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9.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15.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1"/>
  </p:notesMasterIdLst>
  <p:sldIdLst>
    <p:sldId id="256" r:id="rId2"/>
    <p:sldId id="257" r:id="rId3"/>
    <p:sldId id="872" r:id="rId4"/>
    <p:sldId id="803" r:id="rId5"/>
    <p:sldId id="875" r:id="rId6"/>
    <p:sldId id="879" r:id="rId7"/>
    <p:sldId id="876" r:id="rId8"/>
    <p:sldId id="881" r:id="rId9"/>
    <p:sldId id="883" r:id="rId10"/>
    <p:sldId id="884" r:id="rId11"/>
    <p:sldId id="885" r:id="rId12"/>
    <p:sldId id="888" r:id="rId13"/>
    <p:sldId id="886" r:id="rId14"/>
    <p:sldId id="889" r:id="rId15"/>
    <p:sldId id="890" r:id="rId16"/>
    <p:sldId id="891" r:id="rId17"/>
    <p:sldId id="893" r:id="rId18"/>
    <p:sldId id="895" r:id="rId19"/>
    <p:sldId id="897" r:id="rId20"/>
    <p:sldId id="899" r:id="rId21"/>
    <p:sldId id="900" r:id="rId22"/>
    <p:sldId id="901" r:id="rId23"/>
    <p:sldId id="903" r:id="rId24"/>
    <p:sldId id="906" r:id="rId25"/>
    <p:sldId id="904" r:id="rId26"/>
    <p:sldId id="905" r:id="rId27"/>
    <p:sldId id="907" r:id="rId28"/>
    <p:sldId id="908" r:id="rId29"/>
    <p:sldId id="902" r:id="rId30"/>
    <p:sldId id="909" r:id="rId31"/>
    <p:sldId id="910" r:id="rId32"/>
    <p:sldId id="911" r:id="rId33"/>
    <p:sldId id="913" r:id="rId34"/>
    <p:sldId id="914" r:id="rId35"/>
    <p:sldId id="915" r:id="rId36"/>
    <p:sldId id="916" r:id="rId37"/>
    <p:sldId id="917" r:id="rId38"/>
    <p:sldId id="918" r:id="rId39"/>
    <p:sldId id="919" r:id="rId40"/>
    <p:sldId id="920" r:id="rId41"/>
    <p:sldId id="921" r:id="rId42"/>
    <p:sldId id="922" r:id="rId43"/>
    <p:sldId id="923" r:id="rId44"/>
    <p:sldId id="925" r:id="rId45"/>
    <p:sldId id="924" r:id="rId46"/>
    <p:sldId id="926" r:id="rId47"/>
    <p:sldId id="1050" r:id="rId48"/>
    <p:sldId id="1051" r:id="rId49"/>
    <p:sldId id="1052" r:id="rId50"/>
    <p:sldId id="927" r:id="rId51"/>
    <p:sldId id="929" r:id="rId52"/>
    <p:sldId id="930" r:id="rId53"/>
    <p:sldId id="928" r:id="rId54"/>
    <p:sldId id="931" r:id="rId55"/>
    <p:sldId id="932" r:id="rId56"/>
    <p:sldId id="933" r:id="rId57"/>
    <p:sldId id="934" r:id="rId58"/>
    <p:sldId id="264" r:id="rId59"/>
    <p:sldId id="940" r:id="rId60"/>
    <p:sldId id="939" r:id="rId61"/>
    <p:sldId id="941" r:id="rId62"/>
    <p:sldId id="943" r:id="rId63"/>
    <p:sldId id="944" r:id="rId64"/>
    <p:sldId id="949" r:id="rId65"/>
    <p:sldId id="950" r:id="rId66"/>
    <p:sldId id="951" r:id="rId67"/>
    <p:sldId id="952" r:id="rId68"/>
    <p:sldId id="954" r:id="rId69"/>
    <p:sldId id="953" r:id="rId70"/>
    <p:sldId id="955" r:id="rId71"/>
    <p:sldId id="956" r:id="rId72"/>
    <p:sldId id="957" r:id="rId73"/>
    <p:sldId id="967" r:id="rId74"/>
    <p:sldId id="968" r:id="rId75"/>
    <p:sldId id="969" r:id="rId76"/>
    <p:sldId id="977" r:id="rId77"/>
    <p:sldId id="978" r:id="rId78"/>
    <p:sldId id="979" r:id="rId79"/>
    <p:sldId id="980" r:id="rId80"/>
    <p:sldId id="981" r:id="rId81"/>
    <p:sldId id="982" r:id="rId82"/>
    <p:sldId id="983" r:id="rId83"/>
    <p:sldId id="984" r:id="rId84"/>
    <p:sldId id="985" r:id="rId85"/>
    <p:sldId id="986" r:id="rId86"/>
    <p:sldId id="987" r:id="rId87"/>
    <p:sldId id="988" r:id="rId88"/>
    <p:sldId id="989" r:id="rId89"/>
    <p:sldId id="990" r:id="rId90"/>
    <p:sldId id="991" r:id="rId91"/>
    <p:sldId id="751" r:id="rId92"/>
    <p:sldId id="992" r:id="rId93"/>
    <p:sldId id="938" r:id="rId94"/>
    <p:sldId id="993" r:id="rId95"/>
    <p:sldId id="994" r:id="rId96"/>
    <p:sldId id="1049" r:id="rId97"/>
    <p:sldId id="995" r:id="rId98"/>
    <p:sldId id="998" r:id="rId99"/>
    <p:sldId id="997" r:id="rId100"/>
    <p:sldId id="999" r:id="rId101"/>
    <p:sldId id="1001" r:id="rId102"/>
    <p:sldId id="1000" r:id="rId103"/>
    <p:sldId id="1006" r:id="rId104"/>
    <p:sldId id="1007" r:id="rId105"/>
    <p:sldId id="1008" r:id="rId106"/>
    <p:sldId id="1005" r:id="rId107"/>
    <p:sldId id="1011" r:id="rId108"/>
    <p:sldId id="1009" r:id="rId109"/>
    <p:sldId id="1012" r:id="rId110"/>
    <p:sldId id="1013" r:id="rId111"/>
    <p:sldId id="1015" r:id="rId112"/>
    <p:sldId id="1014" r:id="rId113"/>
    <p:sldId id="1016" r:id="rId114"/>
    <p:sldId id="1017" r:id="rId115"/>
    <p:sldId id="1018" r:id="rId116"/>
    <p:sldId id="1020" r:id="rId117"/>
    <p:sldId id="1021" r:id="rId118"/>
    <p:sldId id="1019" r:id="rId119"/>
    <p:sldId id="1024" r:id="rId120"/>
    <p:sldId id="1022" r:id="rId121"/>
    <p:sldId id="1025" r:id="rId122"/>
    <p:sldId id="1029" r:id="rId123"/>
    <p:sldId id="1030" r:id="rId124"/>
    <p:sldId id="1031" r:id="rId125"/>
    <p:sldId id="1032" r:id="rId126"/>
    <p:sldId id="1034" r:id="rId127"/>
    <p:sldId id="1035" r:id="rId128"/>
    <p:sldId id="1036" r:id="rId129"/>
    <p:sldId id="1037" r:id="rId130"/>
    <p:sldId id="1038" r:id="rId131"/>
    <p:sldId id="1040" r:id="rId132"/>
    <p:sldId id="1041" r:id="rId133"/>
    <p:sldId id="1042" r:id="rId134"/>
    <p:sldId id="1039" r:id="rId135"/>
    <p:sldId id="1043" r:id="rId136"/>
    <p:sldId id="1044" r:id="rId137"/>
    <p:sldId id="1045" r:id="rId138"/>
    <p:sldId id="843" r:id="rId139"/>
    <p:sldId id="266" r:id="rId140"/>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hong" initials="lh"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76" autoAdjust="0"/>
    <p:restoredTop sz="78066" autoAdjust="0"/>
  </p:normalViewPr>
  <p:slideViewPr>
    <p:cSldViewPr snapToGrid="0" snapToObjects="1">
      <p:cViewPr varScale="1">
        <p:scale>
          <a:sx n="92" d="100"/>
          <a:sy n="92" d="100"/>
        </p:scale>
        <p:origin x="7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FBA33AE-CA3F-F648-AAC3-65A8382068F9}" type="datetimeFigureOut">
              <a:rPr kumimoji="1" lang="zh-CN" altLang="en-US" smtClean="0"/>
              <a:t>2021/7/1</a:t>
            </a:fld>
            <a:endParaRPr kumimoji="1"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D679F6D-7149-BC47-98CE-063D295B7BD3}"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a:t>
            </a:fld>
            <a:endParaRPr kumimoji="1"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105</a:t>
            </a:fld>
            <a:endParaRPr kumimoji="1"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106</a:t>
            </a:fld>
            <a:endParaRPr kumimoji="1"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107</a:t>
            </a:fld>
            <a:endParaRPr kumimoji="1"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108</a:t>
            </a:fld>
            <a:endParaRPr kumimoji="1"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109</a:t>
            </a:fld>
            <a:endParaRPr kumimoji="1"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110</a:t>
            </a:fld>
            <a:endParaRPr kumimoji="1"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111</a:t>
            </a:fld>
            <a:endParaRPr kumimoji="1"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112</a:t>
            </a:fld>
            <a:endParaRPr kumimoji="1"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113</a:t>
            </a:fld>
            <a:endParaRPr kumimoji="1"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114</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14</a:t>
            </a:fld>
            <a:endParaRPr kumimoji="1"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115</a:t>
            </a:fld>
            <a:endParaRPr kumimoji="1"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116</a:t>
            </a:fld>
            <a:endParaRPr kumimoji="1"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117</a:t>
            </a:fld>
            <a:endParaRPr kumimoji="1"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118</a:t>
            </a:fld>
            <a:endParaRPr kumimoji="1"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119</a:t>
            </a:fld>
            <a:endParaRPr kumimoji="1"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120</a:t>
            </a:fld>
            <a:endParaRPr kumimoji="1"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121</a:t>
            </a:fld>
            <a:endParaRPr kumimoji="1"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122</a:t>
            </a:fld>
            <a:endParaRPr kumimoji="1"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123</a:t>
            </a:fld>
            <a:endParaRPr kumimoji="1"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124</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15</a:t>
            </a:fld>
            <a:endParaRPr kumimoji="1"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125</a:t>
            </a:fld>
            <a:endParaRPr kumimoji="1"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126</a:t>
            </a:fld>
            <a:endParaRPr kumimoji="1"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127</a:t>
            </a:fld>
            <a:endParaRPr kumimoji="1"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128</a:t>
            </a:fld>
            <a:endParaRPr kumimoji="1"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129</a:t>
            </a:fld>
            <a:endParaRPr kumimoji="1"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130</a:t>
            </a:fld>
            <a:endParaRPr kumimoji="1"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131</a:t>
            </a:fld>
            <a:endParaRPr kumimoji="1"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132</a:t>
            </a:fld>
            <a:endParaRPr kumimoji="1"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133</a:t>
            </a:fld>
            <a:endParaRPr kumimoji="1"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134</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16</a:t>
            </a:fld>
            <a:endParaRPr kumimoji="1"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135</a:t>
            </a:fld>
            <a:endParaRPr kumimoji="1"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136</a:t>
            </a:fld>
            <a:endParaRPr kumimoji="1"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137</a:t>
            </a:fld>
            <a:endParaRPr kumimoji="1"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8AC70-7C6F-4DDB-A6BB-8B796AF11B93}" type="slidenum">
              <a:rPr lang="zh-CN" altLang="en-US" smtClean="0"/>
              <a:t>138</a:t>
            </a:fld>
            <a:endParaRPr lang="zh-CN" altLang="en-US"/>
          </a:p>
        </p:txBody>
      </p:sp>
    </p:spTree>
    <p:extLst>
      <p:ext uri="{BB962C8B-B14F-4D97-AF65-F5344CB8AC3E}">
        <p14:creationId xmlns:p14="http://schemas.microsoft.com/office/powerpoint/2010/main" val="60234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17</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18</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19</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20</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21</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22</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5</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23</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24</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25</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26</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27</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28</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29</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30</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31</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6</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33</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34</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35</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36</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37</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38</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39</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40</a:t>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41</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42</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43</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44</a:t>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45</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46</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47</a:t>
            </a:fld>
            <a:endParaRPr kumimoji="1" lang="zh-CN" altLang="en-US"/>
          </a:p>
        </p:txBody>
      </p:sp>
    </p:spTree>
    <p:extLst>
      <p:ext uri="{BB962C8B-B14F-4D97-AF65-F5344CB8AC3E}">
        <p14:creationId xmlns:p14="http://schemas.microsoft.com/office/powerpoint/2010/main" val="3207972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48</a:t>
            </a:fld>
            <a:endParaRPr kumimoji="1" lang="zh-CN" altLang="en-US"/>
          </a:p>
        </p:txBody>
      </p:sp>
    </p:spTree>
    <p:extLst>
      <p:ext uri="{BB962C8B-B14F-4D97-AF65-F5344CB8AC3E}">
        <p14:creationId xmlns:p14="http://schemas.microsoft.com/office/powerpoint/2010/main" val="3411352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49</a:t>
            </a:fld>
            <a:endParaRPr kumimoji="1" lang="zh-CN" altLang="en-US"/>
          </a:p>
        </p:txBody>
      </p:sp>
    </p:spTree>
    <p:extLst>
      <p:ext uri="{BB962C8B-B14F-4D97-AF65-F5344CB8AC3E}">
        <p14:creationId xmlns:p14="http://schemas.microsoft.com/office/powerpoint/2010/main" val="1984934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50</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51</a:t>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52</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a:t>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53</a:t>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54</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55</a:t>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56</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57</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59</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60</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61</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62</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63</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a:t>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64</a:t>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65</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66</a:t>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67</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68</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69</a:t>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70</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71</a:t>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72</a:t>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73</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10</a:t>
            </a:fld>
            <a:endParaRPr kumimoji="1"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74</a:t>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75</a:t>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76</a:t>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77</a:t>
            </a:fld>
            <a:endParaRPr kumimoji="1"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78</a:t>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79</a:t>
            </a:fld>
            <a:endParaRPr kumimoji="1"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80</a:t>
            </a:fld>
            <a:endParaRPr kumimoji="1"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81</a:t>
            </a:fld>
            <a:endParaRPr kumimoji="1"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82</a:t>
            </a:fld>
            <a:endParaRPr kumimoji="1"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83</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11</a:t>
            </a:fld>
            <a:endParaRPr kumimoji="1"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84</a:t>
            </a:fld>
            <a:endParaRPr kumimoji="1"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85</a:t>
            </a:fld>
            <a:endParaRPr kumimoji="1"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86</a:t>
            </a:fld>
            <a:endParaRPr kumimoji="1"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87</a:t>
            </a:fld>
            <a:endParaRPr kumimoji="1"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88</a:t>
            </a:fld>
            <a:endParaRPr kumimoji="1"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89</a:t>
            </a:fld>
            <a:endParaRPr kumimoji="1"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90</a:t>
            </a:fld>
            <a:endParaRPr kumimoji="1"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92</a:t>
            </a:fld>
            <a:endParaRPr kumimoji="1"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93</a:t>
            </a:fld>
            <a:endParaRPr kumimoji="1"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12</a:t>
            </a:fld>
            <a:endParaRPr kumimoji="1"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95</a:t>
            </a:fld>
            <a:endParaRPr kumimoji="1"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96</a:t>
            </a:fld>
            <a:endParaRPr kumimoji="1"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97</a:t>
            </a:fld>
            <a:endParaRPr kumimoji="1"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98</a:t>
            </a:fld>
            <a:endParaRPr kumimoji="1"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99</a:t>
            </a:fld>
            <a:endParaRPr kumimoji="1"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100</a:t>
            </a:fld>
            <a:endParaRPr kumimoji="1"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t>101</a:t>
            </a:fld>
            <a:endParaRPr kumimoji="1"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102</a:t>
            </a:fld>
            <a:endParaRPr kumimoji="1"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103</a:t>
            </a:fld>
            <a:endParaRPr kumimoji="1"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t>104</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B1D32CC-28F8-304E-B648-BEB205A17273}" type="datetime1">
              <a:rPr kumimoji="1" lang="zh-CN" altLang="en-US" smtClean="0"/>
              <a:t>2021/7/1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DC1C41-ED95-BC49-9A5A-4993F5C08754}" type="datetime1">
              <a:rPr kumimoji="1" lang="zh-CN" altLang="en-US" smtClean="0"/>
              <a:t>2021/7/1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09CB2A3-2D81-854C-B65D-CEBB75767A37}" type="datetime1">
              <a:rPr kumimoji="1" lang="zh-CN" altLang="en-US" smtClean="0"/>
              <a:t>2021/7/1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00BE1F1-4655-E74C-91F9-FFBCEAA25315}" type="datetime1">
              <a:rPr kumimoji="1" lang="zh-CN" altLang="en-US" smtClean="0"/>
              <a:t>2021/7/1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3C3252F0-581B-C74A-A7EA-F99A228E0327}" type="datetime1">
              <a:rPr kumimoji="1" lang="zh-CN" altLang="en-US" smtClean="0"/>
              <a:t>2021/7/1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3FC52B4-25E2-3142-995E-2F544F516F1A}" type="datetime1">
              <a:rPr kumimoji="1" lang="zh-CN" altLang="en-US" smtClean="0"/>
              <a:t>2021/7/1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32226055-2DED-954F-B7CE-0CC29C8905EE}" type="datetime1">
              <a:rPr kumimoji="1" lang="zh-CN" altLang="en-US" smtClean="0"/>
              <a:t>2021/7/1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EA1E92A0-843D-374F-900A-F9C29A092FD1}" type="datetime1">
              <a:rPr kumimoji="1" lang="zh-CN" altLang="en-US" smtClean="0"/>
              <a:t>2021/7/1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D82818-02C1-EB49-A687-EB660B525F5A}" type="datetime1">
              <a:rPr kumimoji="1" lang="zh-CN" altLang="en-US" smtClean="0"/>
              <a:t>2021/7/1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FADE034-F3A4-2541-9681-30C1C706BDF7}" type="datetime1">
              <a:rPr kumimoji="1" lang="zh-CN" altLang="en-US" smtClean="0"/>
              <a:t>2021/7/1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EF76764-22A3-454C-866D-A1CEFEBBEFDB}" type="datetime1">
              <a:rPr kumimoji="1" lang="zh-CN" altLang="en-US" smtClean="0"/>
              <a:t>2021/7/1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a:t>
            </a:fld>
            <a:endParaRPr kumimoji="1"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F30AE-A74F-5D48-A161-788333882D47}" type="datetime1">
              <a:rPr kumimoji="1" lang="zh-CN" altLang="en-US" smtClean="0"/>
              <a:t>2021/7/1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25BD4-2C18-3241-A107-B7FFDDC89A8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hyperlink" Target="https://blazegraph.com/"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jena.apache.org/" TargetMode="External"/><Relationship Id="rId5" Type="http://schemas.openxmlformats.org/officeDocument/2006/relationships/hyperlink" Target="https://virtuoso.openlinksw.com/" TargetMode="External"/><Relationship Id="rId4" Type="http://schemas.openxmlformats.org/officeDocument/2006/relationships/hyperlink" Target="http://www.gstore.cn/"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hyperlink" Target="https://neo4j.com/developer/cypher-query-language/"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23.png"/><Relationship Id="rId4" Type="http://schemas.openxmlformats.org/officeDocument/2006/relationships/tags" Target="../tags/tag10.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0.png"/><Relationship Id="rId5" Type="http://schemas.openxmlformats.org/officeDocument/2006/relationships/image" Target="../media/image45.png"/><Relationship Id="rId4"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41.png"/><Relationship Id="rId4"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1611630" y="2552700"/>
            <a:ext cx="8850630" cy="1753235"/>
          </a:xfrm>
          <a:prstGeom prst="rect">
            <a:avLst/>
          </a:prstGeom>
          <a:noFill/>
        </p:spPr>
        <p:txBody>
          <a:bodyPr wrap="square" rtlCol="0">
            <a:spAutoFit/>
          </a:bodyPr>
          <a:lstStyle/>
          <a:p>
            <a:pPr algn="ctr"/>
            <a:r>
              <a:rPr kumimoji="1" lang="zh-CN" altLang="en-US" sz="5400" spc="800" dirty="0">
                <a:solidFill>
                  <a:srgbClr val="C00000"/>
                </a:solidFill>
                <a:latin typeface="Heiti SC Medium" pitchFamily="2" charset="-128"/>
                <a:ea typeface="Heiti SC Medium" pitchFamily="2" charset="-128"/>
              </a:rPr>
              <a:t>知识图谱</a:t>
            </a:r>
          </a:p>
          <a:p>
            <a:pPr algn="ctr"/>
            <a:r>
              <a:rPr kumimoji="1" lang="zh-CN" altLang="en-US" sz="5400" spc="800" dirty="0">
                <a:solidFill>
                  <a:srgbClr val="C00000"/>
                </a:solidFill>
                <a:latin typeface="Heiti SC Medium" pitchFamily="2" charset="-128"/>
                <a:ea typeface="Heiti SC Medium" pitchFamily="2" charset="-128"/>
              </a:rPr>
              <a:t>数据模型与查询语言</a:t>
            </a:r>
          </a:p>
        </p:txBody>
      </p:sp>
      <p:sp>
        <p:nvSpPr>
          <p:cNvPr id="8" name="文本框 7"/>
          <p:cNvSpPr txBox="1"/>
          <p:nvPr/>
        </p:nvSpPr>
        <p:spPr>
          <a:xfrm>
            <a:off x="5666448" y="4460484"/>
            <a:ext cx="800219" cy="461665"/>
          </a:xfrm>
          <a:prstGeom prst="rect">
            <a:avLst/>
          </a:prstGeom>
          <a:noFill/>
        </p:spPr>
        <p:txBody>
          <a:bodyPr wrap="none" rtlCol="0">
            <a:spAutoFit/>
          </a:bodyPr>
          <a:lstStyle/>
          <a:p>
            <a:r>
              <a:rPr kumimoji="1" lang="zh-CN" altLang="en-US" sz="2400" dirty="0">
                <a:latin typeface="报隶-简" panose="02010600040101010101" pitchFamily="2" charset="-122"/>
                <a:ea typeface="报隶-简" panose="02010600040101010101" pitchFamily="2" charset="-122"/>
              </a:rPr>
              <a:t>邹磊</a:t>
            </a:r>
          </a:p>
        </p:txBody>
      </p:sp>
      <p:sp>
        <p:nvSpPr>
          <p:cNvPr id="9" name="文本框 8"/>
          <p:cNvSpPr txBox="1"/>
          <p:nvPr/>
        </p:nvSpPr>
        <p:spPr>
          <a:xfrm>
            <a:off x="1917521" y="1292345"/>
            <a:ext cx="8237855" cy="1445260"/>
          </a:xfrm>
          <a:prstGeom prst="rect">
            <a:avLst/>
          </a:prstGeom>
          <a:noFill/>
        </p:spPr>
        <p:txBody>
          <a:bodyPr wrap="none" rtlCol="0">
            <a:spAutoFit/>
          </a:bodyPr>
          <a:lstStyle/>
          <a:p>
            <a:r>
              <a:rPr kumimoji="1" lang="en-US" altLang="zh-CN" sz="4400" dirty="0">
                <a:latin typeface="Times New Roman" panose="02020503050405090304" pitchFamily="18" charset="0"/>
                <a:ea typeface="宋体-简" panose="02010800040101010101" pitchFamily="2" charset="-122"/>
                <a:cs typeface="Times New Roman" panose="02020503050405090304" pitchFamily="18" charset="0"/>
              </a:rPr>
              <a:t>Data Models and Query Languages </a:t>
            </a:r>
          </a:p>
          <a:p>
            <a:pPr algn="ctr"/>
            <a:r>
              <a:rPr kumimoji="1" lang="en-US" altLang="zh-CN" sz="4400" dirty="0">
                <a:latin typeface="Times New Roman" panose="02020503050405090304" pitchFamily="18" charset="0"/>
                <a:ea typeface="宋体-简" panose="02010800040101010101" pitchFamily="2" charset="-122"/>
                <a:cs typeface="Times New Roman" panose="02020503050405090304" pitchFamily="18" charset="0"/>
              </a:rPr>
              <a:t>of Knowledge Graph</a:t>
            </a:r>
          </a:p>
        </p:txBody>
      </p:sp>
      <p:sp>
        <p:nvSpPr>
          <p:cNvPr id="10" name="文本框 9"/>
          <p:cNvSpPr txBox="1"/>
          <p:nvPr/>
        </p:nvSpPr>
        <p:spPr>
          <a:xfrm>
            <a:off x="4321175" y="4971415"/>
            <a:ext cx="3490595" cy="368300"/>
          </a:xfrm>
          <a:prstGeom prst="rect">
            <a:avLst/>
          </a:prstGeom>
          <a:noFill/>
        </p:spPr>
        <p:txBody>
          <a:bodyPr wrap="square" rtlCol="0">
            <a:spAutoFit/>
          </a:bodyPr>
          <a:lstStyle/>
          <a:p>
            <a:pPr algn="ctr"/>
            <a:r>
              <a:rPr kumimoji="1" lang="zh-CN" altLang="en-US" dirty="0">
                <a:latin typeface="宋体-简" panose="02010800040101010101" pitchFamily="2" charset="-122"/>
                <a:ea typeface="宋体-简" panose="02010800040101010101" pitchFamily="2" charset="-122"/>
              </a:rPr>
              <a:t>北京大学</a:t>
            </a:r>
          </a:p>
        </p:txBody>
      </p:sp>
      <p:sp>
        <p:nvSpPr>
          <p:cNvPr id="11" name="文本框 10"/>
          <p:cNvSpPr txBox="1"/>
          <p:nvPr/>
        </p:nvSpPr>
        <p:spPr>
          <a:xfrm>
            <a:off x="5031099" y="5486164"/>
            <a:ext cx="2071401" cy="369332"/>
          </a:xfrm>
          <a:prstGeom prst="rect">
            <a:avLst/>
          </a:prstGeom>
          <a:noFill/>
        </p:spPr>
        <p:txBody>
          <a:bodyPr wrap="none" rtlCol="0">
            <a:spAutoFit/>
          </a:bodyPr>
          <a:lstStyle/>
          <a:p>
            <a:r>
              <a:rPr kumimoji="1" lang="en-US" altLang="zh-CN" i="1" u="sng" dirty="0">
                <a:solidFill>
                  <a:schemeClr val="accent1"/>
                </a:solidFill>
              </a:rPr>
              <a:t>zoulei@pku.edu.cn</a:t>
            </a:r>
            <a:endParaRPr kumimoji="1" lang="zh-CN" altLang="en-US" i="1" u="sng" dirty="0">
              <a:solidFill>
                <a:schemeClr val="accent1"/>
              </a:solidFill>
            </a:endParaRPr>
          </a:p>
        </p:txBody>
      </p:sp>
      <p:cxnSp>
        <p:nvCxnSpPr>
          <p:cNvPr id="20" name="直线连接符 19"/>
          <p:cNvCxnSpPr/>
          <p:nvPr/>
        </p:nvCxnSpPr>
        <p:spPr>
          <a:xfrm>
            <a:off x="1008920" y="4171954"/>
            <a:ext cx="10357417" cy="0"/>
          </a:xfrm>
          <a:prstGeom prst="line">
            <a:avLst/>
          </a:prstGeom>
          <a:ln>
            <a:solidFill>
              <a:schemeClr val="dk1"/>
            </a:solidFill>
          </a:ln>
        </p:spPr>
        <p:style>
          <a:lnRef idx="1">
            <a:schemeClr val="dk1"/>
          </a:lnRef>
          <a:fillRef idx="0">
            <a:schemeClr val="dk1"/>
          </a:fillRef>
          <a:effectRef idx="0">
            <a:schemeClr val="dk1"/>
          </a:effectRef>
          <a:fontRef idx="minor">
            <a:schemeClr val="tx1"/>
          </a:fontRef>
        </p:style>
      </p:cxnSp>
      <p:pic>
        <p:nvPicPr>
          <p:cNvPr id="1026" name="Picture 2" descr="https://timgsa.baidu.com/timg?image&amp;quality=80&amp;size=b9999_10000&amp;sec=1563639073604&amp;di=b34d8696196e91dd429f9aa945198a08&amp;imgtype=0&amp;src=http%3A%2F%2Fphoto.16pic.com%2F00%2F01%2F41%2F16pic_141244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225" y="-24130"/>
            <a:ext cx="2241550" cy="140652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36A25BD4-2C18-3241-A107-B7FFDDC89A82}" type="slidenum">
              <a:rPr kumimoji="1" lang="zh-CN" altLang="en-US" smtClean="0"/>
              <a:t>1</a:t>
            </a:fld>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2953385"/>
          </a:xfrm>
          <a:prstGeom prst="rect">
            <a:avLst/>
          </a:prstGeom>
          <a:noFill/>
        </p:spPr>
        <p:txBody>
          <a:bodyPr wrap="square" rtlCol="0">
            <a:spAutoFit/>
          </a:bodyPr>
          <a:lstStyle/>
          <a:p>
            <a:pPr indent="0" fontAlgn="auto">
              <a:lnSpc>
                <a:spcPct val="150000"/>
              </a:lnSpc>
              <a:buFont typeface="Wingdings" panose="05000000000000000000" charset="0"/>
              <a:buNone/>
            </a:pPr>
            <a:r>
              <a:rPr lang="zh-CN" altLang="en-US" sz="2200" dirty="0">
                <a:sym typeface="+mn-ea"/>
              </a:rPr>
              <a:t>每个资源的一个属性及属性值，或者它与其他资源的一条关系，都被表示成</a:t>
            </a:r>
            <a:r>
              <a:rPr lang="en-US" altLang="zh-CN" sz="2200" dirty="0">
                <a:sym typeface="+mn-ea"/>
              </a:rPr>
              <a:t>&lt;</a:t>
            </a:r>
            <a:r>
              <a:rPr lang="zh-CN" altLang="en-US" sz="2200" dirty="0">
                <a:sym typeface="+mn-ea"/>
              </a:rPr>
              <a:t>主体</a:t>
            </a:r>
            <a:r>
              <a:rPr lang="en-US" altLang="zh-CN" sz="2200" dirty="0">
                <a:sym typeface="+mn-ea"/>
              </a:rPr>
              <a:t>, </a:t>
            </a:r>
            <a:r>
              <a:rPr lang="zh-CN" altLang="en-US" sz="2200" dirty="0">
                <a:sym typeface="+mn-ea"/>
              </a:rPr>
              <a:t>谓词</a:t>
            </a:r>
            <a:r>
              <a:rPr lang="en-US" altLang="zh-CN" sz="2200" dirty="0">
                <a:sym typeface="+mn-ea"/>
              </a:rPr>
              <a:t>, </a:t>
            </a:r>
            <a:r>
              <a:rPr lang="zh-CN" altLang="en-US" sz="2200" dirty="0">
                <a:sym typeface="+mn-ea"/>
              </a:rPr>
              <a:t>客体</a:t>
            </a:r>
            <a:r>
              <a:rPr lang="en-US" altLang="zh-CN" sz="2200" dirty="0">
                <a:sym typeface="+mn-ea"/>
              </a:rPr>
              <a:t>&gt;</a:t>
            </a:r>
            <a:r>
              <a:rPr lang="zh-CN" altLang="en-US" sz="2200" dirty="0">
                <a:sym typeface="+mn-ea"/>
              </a:rPr>
              <a:t>的</a:t>
            </a:r>
            <a:r>
              <a:rPr lang="zh-CN" altLang="en-US" sz="2200" b="1" dirty="0">
                <a:solidFill>
                  <a:srgbClr val="FF0000"/>
                </a:solidFill>
                <a:sym typeface="+mn-ea"/>
              </a:rPr>
              <a:t>三元组</a:t>
            </a:r>
            <a:r>
              <a:rPr lang="zh-CN" altLang="en-US" sz="2200" dirty="0">
                <a:sym typeface="+mn-ea"/>
              </a:rPr>
              <a:t>形式，一个三元组又称为</a:t>
            </a:r>
            <a:r>
              <a:rPr lang="zh-CN" altLang="en-US" sz="2200" b="1" dirty="0">
                <a:solidFill>
                  <a:srgbClr val="FF0000"/>
                </a:solidFill>
                <a:sym typeface="+mn-ea"/>
              </a:rPr>
              <a:t>陈述</a:t>
            </a:r>
            <a:endParaRPr lang="en-US" altLang="zh-CN" sz="2200" dirty="0"/>
          </a:p>
          <a:p>
            <a:pPr marL="800100" lvl="1" indent="-342900" fontAlgn="auto">
              <a:lnSpc>
                <a:spcPct val="150000"/>
              </a:lnSpc>
              <a:buFont typeface="Wingdings" panose="05000000000000000000" charset="0"/>
              <a:buChar char=""/>
            </a:pPr>
            <a:r>
              <a:rPr lang="zh-CN" altLang="en-US" sz="2000" dirty="0">
                <a:sym typeface="+mn-ea"/>
              </a:rPr>
              <a:t>所谓</a:t>
            </a:r>
            <a:r>
              <a:rPr lang="zh-CN" altLang="en-US" sz="2000" b="1" dirty="0">
                <a:solidFill>
                  <a:srgbClr val="FF0000"/>
                </a:solidFill>
                <a:sym typeface="+mn-ea"/>
              </a:rPr>
              <a:t>主体</a:t>
            </a:r>
            <a:r>
              <a:rPr lang="zh-CN" altLang="en-US" sz="2000" dirty="0">
                <a:sym typeface="+mn-ea"/>
              </a:rPr>
              <a:t>，它是一个资源或者是一个空白节点；</a:t>
            </a:r>
          </a:p>
          <a:p>
            <a:pPr marL="800100" lvl="1" indent="-342900" fontAlgn="auto">
              <a:lnSpc>
                <a:spcPct val="150000"/>
              </a:lnSpc>
              <a:buFont typeface="Wingdings" panose="05000000000000000000" charset="0"/>
              <a:buChar char=""/>
            </a:pPr>
            <a:r>
              <a:rPr lang="en-US" altLang="zh-CN" sz="2000" dirty="0"/>
              <a:t>所谓</a:t>
            </a:r>
            <a:r>
              <a:rPr lang="zh-CN" altLang="en-US" sz="2000" b="1" dirty="0">
                <a:solidFill>
                  <a:srgbClr val="FF0000"/>
                </a:solidFill>
              </a:rPr>
              <a:t>属性/谓词</a:t>
            </a:r>
            <a:r>
              <a:rPr lang="en-US" altLang="zh-CN" sz="2000" dirty="0"/>
              <a:t>，是用来描述资源之间的语义关系，或者描述某个资源和属性值之间的关系</a:t>
            </a:r>
            <a:r>
              <a:rPr lang="zh-CN" altLang="en-US" sz="2000" dirty="0"/>
              <a:t>；</a:t>
            </a:r>
            <a:endParaRPr lang="en-US" altLang="zh-CN" sz="2000" dirty="0"/>
          </a:p>
          <a:p>
            <a:pPr marL="800100" lvl="1" indent="-342900" fontAlgn="auto">
              <a:lnSpc>
                <a:spcPct val="150000"/>
              </a:lnSpc>
              <a:buFont typeface="Wingdings" panose="05000000000000000000" charset="0"/>
              <a:buChar char=""/>
            </a:pPr>
            <a:r>
              <a:rPr lang="zh-CN" altLang="en-US" sz="2000" dirty="0">
                <a:sym typeface="+mn-ea"/>
              </a:rPr>
              <a:t>所谓</a:t>
            </a:r>
            <a:r>
              <a:rPr lang="zh-CN" altLang="en-US" sz="2000" b="1" dirty="0">
                <a:solidFill>
                  <a:srgbClr val="FF0000"/>
                </a:solidFill>
                <a:sym typeface="+mn-ea"/>
              </a:rPr>
              <a:t>客体</a:t>
            </a:r>
            <a:r>
              <a:rPr lang="en-US" altLang="zh-CN" sz="2000" dirty="0">
                <a:sym typeface="+mn-ea"/>
              </a:rPr>
              <a:t>，它可以是一个资源，也可以是一个字面值，也可以是一个空白节点</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altLang="zh-CN" sz="2400" b="1" dirty="0">
                <a:latin typeface="+mn-ea"/>
                <a:sym typeface="+mn-ea"/>
              </a:rPr>
              <a:t>RDF</a:t>
            </a:r>
            <a:r>
              <a:rPr lang="zh-CN" altLang="en-US" sz="2400" b="1" dirty="0">
                <a:latin typeface="+mn-ea"/>
                <a:sym typeface="+mn-ea"/>
              </a:rPr>
              <a:t>三元组</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10</a:t>
            </a:fld>
            <a:endParaRPr kumimoji="1"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847214" y="1313796"/>
            <a:ext cx="5067935" cy="460375"/>
          </a:xfrm>
          <a:prstGeom prst="rect">
            <a:avLst/>
          </a:prstGeom>
          <a:noFill/>
        </p:spPr>
        <p:txBody>
          <a:bodyPr wrap="square" rtlCol="0">
            <a:spAutoFit/>
          </a:bodyPr>
          <a:lstStyle/>
          <a:p>
            <a:pPr marL="0" lvl="1" algn="l"/>
            <a:r>
              <a:rPr lang="zh-CN" altLang="en-US" sz="2400" b="1" dirty="0">
                <a:latin typeface="+mn-ea"/>
              </a:rPr>
              <a:t>遍历分类</a:t>
            </a:r>
          </a:p>
        </p:txBody>
      </p:sp>
      <p:sp>
        <p:nvSpPr>
          <p:cNvPr id="3" name="文本框 2"/>
          <p:cNvSpPr txBox="1"/>
          <p:nvPr/>
        </p:nvSpPr>
        <p:spPr>
          <a:xfrm>
            <a:off x="884011" y="1741905"/>
            <a:ext cx="10729912" cy="396938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简单遍历</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分支遍历</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路径遍历</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映射遍历</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变异遍历</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声明式遍历</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定义域限定式遍历</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100</a:t>
            </a:fld>
            <a:endParaRPr kumimoji="1"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defPPr>
              <a:defRPr lang="zh-CN"/>
            </a:defPPr>
            <a:lvl2pPr marL="0" lvl="1">
              <a:defRPr sz="2400" b="1">
                <a:latin typeface="+mn-ea"/>
              </a:defRPr>
            </a:lvl2pPr>
          </a:lstStyle>
          <a:p>
            <a:r>
              <a:rPr lang="zh-CN" altLang="en-US" b="1" dirty="0">
                <a:latin typeface="Microsoft YaHei" panose="020B0503020204020204" pitchFamily="34" charset="-122"/>
                <a:ea typeface="Microsoft YaHei" panose="020B0503020204020204" pitchFamily="34" charset="-122"/>
                <a:sym typeface="+mn-ea"/>
              </a:rPr>
              <a:t>简单</a:t>
            </a:r>
            <a:r>
              <a:rPr b="1" dirty="0">
                <a:latin typeface="Microsoft YaHei" panose="020B0503020204020204" pitchFamily="34" charset="-122"/>
                <a:ea typeface="Microsoft YaHei" panose="020B0503020204020204" pitchFamily="34" charset="-122"/>
                <a:sym typeface="+mn-ea"/>
              </a:rPr>
              <a:t>遍历</a:t>
            </a:r>
            <a:endParaRPr lang="zh-CN" altLang="en-US" b="1"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175323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对于Gremlin 图遍历机而言，最基本遍历操作就是将遍历器沿着一个遍历序列</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Symbol" panose="05050102010706020507" charset="2"/>
                          </a:rPr>
                        </m:ctrlPr>
                      </m:sSubPr>
                      <m:e>
                        <m:r>
                          <a:rPr lang="en-US" altLang="zh-CN" sz="2400" i="1" dirty="0">
                            <a:latin typeface="Cambria Math" panose="02040503050406030204" charset="0"/>
                            <a:cs typeface="Cambria Math" panose="02040503050406030204" charset="0"/>
                            <a:sym typeface="Symbol" panose="05050102010706020507" charset="2"/>
                          </a:rPr>
                          <m:t>𝛹</m:t>
                        </m:r>
                      </m:e>
                      <m:sub>
                        <m:r>
                          <a:rPr lang="en-US" altLang="zh-CN" sz="2400" i="1" dirty="0">
                            <a:latin typeface="Cambria Math" panose="02040503050406030204" charset="0"/>
                            <a:cs typeface="Cambria Math" panose="02040503050406030204" charset="0"/>
                            <a:sym typeface="Symbol" panose="05050102010706020507" charset="2"/>
                          </a:rPr>
                          <m:t>1</m:t>
                        </m:r>
                      </m:sub>
                    </m:sSub>
                    <m:r>
                      <a:rPr lang="en-US" altLang="zh-CN" sz="2400" i="1" dirty="0">
                        <a:latin typeface="Cambria Math" panose="02040503050406030204" charset="0"/>
                        <a:cs typeface="Cambria Math" panose="02040503050406030204" charset="0"/>
                        <a:sym typeface="Symbol" panose="05050102010706020507" charset="2"/>
                      </a:rPr>
                      <m:t>⇝</m:t>
                    </m:r>
                    <m:sSub>
                      <m:sSubPr>
                        <m:ctrlPr>
                          <a:rPr lang="en-US" altLang="zh-CN" sz="2400" i="1" dirty="0">
                            <a:latin typeface="Cambria Math" panose="02040503050406030204" pitchFamily="18" charset="0"/>
                            <a:cs typeface="Cambria Math" panose="02040503050406030204" charset="0"/>
                            <a:sym typeface="Symbol" panose="05050102010706020507" charset="2"/>
                          </a:rPr>
                        </m:ctrlPr>
                      </m:sSubPr>
                      <m:e>
                        <m:r>
                          <a:rPr lang="en-US" altLang="zh-CN" sz="2400" i="1" dirty="0">
                            <a:latin typeface="Cambria Math" panose="02040503050406030204" charset="0"/>
                            <a:cs typeface="Cambria Math" panose="02040503050406030204" charset="0"/>
                            <a:sym typeface="Symbol" panose="05050102010706020507" charset="2"/>
                          </a:rPr>
                          <m:t>𝛹</m:t>
                        </m:r>
                      </m:e>
                      <m:sub>
                        <m:r>
                          <a:rPr lang="en-US" altLang="zh-CN" sz="2400" i="1" dirty="0">
                            <a:latin typeface="Cambria Math" panose="02040503050406030204" charset="0"/>
                            <a:cs typeface="Cambria Math" panose="02040503050406030204" charset="0"/>
                            <a:sym typeface="Symbol" panose="05050102010706020507" charset="2"/>
                          </a:rPr>
                          <m:t>2</m:t>
                        </m:r>
                      </m:sub>
                    </m:sSub>
                    <m:r>
                      <a:rPr lang="en-US" altLang="zh-CN" sz="2400" i="1" dirty="0">
                        <a:latin typeface="Cambria Math" panose="02040503050406030204" charset="0"/>
                        <a:cs typeface="Cambria Math" panose="02040503050406030204" charset="0"/>
                        <a:sym typeface="Symbol" panose="05050102010706020507" charset="2"/>
                      </a:rPr>
                      <m:t>⇝... </m:t>
                    </m:r>
                    <m:sSub>
                      <m:sSubPr>
                        <m:ctrlPr>
                          <a:rPr lang="en-US" altLang="zh-CN" sz="2400" i="1" dirty="0">
                            <a:latin typeface="Cambria Math" panose="02040503050406030204" pitchFamily="18" charset="0"/>
                            <a:cs typeface="Cambria Math" panose="02040503050406030204" charset="0"/>
                            <a:sym typeface="Symbol" panose="05050102010706020507" charset="2"/>
                          </a:rPr>
                        </m:ctrlPr>
                      </m:sSubPr>
                      <m:e>
                        <m:r>
                          <a:rPr lang="en-US" altLang="zh-CN" sz="2400" i="1" dirty="0">
                            <a:latin typeface="Cambria Math" panose="02040503050406030204" charset="0"/>
                            <a:cs typeface="Cambria Math" panose="02040503050406030204" charset="0"/>
                            <a:sym typeface="Symbol" panose="05050102010706020507" charset="2"/>
                          </a:rPr>
                          <m:t>𝛹</m:t>
                        </m:r>
                      </m:e>
                      <m:sub>
                        <m:r>
                          <a:rPr lang="en-US" altLang="zh-CN" sz="2400" i="1" dirty="0">
                            <a:latin typeface="Cambria Math" panose="02040503050406030204" charset="0"/>
                            <a:cs typeface="Cambria Math" panose="02040503050406030204" charset="0"/>
                            <a:sym typeface="Symbol" panose="05050102010706020507" charset="2"/>
                          </a:rPr>
                          <m:t>𝑛</m:t>
                        </m:r>
                      </m:sub>
                    </m:sSub>
                  </m:oMath>
                </a14:m>
                <a:r>
                  <a:rPr lang="zh-CN" sz="2400" dirty="0">
                    <a:sym typeface="Symbol" panose="05050102010706020507" charset="2"/>
                  </a:rPr>
                  <a:t>依次执行，而且这些遍历操作中没有分支与递归</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Gremlin 图遍历语言可以直接用函数的链式组合来实现</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1753235"/>
              </a:xfrm>
              <a:prstGeom prst="rect">
                <a:avLst/>
              </a:prstGeom>
              <a:blipFill rotWithShape="1">
                <a:blip r:embed="rId3"/>
                <a:stretch>
                  <a:fillRect l="-1" t="-6" r="4" b="6"/>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101</a:t>
            </a:fld>
            <a:endParaRPr kumimoji="1"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icrosoft YaHei" panose="020B0503020204020204" pitchFamily="34" charset="-122"/>
                <a:ea typeface="Microsoft YaHei" panose="020B0503020204020204" pitchFamily="34" charset="-122"/>
                <a:sym typeface="+mn-ea"/>
              </a:rPr>
              <a:t>简单</a:t>
            </a:r>
            <a:r>
              <a:rPr sz="2400" b="1" dirty="0">
                <a:latin typeface="Microsoft YaHei" panose="020B0503020204020204" pitchFamily="34" charset="-122"/>
                <a:ea typeface="Microsoft YaHei" panose="020B0503020204020204" pitchFamily="34" charset="-122"/>
                <a:sym typeface="+mn-ea"/>
              </a:rPr>
              <a:t>遍历</a:t>
            </a:r>
            <a:r>
              <a:rPr lang="zh-CN" sz="2400" b="1" dirty="0">
                <a:latin typeface="Microsoft YaHei" panose="020B0503020204020204" pitchFamily="34" charset="-122"/>
                <a:ea typeface="Microsoft YaHei" panose="020B0503020204020204" pitchFamily="34" charset="-122"/>
                <a:sym typeface="+mn-ea"/>
              </a:rPr>
              <a:t>示例</a:t>
            </a:r>
          </a:p>
        </p:txBody>
      </p:sp>
      <p:sp>
        <p:nvSpPr>
          <p:cNvPr id="6" name="文本框 5"/>
          <p:cNvSpPr txBox="1"/>
          <p:nvPr/>
        </p:nvSpPr>
        <p:spPr>
          <a:xfrm>
            <a:off x="771525" y="1741805"/>
            <a:ext cx="10632440" cy="1337945"/>
          </a:xfrm>
          <a:prstGeom prst="rect">
            <a:avLst/>
          </a:prstGeom>
          <a:noFill/>
        </p:spPr>
        <p:txBody>
          <a:bodyPr wrap="square" rtlCol="0" anchor="t">
            <a:spAutoFit/>
          </a:bodyPr>
          <a:lstStyle/>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g.V().has("name","\"James Watt\”").</a:t>
            </a:r>
            <a:endParaRPr lang="en-US" altLang="zh-CN">
              <a:latin typeface="Cambria Math" panose="02040503050406030204" charset="0"/>
              <a:cs typeface="Cambria Math" panose="02040503050406030204" charset="0"/>
            </a:endParaRPr>
          </a:p>
          <a:p>
            <a:pPr algn="l" fontAlgn="auto">
              <a:lnSpc>
                <a:spcPct val="150000"/>
              </a:lnSpc>
            </a:pPr>
            <a:r>
              <a:rPr lang="en-US" altLang="zh-CN">
                <a:latin typeface="Cambria Math" panose="02040503050406030204" charset="0"/>
                <a:cs typeface="Cambria Math" panose="02040503050406030204" charset="0"/>
                <a:sym typeface="+mn-ea"/>
              </a:rPr>
              <a:t>    out("influencedBy").</a:t>
            </a:r>
            <a:endParaRPr lang="en-US" altLang="zh-CN">
              <a:latin typeface="Cambria Math" panose="02040503050406030204" charset="0"/>
              <a:cs typeface="Cambria Math" panose="02040503050406030204" charset="0"/>
            </a:endParaRPr>
          </a:p>
          <a:p>
            <a:pPr algn="l" fontAlgn="auto">
              <a:lnSpc>
                <a:spcPct val="150000"/>
              </a:lnSpc>
            </a:pPr>
            <a:r>
              <a:rPr lang="en-US" altLang="zh-CN">
                <a:latin typeface="Cambria Math" panose="02040503050406030204" charset="0"/>
                <a:cs typeface="Cambria Math" panose="02040503050406030204" charset="0"/>
                <a:sym typeface="+mn-ea"/>
              </a:rPr>
              <a:t>    values("birthDate").order().by().limit(1) </a:t>
            </a:r>
            <a:endParaRPr lang="en-US" altLang="zh-CN">
              <a:latin typeface="Cambria Math" panose="02040503050406030204" charset="0"/>
              <a:cs typeface="Cambria Math" panose="02040503050406030204" charset="0"/>
            </a:endParaRP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102</a:t>
            </a:fld>
            <a:endParaRPr kumimoji="1" lang="zh-CN" altLang="en-US"/>
          </a:p>
        </p:txBody>
      </p:sp>
      <p:pic>
        <p:nvPicPr>
          <p:cNvPr id="11" name="图片 10"/>
          <p:cNvPicPr>
            <a:picLocks noChangeAspect="1"/>
          </p:cNvPicPr>
          <p:nvPr/>
        </p:nvPicPr>
        <p:blipFill>
          <a:blip r:embed="rId3"/>
          <a:stretch>
            <a:fillRect/>
          </a:stretch>
        </p:blipFill>
        <p:spPr>
          <a:xfrm>
            <a:off x="5201285" y="1281430"/>
            <a:ext cx="6202680" cy="348805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5201285" y="1281430"/>
            <a:ext cx="6202680" cy="3488055"/>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icrosoft YaHei" panose="020B0503020204020204" pitchFamily="34" charset="-122"/>
                <a:ea typeface="Microsoft YaHei" panose="020B0503020204020204" pitchFamily="34" charset="-122"/>
                <a:sym typeface="+mn-ea"/>
              </a:rPr>
              <a:t>简单</a:t>
            </a:r>
            <a:r>
              <a:rPr sz="2400" b="1" dirty="0">
                <a:latin typeface="Microsoft YaHei" panose="020B0503020204020204" pitchFamily="34" charset="-122"/>
                <a:ea typeface="Microsoft YaHei" panose="020B0503020204020204" pitchFamily="34" charset="-122"/>
                <a:sym typeface="+mn-ea"/>
              </a:rPr>
              <a:t>遍历</a:t>
            </a:r>
            <a:r>
              <a:rPr lang="zh-CN" sz="2400" b="1" dirty="0">
                <a:latin typeface="Microsoft YaHei" panose="020B0503020204020204" pitchFamily="34" charset="-122"/>
                <a:ea typeface="Microsoft YaHei" panose="020B0503020204020204" pitchFamily="34" charset="-122"/>
                <a:sym typeface="+mn-ea"/>
              </a:rPr>
              <a:t>示例</a:t>
            </a:r>
          </a:p>
        </p:txBody>
      </p:sp>
      <p:sp>
        <p:nvSpPr>
          <p:cNvPr id="6" name="文本框 5"/>
          <p:cNvSpPr txBox="1"/>
          <p:nvPr/>
        </p:nvSpPr>
        <p:spPr>
          <a:xfrm>
            <a:off x="771525" y="1741805"/>
            <a:ext cx="10632440" cy="1337945"/>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rPr>
              <a:t>g.V().has("name","\"James Watt\”").</a:t>
            </a:r>
            <a:endParaRPr lang="en-US" altLang="zh-CN">
              <a:latin typeface="Cambria Math" panose="02040503050406030204" charset="0"/>
              <a:cs typeface="Cambria Math" panose="02040503050406030204" charset="0"/>
            </a:endParaRPr>
          </a:p>
          <a:p>
            <a:pPr algn="l" fontAlgn="auto">
              <a:lnSpc>
                <a:spcPct val="150000"/>
              </a:lnSpc>
            </a:pPr>
            <a:r>
              <a:rPr lang="en-US" altLang="zh-CN">
                <a:latin typeface="Cambria Math" panose="02040503050406030204" charset="0"/>
                <a:cs typeface="Cambria Math" panose="02040503050406030204" charset="0"/>
              </a:rPr>
              <a:t>    out("influencedBy").</a:t>
            </a:r>
          </a:p>
          <a:p>
            <a:pPr algn="l" fontAlgn="auto">
              <a:lnSpc>
                <a:spcPct val="150000"/>
              </a:lnSpc>
            </a:pPr>
            <a:r>
              <a:rPr lang="en-US" altLang="zh-CN">
                <a:latin typeface="Cambria Math" panose="02040503050406030204" charset="0"/>
                <a:cs typeface="Cambria Math" panose="02040503050406030204" charset="0"/>
              </a:rPr>
              <a:t>    values("birthDate").order().by().limit(1) </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103</a:t>
            </a:fld>
            <a:endParaRPr kumimoji="1" lang="zh-CN" altLang="en-US"/>
          </a:p>
        </p:txBody>
      </p:sp>
      <p:sp>
        <p:nvSpPr>
          <p:cNvPr id="7" name="椭圆 6"/>
          <p:cNvSpPr/>
          <p:nvPr/>
        </p:nvSpPr>
        <p:spPr>
          <a:xfrm>
            <a:off x="7778115" y="276669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5201285" y="1281430"/>
            <a:ext cx="6202680" cy="3488055"/>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icrosoft YaHei" panose="020B0503020204020204" pitchFamily="34" charset="-122"/>
                <a:ea typeface="Microsoft YaHei" panose="020B0503020204020204" pitchFamily="34" charset="-122"/>
                <a:sym typeface="+mn-ea"/>
              </a:rPr>
              <a:t>简单</a:t>
            </a:r>
            <a:r>
              <a:rPr sz="2400" b="1" dirty="0">
                <a:latin typeface="Microsoft YaHei" panose="020B0503020204020204" pitchFamily="34" charset="-122"/>
                <a:ea typeface="Microsoft YaHei" panose="020B0503020204020204" pitchFamily="34" charset="-122"/>
                <a:sym typeface="+mn-ea"/>
              </a:rPr>
              <a:t>遍历</a:t>
            </a:r>
            <a:r>
              <a:rPr lang="zh-CN" sz="2400" b="1" dirty="0">
                <a:latin typeface="Microsoft YaHei" panose="020B0503020204020204" pitchFamily="34" charset="-122"/>
                <a:ea typeface="Microsoft YaHei" panose="020B0503020204020204" pitchFamily="34" charset="-122"/>
                <a:sym typeface="+mn-ea"/>
              </a:rPr>
              <a:t>示例</a:t>
            </a:r>
          </a:p>
        </p:txBody>
      </p:sp>
      <p:sp>
        <p:nvSpPr>
          <p:cNvPr id="6" name="文本框 5"/>
          <p:cNvSpPr txBox="1"/>
          <p:nvPr/>
        </p:nvSpPr>
        <p:spPr>
          <a:xfrm>
            <a:off x="771525" y="1741805"/>
            <a:ext cx="10632440" cy="1337945"/>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rPr>
              <a:t>g.V().has("name","\"James Watt\”").</a:t>
            </a:r>
            <a:endParaRPr lang="en-US" altLang="zh-CN">
              <a:latin typeface="Cambria Math" panose="02040503050406030204" charset="0"/>
              <a:cs typeface="Cambria Math" panose="02040503050406030204" charset="0"/>
            </a:endParaRPr>
          </a:p>
          <a:p>
            <a:pPr algn="l" fontAlgn="auto">
              <a:lnSpc>
                <a:spcPct val="150000"/>
              </a:lnSpc>
            </a:pPr>
            <a:r>
              <a:rPr lang="en-US" altLang="zh-CN">
                <a:latin typeface="Cambria Math" panose="02040503050406030204" charset="0"/>
                <a:cs typeface="Cambria Math" panose="02040503050406030204" charset="0"/>
              </a:rPr>
              <a:t>    </a:t>
            </a:r>
            <a:r>
              <a:rPr lang="en-US" altLang="zh-CN" b="1">
                <a:solidFill>
                  <a:srgbClr val="FF0000"/>
                </a:solidFill>
                <a:latin typeface="Cambria Math" panose="02040503050406030204" charset="0"/>
                <a:cs typeface="Cambria Math" panose="02040503050406030204" charset="0"/>
              </a:rPr>
              <a:t>out("influencedBy").</a:t>
            </a:r>
          </a:p>
          <a:p>
            <a:pPr algn="l" fontAlgn="auto">
              <a:lnSpc>
                <a:spcPct val="150000"/>
              </a:lnSpc>
            </a:pPr>
            <a:r>
              <a:rPr lang="en-US" altLang="zh-CN">
                <a:latin typeface="Cambria Math" panose="02040503050406030204" charset="0"/>
                <a:cs typeface="Cambria Math" panose="02040503050406030204" charset="0"/>
              </a:rPr>
              <a:t>    values("birthDate").order().by().limit(1) </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104</a:t>
            </a:fld>
            <a:endParaRPr kumimoji="1" lang="zh-CN" altLang="en-US"/>
          </a:p>
        </p:txBody>
      </p:sp>
      <p:sp>
        <p:nvSpPr>
          <p:cNvPr id="7" name="椭圆 6"/>
          <p:cNvSpPr/>
          <p:nvPr/>
        </p:nvSpPr>
        <p:spPr>
          <a:xfrm>
            <a:off x="9378950" y="208407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378950" y="342455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5201285" y="1281430"/>
            <a:ext cx="6202680" cy="3488055"/>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icrosoft YaHei" panose="020B0503020204020204" pitchFamily="34" charset="-122"/>
                <a:ea typeface="Microsoft YaHei" panose="020B0503020204020204" pitchFamily="34" charset="-122"/>
                <a:sym typeface="+mn-ea"/>
              </a:rPr>
              <a:t>简单</a:t>
            </a:r>
            <a:r>
              <a:rPr sz="2400" b="1" dirty="0">
                <a:latin typeface="Microsoft YaHei" panose="020B0503020204020204" pitchFamily="34" charset="-122"/>
                <a:ea typeface="Microsoft YaHei" panose="020B0503020204020204" pitchFamily="34" charset="-122"/>
                <a:sym typeface="+mn-ea"/>
              </a:rPr>
              <a:t>遍历</a:t>
            </a:r>
            <a:r>
              <a:rPr lang="zh-CN" sz="2400" b="1" dirty="0">
                <a:latin typeface="Microsoft YaHei" panose="020B0503020204020204" pitchFamily="34" charset="-122"/>
                <a:ea typeface="Microsoft YaHei" panose="020B0503020204020204" pitchFamily="34" charset="-122"/>
                <a:sym typeface="+mn-ea"/>
              </a:rPr>
              <a:t>示例</a:t>
            </a:r>
          </a:p>
        </p:txBody>
      </p:sp>
      <p:sp>
        <p:nvSpPr>
          <p:cNvPr id="6" name="文本框 5"/>
          <p:cNvSpPr txBox="1"/>
          <p:nvPr/>
        </p:nvSpPr>
        <p:spPr>
          <a:xfrm>
            <a:off x="771525" y="1741805"/>
            <a:ext cx="10632440" cy="1337945"/>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rPr>
              <a:t>g.V().has("name","\"James Watt\”").</a:t>
            </a:r>
          </a:p>
          <a:p>
            <a:pPr algn="l" fontAlgn="auto">
              <a:lnSpc>
                <a:spcPct val="150000"/>
              </a:lnSpc>
            </a:pPr>
            <a:r>
              <a:rPr lang="en-US" altLang="zh-CN" b="1">
                <a:solidFill>
                  <a:srgbClr val="FF0000"/>
                </a:solidFill>
                <a:latin typeface="Cambria Math" panose="02040503050406030204" charset="0"/>
                <a:cs typeface="Cambria Math" panose="02040503050406030204" charset="0"/>
              </a:rPr>
              <a:t>    out("influencedBy").</a:t>
            </a:r>
          </a:p>
          <a:p>
            <a:pPr algn="l" fontAlgn="auto">
              <a:lnSpc>
                <a:spcPct val="150000"/>
              </a:lnSpc>
            </a:pPr>
            <a:r>
              <a:rPr lang="en-US" altLang="zh-CN" b="1">
                <a:solidFill>
                  <a:srgbClr val="FF0000"/>
                </a:solidFill>
                <a:latin typeface="Cambria Math" panose="02040503050406030204" charset="0"/>
                <a:cs typeface="Cambria Math" panose="02040503050406030204" charset="0"/>
              </a:rPr>
              <a:t>    values("birthDate").order().by().limit(1) </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105</a:t>
            </a:fld>
            <a:endParaRPr kumimoji="1" lang="zh-CN" altLang="en-US"/>
          </a:p>
        </p:txBody>
      </p:sp>
      <p:sp>
        <p:nvSpPr>
          <p:cNvPr id="11" name="矩形 10"/>
          <p:cNvSpPr/>
          <p:nvPr/>
        </p:nvSpPr>
        <p:spPr>
          <a:xfrm>
            <a:off x="9718675" y="4521200"/>
            <a:ext cx="1552575" cy="189865"/>
          </a:xfrm>
          <a:prstGeom prst="rect">
            <a:avLst/>
          </a:prstGeom>
          <a:noFill/>
          <a:ln w="3810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p:cNvSpPr txBox="1"/>
              <p:nvPr/>
            </p:nvSpPr>
            <p:spPr>
              <a:xfrm>
                <a:off x="771525" y="3442335"/>
                <a:ext cx="2098675" cy="675640"/>
              </a:xfrm>
              <a:prstGeom prst="rect">
                <a:avLst/>
              </a:prstGeom>
              <a:noFill/>
            </p:spPr>
            <p:txBody>
              <a:bodyPr wrap="square" rtlCol="0">
                <a:spAutoFit/>
              </a:bodyPr>
              <a:lstStyle/>
              <a:p>
                <a:r>
                  <a:rPr lang="en-US" altLang="zh-CN" sz="1800" b="1">
                    <a:latin typeface="Cambria Math" panose="02040503050406030204" charset="0"/>
                    <a:cs typeface="Cambria Math" panose="02040503050406030204" charset="0"/>
                  </a:rPr>
                  <a:t>结果输出：</a:t>
                </a:r>
                <a14:m>
                  <m:oMath xmlns:m="http://schemas.openxmlformats.org/officeDocument/2006/math">
                    <m:r>
                      <a:rPr lang="en-US" altLang="zh-CN" sz="2000" b="1">
                        <a:solidFill>
                          <a:srgbClr val="FF0000"/>
                        </a:solidFill>
                        <a:latin typeface="Cambria Math" panose="02040503050406030204" charset="0"/>
                        <a:cs typeface="Cambria Math" panose="02040503050406030204" charset="0"/>
                      </a:rPr>
                      <m:t>𝟏𝟕𝟐𝟑</m:t>
                    </m:r>
                    <m:r>
                      <a:rPr lang="en-US" altLang="zh-CN" sz="2000" b="1">
                        <a:solidFill>
                          <a:srgbClr val="FF0000"/>
                        </a:solidFill>
                        <a:latin typeface="Cambria Math" panose="02040503050406030204" charset="0"/>
                        <a:cs typeface="Cambria Math" panose="02040503050406030204" charset="0"/>
                      </a:rPr>
                      <m:t>−</m:t>
                    </m:r>
                    <m:r>
                      <a:rPr lang="en-US" altLang="zh-CN" sz="2000" b="1">
                        <a:solidFill>
                          <a:srgbClr val="FF0000"/>
                        </a:solidFill>
                        <a:latin typeface="Cambria Math" panose="02040503050406030204" charset="0"/>
                        <a:cs typeface="Cambria Math" panose="02040503050406030204" charset="0"/>
                      </a:rPr>
                      <m:t>𝟎𝟔</m:t>
                    </m:r>
                    <m:r>
                      <a:rPr lang="en-US" altLang="zh-CN" sz="2000" b="1">
                        <a:solidFill>
                          <a:srgbClr val="FF0000"/>
                        </a:solidFill>
                        <a:latin typeface="Cambria Math" panose="02040503050406030204" charset="0"/>
                        <a:cs typeface="Cambria Math" panose="02040503050406030204" charset="0"/>
                      </a:rPr>
                      <m:t>−</m:t>
                    </m:r>
                    <m:r>
                      <a:rPr lang="en-US" altLang="zh-CN" sz="2000" b="1">
                        <a:solidFill>
                          <a:srgbClr val="FF0000"/>
                        </a:solidFill>
                        <a:latin typeface="Cambria Math" panose="02040503050406030204" charset="0"/>
                        <a:cs typeface="Cambria Math" panose="02040503050406030204" charset="0"/>
                      </a:rPr>
                      <m:t>𝟏𝟔</m:t>
                    </m:r>
                  </m:oMath>
                </a14:m>
                <a:endParaRPr lang="en-US" altLang="zh-CN" sz="2000" b="1">
                  <a:solidFill>
                    <a:srgbClr val="FF0000"/>
                  </a:solidFill>
                  <a:latin typeface="Cambria Math" panose="02040503050406030204" charset="0"/>
                  <a:cs typeface="Cambria Math" panose="02040503050406030204"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771525" y="3442335"/>
                <a:ext cx="2098675" cy="67564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分支</a:t>
            </a:r>
            <a:r>
              <a:rPr sz="2400" b="1" dirty="0">
                <a:latin typeface="+mn-ea"/>
                <a:sym typeface="+mn-ea"/>
              </a:rPr>
              <a:t>遍历</a:t>
            </a:r>
            <a:endParaRPr lang="zh-CN" altLang="en-US" sz="2400" b="1" dirty="0">
              <a:latin typeface="+mn-ea"/>
            </a:endParaRPr>
          </a:p>
        </p:txBody>
      </p:sp>
      <p:sp>
        <p:nvSpPr>
          <p:cNvPr id="3" name="文本框 2"/>
          <p:cNvSpPr txBox="1"/>
          <p:nvPr/>
        </p:nvSpPr>
        <p:spPr>
          <a:xfrm>
            <a:off x="884011" y="1741905"/>
            <a:ext cx="10729912" cy="286131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用来根据遍历器状态进行条件判断来确定遍历器接下来执行哪个遍历</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步骤choose()是一个分支步骤用来提供类似if/else if/.../else 的编程结构</a:t>
            </a:r>
            <a:r>
              <a:rPr lang="zh-CN" sz="2400" dirty="0">
                <a:sym typeface="Symbol" panose="05050102010706020507" charset="2"/>
              </a:rPr>
              <a:t>；其通过option选项确定所形成的分支函数</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option是所谓的</a:t>
            </a:r>
            <a:r>
              <a:rPr lang="zh-CN" sz="2400" b="1" dirty="0">
                <a:solidFill>
                  <a:srgbClr val="FF0000"/>
                </a:solidFill>
                <a:sym typeface="Symbol" panose="05050102010706020507" charset="2"/>
              </a:rPr>
              <a:t>步骤调制器（step modulator）</a:t>
            </a:r>
            <a:r>
              <a:rPr lang="zh-CN" sz="2400" dirty="0">
                <a:sym typeface="Symbol" panose="05050102010706020507" charset="2"/>
              </a:rPr>
              <a:t>，这种步骤调制器对语言的功能没有影响，只是用来粘结之前和之后的步骤，能更方便程序员使用</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106</a:t>
            </a:fld>
            <a:endParaRPr kumimoji="1"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5882005" y="1281430"/>
            <a:ext cx="6148705" cy="345821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icrosoft YaHei" panose="020B0503020204020204" pitchFamily="34" charset="-122"/>
                <a:ea typeface="Microsoft YaHei" panose="020B0503020204020204" pitchFamily="34" charset="-122"/>
                <a:sym typeface="+mn-ea"/>
              </a:rPr>
              <a:t>分支</a:t>
            </a:r>
            <a:r>
              <a:rPr sz="2400" b="1" dirty="0">
                <a:latin typeface="Microsoft YaHei" panose="020B0503020204020204" pitchFamily="34" charset="-122"/>
                <a:ea typeface="Microsoft YaHei" panose="020B0503020204020204" pitchFamily="34" charset="-122"/>
                <a:sym typeface="+mn-ea"/>
              </a:rPr>
              <a:t>遍历</a:t>
            </a:r>
            <a:r>
              <a:rPr lang="zh-CN" sz="2400" b="1" dirty="0">
                <a:latin typeface="Microsoft YaHei" panose="020B0503020204020204" pitchFamily="34" charset="-122"/>
                <a:ea typeface="Microsoft YaHei" panose="020B0503020204020204" pitchFamily="34" charset="-122"/>
                <a:sym typeface="+mn-ea"/>
              </a:rPr>
              <a:t>示例</a:t>
            </a:r>
          </a:p>
        </p:txBody>
      </p:sp>
      <p:sp>
        <p:nvSpPr>
          <p:cNvPr id="6" name="文本框 5"/>
          <p:cNvSpPr txBox="1"/>
          <p:nvPr/>
        </p:nvSpPr>
        <p:spPr>
          <a:xfrm>
            <a:off x="771525" y="1741805"/>
            <a:ext cx="10632440" cy="1753235"/>
          </a:xfrm>
          <a:prstGeom prst="rect">
            <a:avLst/>
          </a:prstGeom>
          <a:noFill/>
        </p:spPr>
        <p:txBody>
          <a:bodyPr wrap="square" rtlCol="0" anchor="t">
            <a:spAutoFit/>
          </a:bodyPr>
          <a:lstStyle/>
          <a:p>
            <a:pPr algn="l" fontAlgn="auto">
              <a:lnSpc>
                <a:spcPct val="150000"/>
              </a:lnSpc>
            </a:pPr>
            <a:r>
              <a:rPr lang="en-US" altLang="zh-CN">
                <a:latin typeface="Cambria Math" panose="02040503050406030204" charset="0"/>
                <a:cs typeface="Cambria Math" panose="02040503050406030204" charset="0"/>
              </a:rPr>
              <a:t>g.V().choose(label()).</a:t>
            </a:r>
          </a:p>
          <a:p>
            <a:pPr algn="l" fontAlgn="auto">
              <a:lnSpc>
                <a:spcPct val="150000"/>
              </a:lnSpc>
            </a:pPr>
            <a:r>
              <a:rPr lang="en-US" altLang="zh-CN">
                <a:latin typeface="Cambria Math" panose="02040503050406030204" charset="0"/>
                <a:cs typeface="Cambria Math" panose="02040503050406030204" charset="0"/>
              </a:rPr>
              <a:t>    option(“Person”, __.out(“workPlaces”).count()).</a:t>
            </a:r>
          </a:p>
          <a:p>
            <a:pPr algn="l" fontAlgn="auto">
              <a:lnSpc>
                <a:spcPct val="150000"/>
              </a:lnSpc>
            </a:pPr>
            <a:r>
              <a:rPr lang="en-US" altLang="zh-CN">
                <a:latin typeface="Cambria Math" panose="02040503050406030204" charset="0"/>
                <a:cs typeface="Cambria Math" panose="02040503050406030204" charset="0"/>
              </a:rPr>
              <a:t>    option(“University”, __.in(“workPlaces”).count()).</a:t>
            </a:r>
          </a:p>
          <a:p>
            <a:pPr algn="l" fontAlgn="auto">
              <a:lnSpc>
                <a:spcPct val="150000"/>
              </a:lnSpc>
            </a:pPr>
            <a:r>
              <a:rPr lang="en-US" altLang="zh-CN">
                <a:latin typeface="Cambria Math" panose="02040503050406030204" charset="0"/>
                <a:cs typeface="Cambria Math" panose="02040503050406030204" charset="0"/>
              </a:rPr>
              <a:t>    option(none, label())</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107</a:t>
            </a:fld>
            <a:endParaRPr kumimoji="1"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5882005" y="1327150"/>
            <a:ext cx="6148705" cy="345821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icrosoft YaHei" panose="020B0503020204020204" pitchFamily="34" charset="-122"/>
                <a:ea typeface="Microsoft YaHei" panose="020B0503020204020204" pitchFamily="34" charset="-122"/>
                <a:sym typeface="+mn-ea"/>
              </a:rPr>
              <a:t>分支</a:t>
            </a:r>
            <a:r>
              <a:rPr sz="2400" b="1" dirty="0">
                <a:latin typeface="Microsoft YaHei" panose="020B0503020204020204" pitchFamily="34" charset="-122"/>
                <a:ea typeface="Microsoft YaHei" panose="020B0503020204020204" pitchFamily="34" charset="-122"/>
                <a:sym typeface="+mn-ea"/>
              </a:rPr>
              <a:t>遍历</a:t>
            </a:r>
            <a:r>
              <a:rPr lang="zh-CN" sz="2400" b="1" dirty="0">
                <a:latin typeface="Microsoft YaHei" panose="020B0503020204020204" pitchFamily="34" charset="-122"/>
                <a:ea typeface="Microsoft YaHei" panose="020B0503020204020204" pitchFamily="34" charset="-122"/>
                <a:sym typeface="+mn-ea"/>
              </a:rPr>
              <a:t>示例</a:t>
            </a:r>
          </a:p>
        </p:txBody>
      </p:sp>
      <p:sp>
        <p:nvSpPr>
          <p:cNvPr id="6" name="文本框 5"/>
          <p:cNvSpPr txBox="1"/>
          <p:nvPr/>
        </p:nvSpPr>
        <p:spPr>
          <a:xfrm>
            <a:off x="771525" y="1741805"/>
            <a:ext cx="10632440" cy="1753235"/>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rPr>
              <a:t>g.V().choose(label()).</a:t>
            </a:r>
            <a:endParaRPr lang="en-US" altLang="zh-CN">
              <a:latin typeface="Cambria Math" panose="02040503050406030204" charset="0"/>
              <a:cs typeface="Cambria Math" panose="02040503050406030204" charset="0"/>
            </a:endParaRPr>
          </a:p>
          <a:p>
            <a:pPr algn="l" fontAlgn="auto">
              <a:lnSpc>
                <a:spcPct val="150000"/>
              </a:lnSpc>
            </a:pPr>
            <a:r>
              <a:rPr lang="en-US" altLang="zh-CN">
                <a:latin typeface="Cambria Math" panose="02040503050406030204" charset="0"/>
                <a:cs typeface="Cambria Math" panose="02040503050406030204" charset="0"/>
              </a:rPr>
              <a:t>    option(“Person”, __.out(“workPlaces”).count()).</a:t>
            </a:r>
          </a:p>
          <a:p>
            <a:pPr algn="l" fontAlgn="auto">
              <a:lnSpc>
                <a:spcPct val="150000"/>
              </a:lnSpc>
            </a:pPr>
            <a:r>
              <a:rPr lang="en-US" altLang="zh-CN">
                <a:latin typeface="Cambria Math" panose="02040503050406030204" charset="0"/>
                <a:cs typeface="Cambria Math" panose="02040503050406030204" charset="0"/>
              </a:rPr>
              <a:t>    option(“University”, __.in(“workPlaces”).count()).</a:t>
            </a:r>
          </a:p>
          <a:p>
            <a:pPr algn="l" fontAlgn="auto">
              <a:lnSpc>
                <a:spcPct val="150000"/>
              </a:lnSpc>
            </a:pPr>
            <a:r>
              <a:rPr lang="en-US" altLang="zh-CN">
                <a:latin typeface="Cambria Math" panose="02040503050406030204" charset="0"/>
                <a:cs typeface="Cambria Math" panose="02040503050406030204" charset="0"/>
              </a:rPr>
              <a:t>    option(none, label())</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108</a:t>
            </a:fld>
            <a:endParaRPr kumimoji="1" lang="zh-CN" altLang="en-US"/>
          </a:p>
        </p:txBody>
      </p:sp>
      <p:sp>
        <p:nvSpPr>
          <p:cNvPr id="10" name="椭圆 9"/>
          <p:cNvSpPr/>
          <p:nvPr/>
        </p:nvSpPr>
        <p:spPr>
          <a:xfrm>
            <a:off x="8459470" y="278511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459470" y="406844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040620" y="210693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040620" y="344741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290945" y="180086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504430" y="180086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1108690" y="278511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5893435" y="1304290"/>
            <a:ext cx="6148705" cy="345821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分支</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1753235"/>
          </a:xfrm>
          <a:prstGeom prst="rect">
            <a:avLst/>
          </a:prstGeom>
          <a:noFill/>
        </p:spPr>
        <p:txBody>
          <a:bodyPr wrap="square" rtlCol="0" anchor="t">
            <a:spAutoFit/>
          </a:bodyPr>
          <a:lstStyle/>
          <a:p>
            <a:pPr algn="l" fontAlgn="auto">
              <a:lnSpc>
                <a:spcPct val="150000"/>
              </a:lnSpc>
            </a:pPr>
            <a:r>
              <a:rPr lang="en-US" altLang="zh-CN" b="1" dirty="0" err="1">
                <a:solidFill>
                  <a:srgbClr val="FF0000"/>
                </a:solidFill>
                <a:latin typeface="Cambria Math" panose="02040503050406030204" charset="0"/>
                <a:cs typeface="Cambria Math" panose="02040503050406030204" charset="0"/>
              </a:rPr>
              <a:t>g.V</a:t>
            </a:r>
            <a:r>
              <a:rPr lang="en-US" altLang="zh-CN" b="1" dirty="0">
                <a:solidFill>
                  <a:srgbClr val="FF0000"/>
                </a:solidFill>
                <a:latin typeface="Cambria Math" panose="02040503050406030204" charset="0"/>
                <a:cs typeface="Cambria Math" panose="02040503050406030204" charset="0"/>
              </a:rPr>
              <a:t>().choose(label()).</a:t>
            </a:r>
            <a:endParaRPr lang="en-US" altLang="zh-CN" dirty="0">
              <a:latin typeface="Cambria Math" panose="02040503050406030204" charset="0"/>
              <a:cs typeface="Cambria Math" panose="02040503050406030204" charset="0"/>
            </a:endParaRPr>
          </a:p>
          <a:p>
            <a:pPr algn="l" fontAlgn="auto">
              <a:lnSpc>
                <a:spcPct val="150000"/>
              </a:lnSpc>
            </a:pPr>
            <a:r>
              <a:rPr lang="en-US" altLang="zh-CN" dirty="0">
                <a:latin typeface="Cambria Math" panose="02040503050406030204" charset="0"/>
                <a:cs typeface="Cambria Math" panose="02040503050406030204" charset="0"/>
              </a:rPr>
              <a:t>    </a:t>
            </a:r>
            <a:r>
              <a:rPr lang="en-US" altLang="zh-CN" b="1" dirty="0">
                <a:solidFill>
                  <a:srgbClr val="FF0000"/>
                </a:solidFill>
                <a:latin typeface="Cambria Math" panose="02040503050406030204" charset="0"/>
                <a:cs typeface="Cambria Math" panose="02040503050406030204" charset="0"/>
              </a:rPr>
              <a:t>option(“Person”, __.out(“</a:t>
            </a:r>
            <a:r>
              <a:rPr lang="en-US" altLang="zh-CN" b="1" dirty="0" err="1">
                <a:solidFill>
                  <a:srgbClr val="FF0000"/>
                </a:solidFill>
                <a:latin typeface="Cambria Math" panose="02040503050406030204" charset="0"/>
                <a:cs typeface="Cambria Math" panose="02040503050406030204" charset="0"/>
              </a:rPr>
              <a:t>workPlaces</a:t>
            </a:r>
            <a:r>
              <a:rPr lang="en-US" altLang="zh-CN" b="1" dirty="0">
                <a:solidFill>
                  <a:srgbClr val="FF0000"/>
                </a:solidFill>
                <a:latin typeface="Cambria Math" panose="02040503050406030204" charset="0"/>
                <a:cs typeface="Cambria Math" panose="02040503050406030204" charset="0"/>
              </a:rPr>
              <a:t>”).count()).</a:t>
            </a:r>
          </a:p>
          <a:p>
            <a:pPr algn="l" fontAlgn="auto">
              <a:lnSpc>
                <a:spcPct val="150000"/>
              </a:lnSpc>
            </a:pPr>
            <a:r>
              <a:rPr lang="en-US" altLang="zh-CN" b="1" dirty="0">
                <a:solidFill>
                  <a:srgbClr val="FF0000"/>
                </a:solidFill>
                <a:latin typeface="Cambria Math" panose="02040503050406030204" charset="0"/>
                <a:cs typeface="Cambria Math" panose="02040503050406030204" charset="0"/>
              </a:rPr>
              <a:t>    option(“University”, __.in(“</a:t>
            </a:r>
            <a:r>
              <a:rPr lang="en-US" altLang="zh-CN" b="1" dirty="0" err="1">
                <a:solidFill>
                  <a:srgbClr val="FF0000"/>
                </a:solidFill>
                <a:latin typeface="Cambria Math" panose="02040503050406030204" charset="0"/>
                <a:cs typeface="Cambria Math" panose="02040503050406030204" charset="0"/>
              </a:rPr>
              <a:t>workPlaces</a:t>
            </a:r>
            <a:r>
              <a:rPr lang="en-US" altLang="zh-CN" b="1" dirty="0">
                <a:solidFill>
                  <a:srgbClr val="FF0000"/>
                </a:solidFill>
                <a:latin typeface="Cambria Math" panose="02040503050406030204" charset="0"/>
                <a:cs typeface="Cambria Math" panose="02040503050406030204" charset="0"/>
              </a:rPr>
              <a:t>”).count()).</a:t>
            </a:r>
          </a:p>
          <a:p>
            <a:pPr algn="l" fontAlgn="auto">
              <a:lnSpc>
                <a:spcPct val="150000"/>
              </a:lnSpc>
            </a:pPr>
            <a:r>
              <a:rPr lang="en-US" altLang="zh-CN" b="1" dirty="0">
                <a:solidFill>
                  <a:srgbClr val="FF0000"/>
                </a:solidFill>
                <a:latin typeface="Cambria Math" panose="02040503050406030204" charset="0"/>
                <a:cs typeface="Cambria Math" panose="02040503050406030204" charset="0"/>
              </a:rPr>
              <a:t>    option(none, label())</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109</a:t>
            </a:fld>
            <a:endParaRPr kumimoji="1" lang="zh-CN" altLang="en-US"/>
          </a:p>
        </p:txBody>
      </p:sp>
      <p:sp>
        <p:nvSpPr>
          <p:cNvPr id="10" name="椭圆 9"/>
          <p:cNvSpPr/>
          <p:nvPr/>
        </p:nvSpPr>
        <p:spPr>
          <a:xfrm>
            <a:off x="8448040" y="278511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448040" y="406844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303010" y="177609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513320" y="177609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771525" y="3442335"/>
                <a:ext cx="2098675" cy="1599565"/>
              </a:xfrm>
              <a:prstGeom prst="rect">
                <a:avLst/>
              </a:prstGeom>
              <a:noFill/>
            </p:spPr>
            <p:txBody>
              <a:bodyPr wrap="square" rtlCol="0">
                <a:spAutoFit/>
              </a:bodyPr>
              <a:lstStyle/>
              <a:p>
                <a:r>
                  <a:rPr lang="en-US" altLang="zh-CN" sz="1800" b="1">
                    <a:latin typeface="Cambria Math" panose="02040503050406030204" charset="0"/>
                    <a:cs typeface="Cambria Math" panose="02040503050406030204" charset="0"/>
                  </a:rPr>
                  <a:t>结果输出：</a:t>
                </a:r>
              </a:p>
              <a:p>
                <a:pPr/>
                <a14:m>
                  <m:oMathPara xmlns:m="http://schemas.openxmlformats.org/officeDocument/2006/math">
                    <m:oMathParaPr>
                      <m:jc m:val="left"/>
                    </m:oMathParaPr>
                    <m:oMath xmlns:m="http://schemas.openxmlformats.org/officeDocument/2006/math">
                      <m:r>
                        <a:rPr lang="en-US" altLang="zh-CN" sz="2000" b="1">
                          <a:solidFill>
                            <a:srgbClr val="FF0000"/>
                          </a:solidFill>
                          <a:latin typeface="Cambria Math" panose="02040503050406030204" charset="0"/>
                          <a:cs typeface="Cambria Math" panose="02040503050406030204" charset="0"/>
                        </a:rPr>
                        <m:t>𝟏</m:t>
                      </m:r>
                    </m:oMath>
                  </m:oMathPara>
                </a14:m>
                <a:endParaRPr lang="en-US" altLang="zh-CN" sz="2000" b="1">
                  <a:solidFill>
                    <a:srgbClr val="FF0000"/>
                  </a:solidFill>
                  <a:latin typeface="Cambria Math" panose="02040503050406030204" charset="0"/>
                  <a:cs typeface="Cambria Math" panose="02040503050406030204" charset="0"/>
                </a:endParaRPr>
              </a:p>
              <a:p>
                <a:r>
                  <a:rPr lang="en-US" altLang="zh-CN" sz="2000" b="1">
                    <a:solidFill>
                      <a:srgbClr val="FF0000"/>
                    </a:solidFill>
                    <a:latin typeface="Cambria Math" panose="02040503050406030204" charset="0"/>
                    <a:cs typeface="Cambria Math" panose="02040503050406030204" charset="0"/>
                  </a:rPr>
                  <a:t>Place</a:t>
                </a:r>
              </a:p>
              <a:p>
                <a:r>
                  <a:rPr lang="en-US" altLang="zh-CN" sz="2000" b="1">
                    <a:solidFill>
                      <a:srgbClr val="FF0000"/>
                    </a:solidFill>
                    <a:latin typeface="Cambria Math" panose="02040503050406030204" charset="0"/>
                    <a:cs typeface="Cambria Math" panose="02040503050406030204" charset="0"/>
                  </a:rPr>
                  <a:t>Place</a:t>
                </a:r>
              </a:p>
              <a:p>
                <a:pPr/>
                <a14:m>
                  <m:oMathPara xmlns:m="http://schemas.openxmlformats.org/officeDocument/2006/math">
                    <m:oMathParaPr>
                      <m:jc m:val="left"/>
                    </m:oMathParaPr>
                    <m:oMath xmlns:m="http://schemas.openxmlformats.org/officeDocument/2006/math">
                      <m:r>
                        <a:rPr lang="en-US" altLang="zh-CN" sz="2000" b="1">
                          <a:solidFill>
                            <a:srgbClr val="FF0000"/>
                          </a:solidFill>
                          <a:latin typeface="Cambria Math" panose="02040503050406030204" charset="0"/>
                          <a:cs typeface="Cambria Math" panose="02040503050406030204" charset="0"/>
                        </a:rPr>
                        <m:t>𝟏</m:t>
                      </m:r>
                    </m:oMath>
                  </m:oMathPara>
                </a14:m>
                <a:endParaRPr lang="en-US" altLang="zh-CN" sz="2000" b="1">
                  <a:solidFill>
                    <a:srgbClr val="FF0000"/>
                  </a:solidFill>
                  <a:latin typeface="Cambria Math" panose="02040503050406030204" charset="0"/>
                  <a:cs typeface="Cambria Math" panose="0204050305040603020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771525" y="3442335"/>
                <a:ext cx="2098675" cy="1599565"/>
              </a:xfrm>
              <a:prstGeom prst="rect">
                <a:avLst/>
              </a:prstGeom>
              <a:blipFill rotWithShape="1">
                <a:blip r:embed="rId4"/>
                <a:stretch>
                  <a:fillRect/>
                </a:stretch>
              </a:blipFill>
            </p:spPr>
            <p:txBody>
              <a:bodyPr/>
              <a:lstStyle/>
              <a:p>
                <a:r>
                  <a:rPr lang="zh-CN" altLang="en-US">
                    <a:noFill/>
                  </a:rPr>
                  <a:t> </a:t>
                </a:r>
              </a:p>
            </p:txBody>
          </p:sp>
        </mc:Fallback>
      </mc:AlternateContent>
      <p:sp>
        <p:nvSpPr>
          <p:cNvPr id="17" name="线形标注 1 16"/>
          <p:cNvSpPr/>
          <p:nvPr/>
        </p:nvSpPr>
        <p:spPr>
          <a:xfrm>
            <a:off x="4039235" y="1373505"/>
            <a:ext cx="2021840" cy="402590"/>
          </a:xfrm>
          <a:prstGeom prst="borderCallout1">
            <a:avLst>
              <a:gd name="adj1" fmla="val 18769"/>
              <a:gd name="adj2" fmla="val 105954"/>
              <a:gd name="adj3" fmla="val 97791"/>
              <a:gd name="adj4" fmla="val 121011"/>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solidFill>
                  <a:srgbClr val="FF0000"/>
                </a:solidFill>
              </a:rPr>
              <a:t>对应</a:t>
            </a:r>
            <a:r>
              <a:rPr lang="en-US" altLang="zh-CN" b="1" dirty="0">
                <a:solidFill>
                  <a:srgbClr val="FF0000"/>
                </a:solidFill>
              </a:rPr>
              <a:t>none</a:t>
            </a:r>
          </a:p>
        </p:txBody>
      </p:sp>
      <p:cxnSp>
        <p:nvCxnSpPr>
          <p:cNvPr id="19" name="直接连接符 18"/>
          <p:cNvCxnSpPr/>
          <p:nvPr/>
        </p:nvCxnSpPr>
        <p:spPr>
          <a:xfrm>
            <a:off x="6200140" y="1453515"/>
            <a:ext cx="1346200" cy="3930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线形标注 1 19"/>
          <p:cNvSpPr/>
          <p:nvPr/>
        </p:nvSpPr>
        <p:spPr>
          <a:xfrm>
            <a:off x="4573270" y="3340100"/>
            <a:ext cx="2327910" cy="402590"/>
          </a:xfrm>
          <a:prstGeom prst="borderCallout1">
            <a:avLst>
              <a:gd name="adj1" fmla="val 18769"/>
              <a:gd name="adj2" fmla="val 105954"/>
              <a:gd name="adj3" fmla="val -71924"/>
              <a:gd name="adj4" fmla="val 168216"/>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solidFill>
                  <a:srgbClr val="FF0000"/>
                </a:solidFill>
              </a:rPr>
              <a:t>对应</a:t>
            </a:r>
            <a:r>
              <a:rPr lang="en-US" altLang="zh-CN" b="1" dirty="0">
                <a:solidFill>
                  <a:srgbClr val="FF0000"/>
                </a:solidFill>
              </a:rPr>
              <a:t>“Person”</a:t>
            </a:r>
          </a:p>
        </p:txBody>
      </p:sp>
      <p:sp>
        <p:nvSpPr>
          <p:cNvPr id="21" name="线形标注 1 20"/>
          <p:cNvSpPr/>
          <p:nvPr/>
        </p:nvSpPr>
        <p:spPr>
          <a:xfrm>
            <a:off x="4962525" y="5041900"/>
            <a:ext cx="2633980" cy="402590"/>
          </a:xfrm>
          <a:prstGeom prst="borderCallout1">
            <a:avLst>
              <a:gd name="adj1" fmla="val 18769"/>
              <a:gd name="adj2" fmla="val 105954"/>
              <a:gd name="adj3" fmla="val -156782"/>
              <a:gd name="adj4" fmla="val 134987"/>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solidFill>
                  <a:srgbClr val="FF0000"/>
                </a:solidFill>
                <a:sym typeface="+mn-ea"/>
              </a:rPr>
              <a:t>对应</a:t>
            </a:r>
            <a:r>
              <a:rPr lang="en-US" altLang="zh-CN" b="1" dirty="0">
                <a:solidFill>
                  <a:srgbClr val="FF0000"/>
                </a:solidFill>
                <a:sym typeface="+mn-ea"/>
              </a:rPr>
              <a:t>“University”</a:t>
            </a:r>
            <a:endParaRPr lang="en-US" altLang="zh-CN" b="1"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mc:AlternateContent xmlns:mc="http://schemas.openxmlformats.org/markup-compatibility/2006" xmlns:a14="http://schemas.microsoft.com/office/drawing/2010/main">
        <mc:Choice Requires="a14">
          <p:sp>
            <p:nvSpPr>
              <p:cNvPr id="10" name="文本框 9"/>
              <p:cNvSpPr txBox="1"/>
              <p:nvPr/>
            </p:nvSpPr>
            <p:spPr>
              <a:xfrm flipH="1">
                <a:off x="771525" y="1741805"/>
                <a:ext cx="4822825" cy="364617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200" dirty="0">
                    <a:sym typeface="+mn-ea"/>
                  </a:rPr>
                  <a:t>给定资源标识符集合</a:t>
                </a:r>
                <a14:m>
                  <m:oMath xmlns:m="http://schemas.openxmlformats.org/officeDocument/2006/math">
                    <m:r>
                      <a:rPr lang="en-US" sz="2200" dirty="0">
                        <a:latin typeface="Cambria Math" panose="02040503050406030204" charset="0"/>
                        <a:cs typeface="Cambria Math" panose="02040503050406030204" charset="0"/>
                        <a:sym typeface="+mn-ea"/>
                      </a:rPr>
                      <m:t>ℐ</m:t>
                    </m:r>
                  </m:oMath>
                </a14:m>
                <a:r>
                  <a:rPr sz="2200" dirty="0">
                    <a:sym typeface="+mn-ea"/>
                  </a:rPr>
                  <a:t>、空白节点集合</a:t>
                </a:r>
                <a14:m>
                  <m:oMath xmlns:m="http://schemas.openxmlformats.org/officeDocument/2006/math">
                    <m:r>
                      <a:rPr lang="en-US" sz="2200" i="1" dirty="0">
                        <a:latin typeface="Cambria Math" panose="02040503050406030204" charset="0"/>
                        <a:cs typeface="Cambria Math" panose="02040503050406030204" charset="0"/>
                        <a:sym typeface="+mn-ea"/>
                      </a:rPr>
                      <m:t>ℬ</m:t>
                    </m:r>
                  </m:oMath>
                </a14:m>
                <a:r>
                  <a:rPr sz="2200" dirty="0">
                    <a:sym typeface="+mn-ea"/>
                  </a:rPr>
                  <a:t>和字面值</a:t>
                </a:r>
                <a14:m>
                  <m:oMath xmlns:m="http://schemas.openxmlformats.org/officeDocument/2006/math">
                    <m:r>
                      <a:rPr lang="en-US" sz="2200" dirty="0">
                        <a:latin typeface="Cambria Math" panose="02040503050406030204" charset="0"/>
                        <a:cs typeface="Cambria Math" panose="02040503050406030204" charset="0"/>
                        <a:sym typeface="+mn-ea"/>
                      </a:rPr>
                      <m:t>ℒ</m:t>
                    </m:r>
                  </m:oMath>
                </a14:m>
                <a:r>
                  <a:rPr sz="2200" dirty="0">
                    <a:sym typeface="+mn-ea"/>
                  </a:rPr>
                  <a:t>，一条三元组t是属于</a:t>
                </a:r>
                <a14:m>
                  <m:oMath xmlns:m="http://schemas.openxmlformats.org/officeDocument/2006/math">
                    <m:r>
                      <a:rPr lang="en-US" sz="2200" dirty="0">
                        <a:latin typeface="Cambria Math" panose="02040503050406030204" charset="0"/>
                        <a:cs typeface="Cambria Math" panose="02040503050406030204" charset="0"/>
                        <a:sym typeface="+mn-ea"/>
                      </a:rPr>
                      <m:t>(</m:t>
                    </m:r>
                    <m:r>
                      <a:rPr lang="en-US" sz="2200" dirty="0">
                        <a:latin typeface="Cambria Math" panose="02040503050406030204" charset="0"/>
                        <a:cs typeface="Cambria Math" panose="02040503050406030204" charset="0"/>
                        <a:sym typeface="+mn-ea"/>
                      </a:rPr>
                      <m:t>ℐ</m:t>
                    </m:r>
                    <m:r>
                      <a:rPr lang="en-US" sz="2200" dirty="0">
                        <a:latin typeface="Cambria Math" panose="02040503050406030204" charset="0"/>
                        <a:cs typeface="Cambria Math" panose="02040503050406030204" charset="0"/>
                        <a:sym typeface="+mn-ea"/>
                      </a:rPr>
                      <m:t>∪</m:t>
                    </m:r>
                    <m:r>
                      <a:rPr lang="en-US" sz="2200" i="1" dirty="0">
                        <a:latin typeface="Cambria Math" panose="02040503050406030204" charset="0"/>
                        <a:cs typeface="Cambria Math" panose="02040503050406030204" charset="0"/>
                        <a:sym typeface="+mn-ea"/>
                      </a:rPr>
                      <m:t>ℬ</m:t>
                    </m:r>
                    <m:r>
                      <a:rPr lang="en-US" sz="2200" dirty="0">
                        <a:latin typeface="Cambria Math" panose="02040503050406030204" charset="0"/>
                        <a:cs typeface="Cambria Math" panose="02040503050406030204" charset="0"/>
                        <a:sym typeface="+mn-ea"/>
                      </a:rPr>
                      <m:t>)×</m:t>
                    </m:r>
                    <m:r>
                      <a:rPr lang="en-US" sz="2200" dirty="0">
                        <a:latin typeface="Cambria Math" panose="02040503050406030204" charset="0"/>
                        <a:cs typeface="Cambria Math" panose="02040503050406030204" charset="0"/>
                        <a:sym typeface="+mn-ea"/>
                      </a:rPr>
                      <m:t>ℐ</m:t>
                    </m:r>
                    <m:r>
                      <a:rPr lang="en-US" sz="2200" dirty="0">
                        <a:latin typeface="Cambria Math" panose="02040503050406030204" charset="0"/>
                        <a:cs typeface="Cambria Math" panose="02040503050406030204" charset="0"/>
                        <a:sym typeface="+mn-ea"/>
                      </a:rPr>
                      <m:t>×(</m:t>
                    </m:r>
                    <m:r>
                      <a:rPr lang="en-US" sz="2200" dirty="0">
                        <a:latin typeface="Cambria Math" panose="02040503050406030204" charset="0"/>
                        <a:cs typeface="Cambria Math" panose="02040503050406030204" charset="0"/>
                        <a:sym typeface="+mn-ea"/>
                      </a:rPr>
                      <m:t>ℐ</m:t>
                    </m:r>
                    <m:r>
                      <a:rPr lang="en-US" sz="2200" dirty="0">
                        <a:latin typeface="Cambria Math" panose="02040503050406030204" charset="0"/>
                        <a:cs typeface="Cambria Math" panose="02040503050406030204" charset="0"/>
                        <a:sym typeface="+mn-ea"/>
                      </a:rPr>
                      <m:t>∪</m:t>
                    </m:r>
                    <m:r>
                      <a:rPr lang="en-US" sz="2200" i="1" dirty="0">
                        <a:latin typeface="Cambria Math" panose="02040503050406030204" charset="0"/>
                        <a:cs typeface="Cambria Math" panose="02040503050406030204" charset="0"/>
                        <a:sym typeface="+mn-ea"/>
                      </a:rPr>
                      <m:t>ℬ</m:t>
                    </m:r>
                    <m:r>
                      <a:rPr lang="en-US" sz="2200" dirty="0">
                        <a:latin typeface="Cambria Math" panose="02040503050406030204" charset="0"/>
                        <a:cs typeface="Cambria Math" panose="02040503050406030204" charset="0"/>
                        <a:sym typeface="+mn-ea"/>
                      </a:rPr>
                      <m:t>∪</m:t>
                    </m:r>
                    <m:r>
                      <a:rPr lang="en-US" sz="2200" dirty="0">
                        <a:latin typeface="Cambria Math" panose="02040503050406030204" charset="0"/>
                        <a:cs typeface="Cambria Math" panose="02040503050406030204" charset="0"/>
                        <a:sym typeface="+mn-ea"/>
                      </a:rPr>
                      <m:t>ℒ</m:t>
                    </m:r>
                    <m:r>
                      <a:rPr lang="en-US" sz="2200" dirty="0">
                        <a:latin typeface="Cambria Math" panose="02040503050406030204" charset="0"/>
                        <a:cs typeface="Cambria Math" panose="02040503050406030204" charset="0"/>
                        <a:sym typeface="+mn-ea"/>
                      </a:rPr>
                      <m:t>)</m:t>
                    </m:r>
                  </m:oMath>
                </a14:m>
                <a:r>
                  <a:rPr sz="2200" dirty="0">
                    <a:sym typeface="+mn-ea"/>
                  </a:rPr>
                  <a:t>的一个元素</a:t>
                </a:r>
              </a:p>
              <a:p>
                <a:pPr marL="342900" indent="-342900" fontAlgn="auto">
                  <a:lnSpc>
                    <a:spcPct val="150000"/>
                  </a:lnSpc>
                  <a:buFont typeface="Arial" panose="020B0604020202090204" pitchFamily="34" charset="0"/>
                  <a:buChar char="•"/>
                </a:pPr>
                <a:r>
                  <a:rPr sz="2200" dirty="0">
                    <a:sym typeface="+mn-ea"/>
                  </a:rPr>
                  <a:t>一个RDF 数据集</a:t>
                </a:r>
                <a14:m>
                  <m:oMath xmlns:m="http://schemas.openxmlformats.org/officeDocument/2006/math">
                    <m:r>
                      <a:rPr lang="en-US" sz="2200" i="1" dirty="0">
                        <a:latin typeface="Cambria Math" panose="02040503050406030204" charset="0"/>
                        <a:cs typeface="Cambria Math" panose="02040503050406030204" charset="0"/>
                        <a:sym typeface="+mn-ea"/>
                      </a:rPr>
                      <m:t>𝒯</m:t>
                    </m:r>
                  </m:oMath>
                </a14:m>
                <a:r>
                  <a:rPr sz="2200" dirty="0">
                    <a:sym typeface="+mn-ea"/>
                  </a:rPr>
                  <a:t>是</a:t>
                </a:r>
                <a14:m>
                  <m:oMath xmlns:m="http://schemas.openxmlformats.org/officeDocument/2006/math">
                    <m:r>
                      <a:rPr lang="en-US" sz="2200" dirty="0">
                        <a:latin typeface="Cambria Math" panose="02040503050406030204" charset="0"/>
                        <a:cs typeface="Cambria Math" panose="02040503050406030204" charset="0"/>
                        <a:sym typeface="+mn-ea"/>
                      </a:rPr>
                      <m:t>(</m:t>
                    </m:r>
                    <m:r>
                      <a:rPr lang="en-US" sz="2200" dirty="0">
                        <a:latin typeface="Cambria Math" panose="02040503050406030204" charset="0"/>
                        <a:cs typeface="Cambria Math" panose="02040503050406030204" charset="0"/>
                        <a:sym typeface="+mn-ea"/>
                      </a:rPr>
                      <m:t>ℐ</m:t>
                    </m:r>
                    <m:r>
                      <a:rPr lang="en-US" sz="2200" dirty="0">
                        <a:latin typeface="Cambria Math" panose="02040503050406030204" charset="0"/>
                        <a:cs typeface="Cambria Math" panose="02040503050406030204" charset="0"/>
                        <a:sym typeface="+mn-ea"/>
                      </a:rPr>
                      <m:t>∪</m:t>
                    </m:r>
                    <m:r>
                      <a:rPr lang="en-US" sz="2200" i="1" dirty="0">
                        <a:latin typeface="Cambria Math" panose="02040503050406030204" charset="0"/>
                        <a:cs typeface="Cambria Math" panose="02040503050406030204" charset="0"/>
                        <a:sym typeface="+mn-ea"/>
                      </a:rPr>
                      <m:t>ℬ</m:t>
                    </m:r>
                    <m:r>
                      <a:rPr lang="en-US" sz="2200" dirty="0">
                        <a:latin typeface="Cambria Math" panose="02040503050406030204" charset="0"/>
                        <a:cs typeface="Cambria Math" panose="02040503050406030204" charset="0"/>
                        <a:sym typeface="+mn-ea"/>
                      </a:rPr>
                      <m:t>)×</m:t>
                    </m:r>
                    <m:r>
                      <a:rPr lang="en-US" sz="2200" dirty="0">
                        <a:latin typeface="Cambria Math" panose="02040503050406030204" charset="0"/>
                        <a:cs typeface="Cambria Math" panose="02040503050406030204" charset="0"/>
                        <a:sym typeface="+mn-ea"/>
                      </a:rPr>
                      <m:t>ℐ</m:t>
                    </m:r>
                    <m:r>
                      <a:rPr lang="en-US" sz="2200" dirty="0">
                        <a:latin typeface="Cambria Math" panose="02040503050406030204" charset="0"/>
                        <a:cs typeface="Cambria Math" panose="02040503050406030204" charset="0"/>
                        <a:sym typeface="+mn-ea"/>
                      </a:rPr>
                      <m:t>×(</m:t>
                    </m:r>
                    <m:r>
                      <a:rPr lang="en-US" sz="2200" dirty="0">
                        <a:latin typeface="Cambria Math" panose="02040503050406030204" charset="0"/>
                        <a:cs typeface="Cambria Math" panose="02040503050406030204" charset="0"/>
                        <a:sym typeface="+mn-ea"/>
                      </a:rPr>
                      <m:t>ℐ</m:t>
                    </m:r>
                    <m:r>
                      <a:rPr lang="en-US" sz="2200" dirty="0">
                        <a:latin typeface="Cambria Math" panose="02040503050406030204" charset="0"/>
                        <a:cs typeface="Cambria Math" panose="02040503050406030204" charset="0"/>
                        <a:sym typeface="+mn-ea"/>
                      </a:rPr>
                      <m:t>∪</m:t>
                    </m:r>
                    <m:r>
                      <a:rPr lang="en-US" sz="2200" i="1" dirty="0">
                        <a:latin typeface="Cambria Math" panose="02040503050406030204" charset="0"/>
                        <a:cs typeface="Cambria Math" panose="02040503050406030204" charset="0"/>
                        <a:sym typeface="+mn-ea"/>
                      </a:rPr>
                      <m:t>ℬ</m:t>
                    </m:r>
                    <m:r>
                      <a:rPr lang="en-US" sz="2200" dirty="0">
                        <a:latin typeface="Cambria Math" panose="02040503050406030204" charset="0"/>
                        <a:cs typeface="Cambria Math" panose="02040503050406030204" charset="0"/>
                        <a:sym typeface="+mn-ea"/>
                      </a:rPr>
                      <m:t>∪</m:t>
                    </m:r>
                    <m:r>
                      <a:rPr lang="en-US" sz="2200" dirty="0">
                        <a:latin typeface="Cambria Math" panose="02040503050406030204" charset="0"/>
                        <a:cs typeface="Cambria Math" panose="02040503050406030204" charset="0"/>
                        <a:sym typeface="+mn-ea"/>
                      </a:rPr>
                      <m:t>ℒ</m:t>
                    </m:r>
                    <m:r>
                      <a:rPr lang="en-US" sz="2200" dirty="0">
                        <a:latin typeface="Cambria Math" panose="02040503050406030204" charset="0"/>
                        <a:cs typeface="Cambria Math" panose="02040503050406030204" charset="0"/>
                        <a:sym typeface="+mn-ea"/>
                      </a:rPr>
                      <m:t>)</m:t>
                    </m:r>
                  </m:oMath>
                </a14:m>
                <a:r>
                  <a:rPr sz="2200" dirty="0">
                    <a:sym typeface="+mn-ea"/>
                  </a:rPr>
                  <a:t>的一个子集</a:t>
                </a:r>
              </a:p>
              <a:p>
                <a:pPr marL="342900" indent="-342900" fontAlgn="auto">
                  <a:lnSpc>
                    <a:spcPct val="150000"/>
                  </a:lnSpc>
                  <a:buFont typeface="Arial" panose="020B0604020202090204" pitchFamily="34" charset="0"/>
                  <a:buChar char="•"/>
                </a:pPr>
                <a:endParaRPr sz="2200" dirty="0">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flipH="1">
                <a:off x="771525" y="1741805"/>
                <a:ext cx="4822825" cy="3646170"/>
              </a:xfrm>
              <a:prstGeom prst="rect">
                <a:avLst/>
              </a:prstGeom>
              <a:blipFill rotWithShape="1">
                <a:blip r:embed="rId3"/>
                <a:stretch>
                  <a:fillRect/>
                </a:stretch>
              </a:blipFill>
            </p:spPr>
            <p:txBody>
              <a:bodyPr/>
              <a:lstStyle/>
              <a:p>
                <a:r>
                  <a:rPr lang="zh-CN" altLang="en-US">
                    <a:noFill/>
                  </a:rPr>
                  <a:t> </a:t>
                </a:r>
              </a:p>
            </p:txBody>
          </p:sp>
        </mc:Fallback>
      </mc:AlternateContent>
      <p:sp>
        <p:nvSpPr>
          <p:cNvPr id="4" name="文本框 3"/>
          <p:cNvSpPr txBox="1"/>
          <p:nvPr/>
        </p:nvSpPr>
        <p:spPr>
          <a:xfrm>
            <a:off x="771525" y="1281430"/>
            <a:ext cx="5067935" cy="460375"/>
          </a:xfrm>
          <a:prstGeom prst="rect">
            <a:avLst/>
          </a:prstGeom>
          <a:noFill/>
        </p:spPr>
        <p:txBody>
          <a:bodyPr wrap="square" rtlCol="0">
            <a:spAutoFit/>
          </a:bodyPr>
          <a:lstStyle/>
          <a:p>
            <a:pPr algn="l"/>
            <a:r>
              <a:rPr lang="en-US" altLang="zh-CN" sz="2400" b="1" dirty="0">
                <a:latin typeface="+mn-ea"/>
                <a:sym typeface="+mn-ea"/>
              </a:rPr>
              <a:t>RDF</a:t>
            </a:r>
            <a:r>
              <a:rPr lang="zh-CN" altLang="en-US" sz="2400" b="1" dirty="0">
                <a:latin typeface="+mn-ea"/>
                <a:sym typeface="+mn-ea"/>
              </a:rPr>
              <a:t>数据集</a:t>
            </a:r>
          </a:p>
        </p:txBody>
      </p:sp>
      <p:pic>
        <p:nvPicPr>
          <p:cNvPr id="3" name="图片 2" descr="屏幕快照 2020-05-25 下午11.39.50"/>
          <p:cNvPicPr>
            <a:picLocks noChangeAspect="1"/>
          </p:cNvPicPr>
          <p:nvPr/>
        </p:nvPicPr>
        <p:blipFill>
          <a:blip r:embed="rId4"/>
          <a:stretch>
            <a:fillRect/>
          </a:stretch>
        </p:blipFill>
        <p:spPr>
          <a:xfrm>
            <a:off x="5966460" y="1281430"/>
            <a:ext cx="5437505" cy="5258435"/>
          </a:xfrm>
          <a:prstGeom prst="rect">
            <a:avLst/>
          </a:prstGeom>
        </p:spPr>
      </p:pic>
      <p:sp>
        <p:nvSpPr>
          <p:cNvPr id="5" name="灯片编号占位符 4"/>
          <p:cNvSpPr>
            <a:spLocks noGrp="1"/>
          </p:cNvSpPr>
          <p:nvPr>
            <p:ph type="sldNum" sz="quarter" idx="12"/>
          </p:nvPr>
        </p:nvSpPr>
        <p:spPr/>
        <p:txBody>
          <a:bodyPr/>
          <a:lstStyle/>
          <a:p>
            <a:fld id="{36A25BD4-2C18-3241-A107-B7FFDDC89A82}" type="slidenum">
              <a:rPr kumimoji="1" lang="zh-CN" altLang="en-US" smtClean="0"/>
              <a:t>11</a:t>
            </a:fld>
            <a:endParaRPr kumimoji="1"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循环</a:t>
            </a:r>
            <a:r>
              <a:rPr sz="2400" b="1" dirty="0">
                <a:latin typeface="+mn-ea"/>
                <a:sym typeface="+mn-ea"/>
              </a:rPr>
              <a:t>遍历</a:t>
            </a:r>
            <a:endParaRPr lang="zh-CN" altLang="en-US" sz="2400" b="1" dirty="0">
              <a:latin typeface="+mn-ea"/>
            </a:endParaRPr>
          </a:p>
        </p:txBody>
      </p:sp>
      <p:sp>
        <p:nvSpPr>
          <p:cNvPr id="3" name="文本框 2"/>
          <p:cNvSpPr txBox="1"/>
          <p:nvPr/>
        </p:nvSpPr>
        <p:spPr>
          <a:xfrm>
            <a:off x="884011" y="1741905"/>
            <a:ext cx="10729912" cy="175323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Gremlin 图遍历语言可以利用repeat步骤定义带循环的遍历操作</a:t>
            </a:r>
            <a:r>
              <a:rPr lang="zh-CN" sz="2400" dirty="0">
                <a:sym typeface="Symbol" panose="05050102010706020507" charset="2"/>
              </a:rPr>
              <a:t>，并利用</a:t>
            </a:r>
            <a:r>
              <a:rPr sz="2400" dirty="0">
                <a:sym typeface="Symbol" panose="05050102010706020507" charset="2"/>
              </a:rPr>
              <a:t>步骤调制器times() </a:t>
            </a:r>
            <a:r>
              <a:rPr lang="zh-CN" sz="2400" dirty="0">
                <a:sym typeface="Symbol" panose="05050102010706020507" charset="2"/>
              </a:rPr>
              <a:t>来指定循环次数</a:t>
            </a:r>
            <a:endParaRPr sz="2400" dirty="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为了支持循环，遍历器里的遍历需要可以让遍历器回到之前执行过的步骤</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110</a:t>
            </a:fld>
            <a:endParaRPr kumimoji="1"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5214620" y="1281430"/>
            <a:ext cx="6189345" cy="348107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icrosoft YaHei" panose="020B0503020204020204" pitchFamily="34" charset="-122"/>
                <a:ea typeface="Microsoft YaHei" panose="020B0503020204020204" pitchFamily="34" charset="-122"/>
                <a:sym typeface="+mn-ea"/>
              </a:rPr>
              <a:t>循环</a:t>
            </a:r>
            <a:r>
              <a:rPr sz="2400" b="1" dirty="0">
                <a:latin typeface="Microsoft YaHei" panose="020B0503020204020204" pitchFamily="34" charset="-122"/>
                <a:ea typeface="Microsoft YaHei" panose="020B0503020204020204" pitchFamily="34" charset="-122"/>
                <a:sym typeface="+mn-ea"/>
              </a:rPr>
              <a:t>遍历</a:t>
            </a:r>
            <a:r>
              <a:rPr lang="zh-CN" sz="2400" b="1" dirty="0">
                <a:latin typeface="Microsoft YaHei" panose="020B0503020204020204" pitchFamily="34" charset="-122"/>
                <a:ea typeface="Microsoft YaHei" panose="020B0503020204020204" pitchFamily="34" charset="-122"/>
                <a:sym typeface="+mn-ea"/>
              </a:rPr>
              <a:t>示例</a:t>
            </a:r>
          </a:p>
        </p:txBody>
      </p:sp>
      <p:sp>
        <p:nvSpPr>
          <p:cNvPr id="6" name="文本框 5"/>
          <p:cNvSpPr txBox="1"/>
          <p:nvPr/>
        </p:nvSpPr>
        <p:spPr>
          <a:xfrm>
            <a:off x="771525" y="1741805"/>
            <a:ext cx="10632440" cy="922020"/>
          </a:xfrm>
          <a:prstGeom prst="rect">
            <a:avLst/>
          </a:prstGeom>
          <a:noFill/>
        </p:spPr>
        <p:txBody>
          <a:bodyPr wrap="square" rtlCol="0" anchor="t">
            <a:spAutoFit/>
          </a:bodyPr>
          <a:lstStyle/>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g.V().has(”name”, “\”JamesWatt\””).</a:t>
            </a:r>
          </a:p>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    repeat(out()).times(2).values(”name”)</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111</a:t>
            </a:fld>
            <a:endParaRPr kumimoji="1"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5191760" y="1292860"/>
            <a:ext cx="6189345" cy="348107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循环</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922020"/>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g.V().has(”name”, “\”JamesWatt\””).</a:t>
            </a:r>
          </a:p>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    repeat(out()).times(2).values(”name”)</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112</a:t>
            </a:fld>
            <a:endParaRPr kumimoji="1" lang="zh-CN" altLang="en-US"/>
          </a:p>
        </p:txBody>
      </p:sp>
      <p:sp>
        <p:nvSpPr>
          <p:cNvPr id="10" name="椭圆 9"/>
          <p:cNvSpPr/>
          <p:nvPr/>
        </p:nvSpPr>
        <p:spPr>
          <a:xfrm>
            <a:off x="7762240" y="278511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5191760" y="1292860"/>
            <a:ext cx="6189345" cy="348107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循环</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922020"/>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g.V().has(”name”, “\”JamesWatt\””).</a:t>
            </a:r>
          </a:p>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    repeat(out()).times(2).values(”name”)</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113</a:t>
            </a:fld>
            <a:endParaRPr kumimoji="1" lang="zh-CN" altLang="en-US"/>
          </a:p>
        </p:txBody>
      </p:sp>
      <p:sp>
        <p:nvSpPr>
          <p:cNvPr id="10" name="椭圆 9"/>
          <p:cNvSpPr/>
          <p:nvPr/>
        </p:nvSpPr>
        <p:spPr>
          <a:xfrm>
            <a:off x="10471785" y="279654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71525" y="3442335"/>
            <a:ext cx="2875280" cy="1291590"/>
          </a:xfrm>
          <a:prstGeom prst="rect">
            <a:avLst/>
          </a:prstGeom>
          <a:noFill/>
        </p:spPr>
        <p:txBody>
          <a:bodyPr wrap="square" rtlCol="0">
            <a:spAutoFit/>
          </a:bodyPr>
          <a:lstStyle/>
          <a:p>
            <a:r>
              <a:rPr lang="en-US" altLang="zh-CN" sz="1800" b="1">
                <a:latin typeface="Cambria Math" panose="02040503050406030204" charset="0"/>
                <a:cs typeface="Cambria Math" panose="02040503050406030204" charset="0"/>
              </a:rPr>
              <a:t>结果输出：</a:t>
            </a:r>
          </a:p>
          <a:p>
            <a:r>
              <a:rPr lang="en-US" altLang="zh-CN" sz="2000" b="1">
                <a:solidFill>
                  <a:srgbClr val="FF0000"/>
                </a:solidFill>
                <a:latin typeface="Cambria Math" panose="02040503050406030204" charset="0"/>
                <a:cs typeface="Cambria Math" panose="02040503050406030204" charset="0"/>
              </a:rPr>
              <a:t>“Aristotle”</a:t>
            </a:r>
          </a:p>
          <a:p>
            <a:r>
              <a:rPr lang="en-US" altLang="zh-CN" sz="2000" b="1">
                <a:solidFill>
                  <a:srgbClr val="FF0000"/>
                </a:solidFill>
                <a:latin typeface="Cambria Math" panose="02040503050406030204" charset="0"/>
                <a:cs typeface="Cambria Math" panose="02040503050406030204" charset="0"/>
              </a:rPr>
              <a:t>“United Kingdom”</a:t>
            </a:r>
          </a:p>
          <a:p>
            <a:r>
              <a:rPr lang="en-US" altLang="zh-CN" sz="2000" b="1">
                <a:solidFill>
                  <a:srgbClr val="FF0000"/>
                </a:solidFill>
                <a:latin typeface="Cambria Math" panose="02040503050406030204" charset="0"/>
                <a:cs typeface="Cambria Math" panose="02040503050406030204" charset="0"/>
              </a:rPr>
              <a:t>“University Of Glasgow”</a:t>
            </a:r>
          </a:p>
        </p:txBody>
      </p:sp>
      <p:sp>
        <p:nvSpPr>
          <p:cNvPr id="7" name="椭圆 6"/>
          <p:cNvSpPr/>
          <p:nvPr/>
        </p:nvSpPr>
        <p:spPr>
          <a:xfrm>
            <a:off x="5590540" y="177609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757795" y="408686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115174"/>
            <a:ext cx="5067935" cy="460375"/>
          </a:xfrm>
          <a:prstGeom prst="rect">
            <a:avLst/>
          </a:prstGeom>
          <a:noFill/>
        </p:spPr>
        <p:txBody>
          <a:bodyPr wrap="square" rtlCol="0">
            <a:spAutoFit/>
          </a:bodyPr>
          <a:lstStyle/>
          <a:p>
            <a:pPr algn="l"/>
            <a:r>
              <a:rPr lang="zh-CN" sz="2400" b="1" dirty="0">
                <a:latin typeface="+mn-ea"/>
                <a:sym typeface="+mn-ea"/>
              </a:rPr>
              <a:t>循环</a:t>
            </a:r>
            <a:r>
              <a:rPr sz="2400" b="1" dirty="0">
                <a:latin typeface="+mn-ea"/>
                <a:sym typeface="+mn-ea"/>
              </a:rPr>
              <a:t>遍历</a:t>
            </a:r>
            <a:endParaRPr lang="zh-CN" altLang="en-US" sz="2400" b="1" dirty="0">
              <a:latin typeface="+mn-ea"/>
            </a:endParaRPr>
          </a:p>
        </p:txBody>
      </p:sp>
      <p:sp>
        <p:nvSpPr>
          <p:cNvPr id="3" name="文本框 2"/>
          <p:cNvSpPr txBox="1"/>
          <p:nvPr/>
        </p:nvSpPr>
        <p:spPr>
          <a:xfrm>
            <a:off x="559593" y="1571779"/>
            <a:ext cx="11044753" cy="1144031"/>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如果我们需要不仅仅返回“James Watt”2 步可达的点的姓名还想返回“James Watt”2 步内（含2 步）可达的所有点的姓名，那么可以利用步骤调制器emit()</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114</a:t>
            </a:fld>
            <a:endParaRPr kumimoji="1" lang="zh-CN" altLang="en-US"/>
          </a:p>
        </p:txBody>
      </p:sp>
      <p:sp>
        <p:nvSpPr>
          <p:cNvPr id="10" name="文本框 9"/>
          <p:cNvSpPr txBox="1"/>
          <p:nvPr/>
        </p:nvSpPr>
        <p:spPr>
          <a:xfrm>
            <a:off x="771525" y="2850194"/>
            <a:ext cx="5177790" cy="922020"/>
          </a:xfrm>
          <a:prstGeom prst="rect">
            <a:avLst/>
          </a:prstGeom>
          <a:noFill/>
        </p:spPr>
        <p:txBody>
          <a:bodyPr wrap="square" rtlCol="0" anchor="t">
            <a:spAutoFit/>
          </a:bodyPr>
          <a:lstStyle/>
          <a:p>
            <a:pPr algn="l" fontAlgn="auto">
              <a:lnSpc>
                <a:spcPct val="150000"/>
              </a:lnSpc>
            </a:pPr>
            <a:r>
              <a:rPr lang="en-US" altLang="zh-CN" dirty="0" err="1">
                <a:solidFill>
                  <a:schemeClr val="tx1"/>
                </a:solidFill>
                <a:latin typeface="Cambria Math" panose="02040503050406030204" charset="0"/>
                <a:cs typeface="Cambria Math" panose="02040503050406030204" charset="0"/>
                <a:sym typeface="+mn-ea"/>
              </a:rPr>
              <a:t>g.V</a:t>
            </a:r>
            <a:r>
              <a:rPr lang="en-US" altLang="zh-CN" dirty="0">
                <a:solidFill>
                  <a:schemeClr val="tx1"/>
                </a:solidFill>
                <a:latin typeface="Cambria Math" panose="02040503050406030204" charset="0"/>
                <a:cs typeface="Cambria Math" panose="02040503050406030204" charset="0"/>
                <a:sym typeface="+mn-ea"/>
              </a:rPr>
              <a:t>().has(”name”, “\”</a:t>
            </a:r>
            <a:r>
              <a:rPr lang="en-US" altLang="zh-CN" dirty="0" err="1">
                <a:solidFill>
                  <a:schemeClr val="tx1"/>
                </a:solidFill>
                <a:latin typeface="Cambria Math" panose="02040503050406030204" charset="0"/>
                <a:cs typeface="Cambria Math" panose="02040503050406030204" charset="0"/>
                <a:sym typeface="+mn-ea"/>
              </a:rPr>
              <a:t>JamesWatt</a:t>
            </a:r>
            <a:r>
              <a:rPr lang="en-US" altLang="zh-CN" dirty="0">
                <a:solidFill>
                  <a:schemeClr val="tx1"/>
                </a:solidFill>
                <a:latin typeface="Cambria Math" panose="02040503050406030204" charset="0"/>
                <a:cs typeface="Cambria Math" panose="02040503050406030204" charset="0"/>
                <a:sym typeface="+mn-ea"/>
              </a:rPr>
              <a:t>\””).</a:t>
            </a:r>
          </a:p>
          <a:p>
            <a:pPr algn="l" fontAlgn="auto">
              <a:lnSpc>
                <a:spcPct val="150000"/>
              </a:lnSpc>
            </a:pPr>
            <a:r>
              <a:rPr lang="en-US" altLang="zh-CN" dirty="0">
                <a:solidFill>
                  <a:schemeClr val="tx1"/>
                </a:solidFill>
                <a:latin typeface="Cambria Math" panose="02040503050406030204" charset="0"/>
                <a:cs typeface="Cambria Math" panose="02040503050406030204" charset="0"/>
                <a:sym typeface="+mn-ea"/>
              </a:rPr>
              <a:t>    repeat(out()).</a:t>
            </a:r>
            <a:r>
              <a:rPr lang="en-US" altLang="zh-CN" b="1" dirty="0">
                <a:solidFill>
                  <a:srgbClr val="FF0000"/>
                </a:solidFill>
                <a:latin typeface="Cambria Math" panose="02040503050406030204" charset="0"/>
                <a:cs typeface="Cambria Math" panose="02040503050406030204" charset="0"/>
                <a:sym typeface="+mn-ea"/>
              </a:rPr>
              <a:t>emit()</a:t>
            </a:r>
            <a:r>
              <a:rPr lang="en-US" altLang="zh-CN" dirty="0">
                <a:solidFill>
                  <a:schemeClr val="tx1"/>
                </a:solidFill>
                <a:latin typeface="Cambria Math" panose="02040503050406030204" charset="0"/>
                <a:cs typeface="Cambria Math" panose="02040503050406030204" charset="0"/>
                <a:sym typeface="+mn-ea"/>
              </a:rPr>
              <a:t>.times(2).values(”name”)</a:t>
            </a:r>
          </a:p>
        </p:txBody>
      </p:sp>
      <p:sp>
        <p:nvSpPr>
          <p:cNvPr id="12" name="文本框 11"/>
          <p:cNvSpPr txBox="1"/>
          <p:nvPr/>
        </p:nvSpPr>
        <p:spPr>
          <a:xfrm>
            <a:off x="771525" y="3898900"/>
            <a:ext cx="2875280" cy="2522855"/>
          </a:xfrm>
          <a:prstGeom prst="rect">
            <a:avLst/>
          </a:prstGeom>
          <a:noFill/>
        </p:spPr>
        <p:txBody>
          <a:bodyPr wrap="square" rtlCol="0">
            <a:spAutoFit/>
          </a:bodyPr>
          <a:lstStyle/>
          <a:p>
            <a:r>
              <a:rPr lang="en-US" altLang="zh-CN" sz="1800" b="1" dirty="0" err="1">
                <a:latin typeface="Cambria Math" panose="02040503050406030204" charset="0"/>
                <a:cs typeface="Cambria Math" panose="02040503050406030204" charset="0"/>
              </a:rPr>
              <a:t>结果输出</a:t>
            </a:r>
            <a:r>
              <a:rPr lang="en-US" altLang="zh-CN" sz="1800" b="1" dirty="0">
                <a:latin typeface="Cambria Math" panose="02040503050406030204" charset="0"/>
                <a:cs typeface="Cambria Math" panose="02040503050406030204" charset="0"/>
              </a:rPr>
              <a:t>：</a:t>
            </a:r>
          </a:p>
          <a:p>
            <a:r>
              <a:rPr lang="en-US" altLang="zh-CN" sz="2000" b="1" dirty="0">
                <a:solidFill>
                  <a:srgbClr val="FF0000"/>
                </a:solidFill>
                <a:latin typeface="Cambria Math" panose="02040503050406030204" charset="0"/>
                <a:cs typeface="Cambria Math" panose="02040503050406030204" charset="0"/>
              </a:rPr>
              <a:t>“Joseph Black”</a:t>
            </a:r>
          </a:p>
          <a:p>
            <a:r>
              <a:rPr lang="en-US" altLang="zh-CN" sz="2000" b="1" dirty="0">
                <a:solidFill>
                  <a:srgbClr val="FF0000"/>
                </a:solidFill>
                <a:latin typeface="Cambria Math" panose="02040503050406030204" charset="0"/>
                <a:cs typeface="Cambria Math" panose="02040503050406030204" charset="0"/>
              </a:rPr>
              <a:t>“Adam </a:t>
            </a:r>
            <a:r>
              <a:rPr lang="en-US" altLang="zh-CN" sz="2000" b="1" dirty="0" err="1">
                <a:solidFill>
                  <a:srgbClr val="FF0000"/>
                </a:solidFill>
                <a:latin typeface="Cambria Math" panose="02040503050406030204" charset="0"/>
                <a:cs typeface="Cambria Math" panose="02040503050406030204" charset="0"/>
              </a:rPr>
              <a:t>Simith</a:t>
            </a:r>
            <a:r>
              <a:rPr lang="en-US" altLang="zh-CN" sz="2000" b="1" dirty="0">
                <a:solidFill>
                  <a:srgbClr val="FF0000"/>
                </a:solidFill>
                <a:latin typeface="Cambria Math" panose="02040503050406030204" charset="0"/>
                <a:cs typeface="Cambria Math" panose="02040503050406030204" charset="0"/>
              </a:rPr>
              <a:t>”</a:t>
            </a:r>
          </a:p>
          <a:p>
            <a:r>
              <a:rPr lang="en-US" altLang="zh-CN" sz="2000" b="1" dirty="0">
                <a:solidFill>
                  <a:srgbClr val="FF0000"/>
                </a:solidFill>
                <a:latin typeface="Cambria Math" panose="02040503050406030204" charset="0"/>
                <a:cs typeface="Cambria Math" panose="02040503050406030204" charset="0"/>
              </a:rPr>
              <a:t>“Greenock”</a:t>
            </a:r>
          </a:p>
          <a:p>
            <a:r>
              <a:rPr lang="en-US" altLang="zh-CN" sz="2000" b="1" dirty="0">
                <a:solidFill>
                  <a:srgbClr val="FF0000"/>
                </a:solidFill>
                <a:latin typeface="Cambria Math" panose="02040503050406030204" charset="0"/>
                <a:cs typeface="Cambria Math" panose="02040503050406030204" charset="0"/>
              </a:rPr>
              <a:t>“University Of Glasgow”</a:t>
            </a:r>
          </a:p>
          <a:p>
            <a:r>
              <a:rPr lang="en-US" altLang="zh-CN" sz="2000" b="1" dirty="0">
                <a:solidFill>
                  <a:srgbClr val="FF0000"/>
                </a:solidFill>
                <a:latin typeface="Cambria Math" panose="02040503050406030204" charset="0"/>
                <a:cs typeface="Cambria Math" panose="02040503050406030204" charset="0"/>
              </a:rPr>
              <a:t>“University Of Glasgow”</a:t>
            </a:r>
          </a:p>
          <a:p>
            <a:r>
              <a:rPr lang="en-US" altLang="zh-CN" sz="2000" b="1" dirty="0">
                <a:solidFill>
                  <a:srgbClr val="FF0000"/>
                </a:solidFill>
                <a:latin typeface="Cambria Math" panose="02040503050406030204" charset="0"/>
                <a:cs typeface="Cambria Math" panose="02040503050406030204" charset="0"/>
              </a:rPr>
              <a:t>“Aristotle”</a:t>
            </a:r>
          </a:p>
          <a:p>
            <a:r>
              <a:rPr lang="en-US" altLang="zh-CN" sz="2000" b="1" dirty="0">
                <a:solidFill>
                  <a:srgbClr val="FF0000"/>
                </a:solidFill>
                <a:latin typeface="Cambria Math" panose="02040503050406030204" charset="0"/>
                <a:cs typeface="Cambria Math" panose="02040503050406030204" charset="0"/>
              </a:rPr>
              <a:t>“United Kingdom”</a:t>
            </a:r>
          </a:p>
        </p:txBody>
      </p:sp>
      <p:pic>
        <p:nvPicPr>
          <p:cNvPr id="11" name="图片 10"/>
          <p:cNvPicPr>
            <a:picLocks noChangeAspect="1"/>
          </p:cNvPicPr>
          <p:nvPr/>
        </p:nvPicPr>
        <p:blipFill>
          <a:blip r:embed="rId3"/>
          <a:stretch>
            <a:fillRect/>
          </a:stretch>
        </p:blipFill>
        <p:spPr>
          <a:xfrm>
            <a:off x="5639435" y="2940685"/>
            <a:ext cx="6189345" cy="348107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路径</a:t>
            </a:r>
            <a:r>
              <a:rPr sz="2400" b="1" dirty="0">
                <a:latin typeface="+mn-ea"/>
                <a:sym typeface="+mn-ea"/>
              </a:rPr>
              <a:t>遍历</a:t>
            </a:r>
            <a:endParaRPr lang="zh-CN" altLang="en-US" sz="2400" b="1" dirty="0">
              <a:latin typeface="+mn-ea"/>
            </a:endParaRPr>
          </a:p>
        </p:txBody>
      </p:sp>
      <p:sp>
        <p:nvSpPr>
          <p:cNvPr id="3" name="文本框 2"/>
          <p:cNvSpPr txBox="1"/>
          <p:nvPr/>
        </p:nvSpPr>
        <p:spPr>
          <a:xfrm>
            <a:off x="884011" y="1741905"/>
            <a:ext cx="10729912" cy="286131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遍历器中还存储了</a:t>
            </a:r>
            <a:r>
              <a:rPr sz="2400" b="1" dirty="0">
                <a:solidFill>
                  <a:srgbClr val="FF0000"/>
                </a:solidFill>
                <a:sym typeface="Symbol" panose="05050102010706020507" charset="2"/>
              </a:rPr>
              <a:t>标签路径</a:t>
            </a:r>
            <a:endParaRPr sz="2400" dirty="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标签路径可以用来Gremlin图遍历</a:t>
            </a:r>
            <a:r>
              <a:rPr lang="zh-CN" sz="2400" dirty="0">
                <a:sym typeface="Symbol" panose="05050102010706020507" charset="2"/>
              </a:rPr>
              <a:t>语言</a:t>
            </a:r>
            <a:r>
              <a:rPr sz="2400" dirty="0">
                <a:sym typeface="Symbol" panose="05050102010706020507" charset="2"/>
              </a:rPr>
              <a:t>返回路径。当一个遍历器走到图上的一个新的位置时，这个图上位置以及这个遍历器当前遍历的标签集合会被加入到这个遍历器的标签路径中</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这个标签路径可以通过path()步骤来得到。</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115</a:t>
            </a:fld>
            <a:endParaRPr kumimoji="1"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5200650" y="1281430"/>
            <a:ext cx="6153150" cy="346075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路径</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922020"/>
          </a:xfrm>
          <a:prstGeom prst="rect">
            <a:avLst/>
          </a:prstGeom>
          <a:noFill/>
        </p:spPr>
        <p:txBody>
          <a:bodyPr wrap="square" rtlCol="0" anchor="t">
            <a:spAutoFit/>
          </a:bodyPr>
          <a:lstStyle/>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g.V()</a:t>
            </a:r>
            <a:r>
              <a:rPr lang="en-US" altLang="zh-CN">
                <a:latin typeface="Cambria Math" panose="02040503050406030204" charset="0"/>
                <a:cs typeface="Cambria Math" panose="02040503050406030204" charset="0"/>
                <a:sym typeface="+mn-ea"/>
              </a:rPr>
              <a:t>.has(”name”, “\”JamesWatt\””)</a:t>
            </a:r>
            <a:r>
              <a:rPr lang="en-US" altLang="zh-CN">
                <a:solidFill>
                  <a:schemeClr val="tx1"/>
                </a:solidFill>
                <a:latin typeface="Cambria Math" panose="02040503050406030204" charset="0"/>
                <a:cs typeface="Cambria Math" panose="02040503050406030204" charset="0"/>
                <a:sym typeface="+mn-ea"/>
              </a:rPr>
              <a:t>.</a:t>
            </a:r>
          </a:p>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    out().</a:t>
            </a:r>
            <a:r>
              <a:rPr lang="en-US" altLang="zh-CN">
                <a:latin typeface="Cambria Math" panose="02040503050406030204" charset="0"/>
                <a:cs typeface="Cambria Math" panose="02040503050406030204" charset="0"/>
                <a:sym typeface="+mn-ea"/>
              </a:rPr>
              <a:t>out().</a:t>
            </a:r>
            <a:r>
              <a:rPr lang="en-US" altLang="zh-CN">
                <a:solidFill>
                  <a:schemeClr val="tx1"/>
                </a:solidFill>
                <a:latin typeface="Cambria Math" panose="02040503050406030204" charset="0"/>
                <a:cs typeface="Cambria Math" panose="02040503050406030204" charset="0"/>
                <a:sym typeface="+mn-ea"/>
              </a:rPr>
              <a:t>path().by(label)</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116</a:t>
            </a:fld>
            <a:endParaRPr kumimoji="1"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5200650" y="1281430"/>
            <a:ext cx="6153150" cy="346075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路径</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922020"/>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g.V().has(”name”, “\”JamesWatt\””).</a:t>
            </a:r>
          </a:p>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    out().</a:t>
            </a:r>
            <a:r>
              <a:rPr lang="en-US" altLang="zh-CN">
                <a:latin typeface="Cambria Math" panose="02040503050406030204" charset="0"/>
                <a:cs typeface="Cambria Math" panose="02040503050406030204" charset="0"/>
                <a:sym typeface="+mn-ea"/>
              </a:rPr>
              <a:t>out().</a:t>
            </a:r>
            <a:r>
              <a:rPr lang="en-US" altLang="zh-CN">
                <a:solidFill>
                  <a:schemeClr val="tx1"/>
                </a:solidFill>
                <a:latin typeface="Cambria Math" panose="02040503050406030204" charset="0"/>
                <a:cs typeface="Cambria Math" panose="02040503050406030204" charset="0"/>
                <a:sym typeface="+mn-ea"/>
              </a:rPr>
              <a:t>path().by(label)</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117</a:t>
            </a:fld>
            <a:endParaRPr kumimoji="1" lang="zh-CN" altLang="en-US"/>
          </a:p>
        </p:txBody>
      </p:sp>
      <p:sp>
        <p:nvSpPr>
          <p:cNvPr id="7" name="椭圆 6"/>
          <p:cNvSpPr/>
          <p:nvPr/>
        </p:nvSpPr>
        <p:spPr>
          <a:xfrm>
            <a:off x="7757795" y="275082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5200650" y="1281430"/>
            <a:ext cx="6153150" cy="346075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路径</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922020"/>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g.V().has(”name”, “\”JamesWatt\””).</a:t>
            </a:r>
          </a:p>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    out().out().path().by(label)</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118</a:t>
            </a:fld>
            <a:endParaRPr kumimoji="1" lang="zh-CN" altLang="en-US"/>
          </a:p>
        </p:txBody>
      </p:sp>
      <p:sp>
        <p:nvSpPr>
          <p:cNvPr id="10" name="椭圆 9"/>
          <p:cNvSpPr/>
          <p:nvPr/>
        </p:nvSpPr>
        <p:spPr>
          <a:xfrm>
            <a:off x="10431780" y="2765003"/>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71525" y="3442335"/>
            <a:ext cx="3546475" cy="1600438"/>
          </a:xfrm>
          <a:prstGeom prst="rect">
            <a:avLst/>
          </a:prstGeom>
          <a:noFill/>
        </p:spPr>
        <p:txBody>
          <a:bodyPr wrap="square" rtlCol="0">
            <a:spAutoFit/>
          </a:bodyPr>
          <a:lstStyle/>
          <a:p>
            <a:r>
              <a:rPr lang="en-US" altLang="zh-CN" sz="1800" b="1" dirty="0" err="1">
                <a:latin typeface="Cambria Math" panose="02040503050406030204" charset="0"/>
                <a:cs typeface="Cambria Math" panose="02040503050406030204" charset="0"/>
              </a:rPr>
              <a:t>结果输出</a:t>
            </a:r>
            <a:r>
              <a:rPr lang="en-US" altLang="zh-CN" sz="1800" b="1" dirty="0">
                <a:latin typeface="Cambria Math" panose="02040503050406030204" charset="0"/>
                <a:cs typeface="Cambria Math" panose="02040503050406030204" charset="0"/>
              </a:rPr>
              <a:t>：</a:t>
            </a:r>
          </a:p>
          <a:p>
            <a:endParaRPr lang="en-US" altLang="zh-CN" sz="2000" b="1" dirty="0">
              <a:solidFill>
                <a:srgbClr val="FF0000"/>
              </a:solidFill>
              <a:latin typeface="Cambria Math" panose="02040503050406030204" charset="0"/>
              <a:cs typeface="Cambria Math" panose="02040503050406030204" charset="0"/>
            </a:endParaRPr>
          </a:p>
          <a:p>
            <a:r>
              <a:rPr lang="en-US" altLang="zh-CN" sz="2000" b="1" dirty="0">
                <a:solidFill>
                  <a:srgbClr val="FF0000"/>
                </a:solidFill>
                <a:latin typeface="Cambria Math" panose="02040503050406030204" charset="0"/>
                <a:cs typeface="Cambria Math" panose="02040503050406030204" charset="0"/>
              </a:rPr>
              <a:t>[Person, Person</a:t>
            </a:r>
            <a:r>
              <a:rPr lang="en-US" altLang="zh-CN" sz="2000" b="1" dirty="0">
                <a:solidFill>
                  <a:srgbClr val="FF0000"/>
                </a:solidFill>
                <a:latin typeface="Cambria Math" panose="02040503050406030204" charset="0"/>
                <a:cs typeface="Cambria Math" panose="02040503050406030204" charset="0"/>
                <a:sym typeface="+mn-ea"/>
              </a:rPr>
              <a:t>, University</a:t>
            </a:r>
            <a:r>
              <a:rPr lang="en-US" altLang="zh-CN" sz="2000" b="1" dirty="0">
                <a:solidFill>
                  <a:srgbClr val="FF0000"/>
                </a:solidFill>
                <a:latin typeface="Cambria Math" panose="02040503050406030204" charset="0"/>
                <a:cs typeface="Cambria Math" panose="02040503050406030204" charset="0"/>
              </a:rPr>
              <a:t>]</a:t>
            </a:r>
          </a:p>
          <a:p>
            <a:r>
              <a:rPr lang="en-US" altLang="zh-CN" sz="2000" b="1" dirty="0">
                <a:solidFill>
                  <a:srgbClr val="FF0000"/>
                </a:solidFill>
                <a:latin typeface="Cambria Math" panose="02040503050406030204" charset="0"/>
                <a:cs typeface="Cambria Math" panose="02040503050406030204" charset="0"/>
              </a:rPr>
              <a:t>[Person, Person</a:t>
            </a:r>
            <a:r>
              <a:rPr lang="en-US" altLang="zh-CN" sz="2000" b="1" dirty="0">
                <a:solidFill>
                  <a:srgbClr val="FF0000"/>
                </a:solidFill>
                <a:latin typeface="Cambria Math" panose="02040503050406030204" charset="0"/>
                <a:cs typeface="Cambria Math" panose="02040503050406030204" charset="0"/>
                <a:sym typeface="+mn-ea"/>
              </a:rPr>
              <a:t>, Person</a:t>
            </a:r>
            <a:r>
              <a:rPr lang="en-US" altLang="zh-CN" sz="2000" b="1" dirty="0">
                <a:solidFill>
                  <a:srgbClr val="FF0000"/>
                </a:solidFill>
                <a:latin typeface="Cambria Math" panose="02040503050406030204" charset="0"/>
                <a:cs typeface="Cambria Math" panose="02040503050406030204" charset="0"/>
              </a:rPr>
              <a:t>]</a:t>
            </a:r>
          </a:p>
          <a:p>
            <a:r>
              <a:rPr lang="en-US" altLang="zh-CN" sz="2000" b="1" dirty="0">
                <a:solidFill>
                  <a:srgbClr val="FF0000"/>
                </a:solidFill>
                <a:latin typeface="Cambria Math" panose="02040503050406030204" charset="0"/>
                <a:cs typeface="Cambria Math" panose="02040503050406030204" charset="0"/>
                <a:sym typeface="+mn-ea"/>
              </a:rPr>
              <a:t>[Person, Place, Place]</a:t>
            </a:r>
            <a:endParaRPr lang="en-US" altLang="zh-CN" sz="2000" b="1" dirty="0">
              <a:solidFill>
                <a:srgbClr val="FF0000"/>
              </a:solidFill>
              <a:latin typeface="Cambria Math" panose="02040503050406030204" charset="0"/>
              <a:cs typeface="Cambria Math" panose="02040503050406030204" charset="0"/>
            </a:endParaRPr>
          </a:p>
        </p:txBody>
      </p:sp>
      <p:sp>
        <p:nvSpPr>
          <p:cNvPr id="7" name="椭圆 6"/>
          <p:cNvSpPr/>
          <p:nvPr/>
        </p:nvSpPr>
        <p:spPr>
          <a:xfrm>
            <a:off x="5617424" y="175323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757795" y="406400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路径</a:t>
            </a:r>
            <a:r>
              <a:rPr sz="2400" b="1" dirty="0">
                <a:latin typeface="+mn-ea"/>
                <a:sym typeface="+mn-ea"/>
              </a:rPr>
              <a:t>遍历</a:t>
            </a:r>
            <a:endParaRPr lang="zh-CN" altLang="en-US" sz="2400" b="1" dirty="0">
              <a:latin typeface="+mn-ea"/>
            </a:endParaRPr>
          </a:p>
        </p:txBody>
      </p:sp>
      <p:sp>
        <p:nvSpPr>
          <p:cNvPr id="3" name="文本框 2"/>
          <p:cNvSpPr txBox="1"/>
          <p:nvPr/>
        </p:nvSpPr>
        <p:spPr>
          <a:xfrm>
            <a:off x="884011" y="1741905"/>
            <a:ext cx="10729912" cy="175323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可以用</a:t>
            </a:r>
            <a:r>
              <a:rPr sz="2400" dirty="0">
                <a:sym typeface="Symbol" panose="05050102010706020507" charset="2"/>
              </a:rPr>
              <a:t>until() 来限定repeat() 步骤的步骤调制器，整个repeat 过程中形成的路径通过simplePath 这个过滤条件来限定为简单路径</a:t>
            </a:r>
            <a:r>
              <a:rPr lang="zh-CN" sz="2400" dirty="0">
                <a:sym typeface="Symbol" panose="05050102010706020507" charset="2"/>
              </a:rPr>
              <a:t>，于是以下查询用来查询终点为</a:t>
            </a:r>
            <a:r>
              <a:rPr lang="en-US" altLang="zh-CN" sz="2400" dirty="0">
                <a:sym typeface="Symbol" panose="05050102010706020507" charset="2"/>
              </a:rPr>
              <a:t>“Person”</a:t>
            </a:r>
            <a:r>
              <a:rPr lang="zh-CN" altLang="en-US" sz="2400" dirty="0">
                <a:sym typeface="Symbol" panose="05050102010706020507" charset="2"/>
              </a:rPr>
              <a:t>点的</a:t>
            </a:r>
            <a:r>
              <a:rPr lang="zh-CN" sz="2400" dirty="0">
                <a:sym typeface="Symbol" panose="05050102010706020507" charset="2"/>
              </a:rPr>
              <a:t>最短路径</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119</a:t>
            </a:fld>
            <a:endParaRPr kumimoji="1" lang="zh-CN" altLang="en-US"/>
          </a:p>
        </p:txBody>
      </p:sp>
      <p:pic>
        <p:nvPicPr>
          <p:cNvPr id="9" name="图片 8" descr="屏幕快照 2020-05-27 下午8.18.46"/>
          <p:cNvPicPr>
            <a:picLocks noChangeAspect="1"/>
          </p:cNvPicPr>
          <p:nvPr/>
        </p:nvPicPr>
        <p:blipFill>
          <a:blip r:embed="rId3"/>
          <a:stretch>
            <a:fillRect/>
          </a:stretch>
        </p:blipFill>
        <p:spPr>
          <a:xfrm>
            <a:off x="5671820" y="2859405"/>
            <a:ext cx="6203315" cy="3571875"/>
          </a:xfrm>
          <a:prstGeom prst="rect">
            <a:avLst/>
          </a:prstGeom>
        </p:spPr>
      </p:pic>
      <p:sp>
        <p:nvSpPr>
          <p:cNvPr id="10" name="文本框 9"/>
          <p:cNvSpPr txBox="1"/>
          <p:nvPr/>
        </p:nvSpPr>
        <p:spPr>
          <a:xfrm>
            <a:off x="771525" y="3495040"/>
            <a:ext cx="9614535" cy="1337945"/>
          </a:xfrm>
          <a:prstGeom prst="rect">
            <a:avLst/>
          </a:prstGeom>
          <a:noFill/>
        </p:spPr>
        <p:txBody>
          <a:bodyPr wrap="square" rtlCol="0" anchor="t">
            <a:spAutoFit/>
          </a:bodyPr>
          <a:lstStyle/>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g.V()</a:t>
            </a:r>
            <a:r>
              <a:rPr lang="en-US" altLang="zh-CN">
                <a:latin typeface="Cambria Math" panose="02040503050406030204" charset="0"/>
                <a:cs typeface="Cambria Math" panose="02040503050406030204" charset="0"/>
                <a:sym typeface="+mn-ea"/>
              </a:rPr>
              <a:t>.has(”name”, “\”JamesWatt\””)</a:t>
            </a:r>
            <a:r>
              <a:rPr lang="en-US" altLang="zh-CN">
                <a:solidFill>
                  <a:schemeClr val="tx1"/>
                </a:solidFill>
                <a:latin typeface="Cambria Math" panose="02040503050406030204" charset="0"/>
                <a:cs typeface="Cambria Math" panose="02040503050406030204" charset="0"/>
                <a:sym typeface="+mn-ea"/>
              </a:rPr>
              <a:t>.</a:t>
            </a:r>
          </a:p>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    repeat(out()).until(label().is(”Person”)).</a:t>
            </a:r>
          </a:p>
          <a:p>
            <a:pPr algn="l" fontAlgn="auto">
              <a:lnSpc>
                <a:spcPct val="150000"/>
              </a:lnSpc>
            </a:pPr>
            <a:r>
              <a:rPr lang="en-US" altLang="zh-CN">
                <a:solidFill>
                  <a:schemeClr val="tx1"/>
                </a:solidFill>
                <a:latin typeface="Cambria Math" panose="02040503050406030204" charset="0"/>
                <a:cs typeface="Cambria Math" panose="02040503050406030204" charset="0"/>
                <a:sym typeface="+mn-ea"/>
              </a:rPr>
              <a:t>    simplePath().path().</a:t>
            </a:r>
            <a:r>
              <a:rPr lang="en-US" altLang="zh-CN">
                <a:latin typeface="Cambria Math" panose="02040503050406030204" charset="0"/>
                <a:cs typeface="Cambria Math" panose="02040503050406030204" charset="0"/>
                <a:sym typeface="+mn-ea"/>
              </a:rPr>
              <a:t>values(name).</a:t>
            </a:r>
            <a:r>
              <a:rPr lang="en-US" altLang="zh-CN">
                <a:solidFill>
                  <a:schemeClr val="tx1"/>
                </a:solidFill>
                <a:latin typeface="Cambria Math" panose="02040503050406030204" charset="0"/>
                <a:cs typeface="Cambria Math" panose="02040503050406030204" charset="0"/>
                <a:sym typeface="+mn-ea"/>
              </a:rPr>
              <a:t>limit(1)</a:t>
            </a:r>
            <a:endParaRPr lang="zh-CN" altLang="en-US">
              <a:solidFill>
                <a:schemeClr val="tx1"/>
              </a:solidFill>
              <a:latin typeface="Cambria Math" panose="02040503050406030204" charset="0"/>
              <a:cs typeface="Cambria Math" panose="02040503050406030204" charset="0"/>
              <a:sym typeface="+mn-ea"/>
            </a:endParaRPr>
          </a:p>
        </p:txBody>
      </p:sp>
      <p:sp>
        <p:nvSpPr>
          <p:cNvPr id="12" name="文本框 11"/>
          <p:cNvSpPr txBox="1"/>
          <p:nvPr/>
        </p:nvSpPr>
        <p:spPr>
          <a:xfrm>
            <a:off x="771525" y="4832985"/>
            <a:ext cx="4336415" cy="954107"/>
          </a:xfrm>
          <a:prstGeom prst="rect">
            <a:avLst/>
          </a:prstGeom>
          <a:noFill/>
        </p:spPr>
        <p:txBody>
          <a:bodyPr wrap="square" rtlCol="0">
            <a:spAutoFit/>
          </a:bodyPr>
          <a:lstStyle/>
          <a:p>
            <a:r>
              <a:rPr lang="en-US" altLang="zh-CN" sz="1800" b="1" dirty="0" err="1">
                <a:latin typeface="Cambria Math" panose="02040503050406030204" charset="0"/>
                <a:cs typeface="Cambria Math" panose="02040503050406030204" charset="0"/>
              </a:rPr>
              <a:t>结果输出</a:t>
            </a:r>
            <a:r>
              <a:rPr lang="en-US" altLang="zh-CN" sz="1800" b="1" dirty="0">
                <a:latin typeface="Cambria Math" panose="02040503050406030204" charset="0"/>
                <a:cs typeface="Cambria Math" panose="02040503050406030204" charset="0"/>
              </a:rPr>
              <a:t>：</a:t>
            </a:r>
          </a:p>
          <a:p>
            <a:endParaRPr lang="en-US" altLang="zh-CN" sz="1800" b="1" dirty="0">
              <a:latin typeface="Cambria Math" panose="02040503050406030204" charset="0"/>
              <a:cs typeface="Cambria Math" panose="02040503050406030204" charset="0"/>
            </a:endParaRPr>
          </a:p>
          <a:p>
            <a:r>
              <a:rPr lang="en-US" altLang="zh-CN" sz="2000" b="1" dirty="0">
                <a:solidFill>
                  <a:srgbClr val="FF0000"/>
                </a:solidFill>
                <a:latin typeface="Cambria Math" panose="02040503050406030204" charset="0"/>
                <a:cs typeface="Cambria Math" panose="02040503050406030204" charset="0"/>
              </a:rPr>
              <a:t>[</a:t>
            </a:r>
            <a:r>
              <a:rPr lang="en-US" altLang="zh-CN" sz="2000" b="1" dirty="0">
                <a:solidFill>
                  <a:srgbClr val="FF0000"/>
                </a:solidFill>
                <a:latin typeface="Cambria Math" panose="02040503050406030204" charset="0"/>
                <a:cs typeface="Cambria Math" panose="02040503050406030204" charset="0"/>
                <a:sym typeface="+mn-ea"/>
              </a:rPr>
              <a:t>“James Watt”</a:t>
            </a:r>
            <a:r>
              <a:rPr lang="en-US" altLang="zh-CN" sz="2000" b="1" dirty="0">
                <a:solidFill>
                  <a:srgbClr val="FF0000"/>
                </a:solidFill>
                <a:latin typeface="Cambria Math" panose="02040503050406030204" charset="0"/>
                <a:cs typeface="Cambria Math" panose="02040503050406030204" charset="0"/>
              </a:rPr>
              <a:t>, </a:t>
            </a:r>
            <a:r>
              <a:rPr lang="en-US" altLang="zh-CN" sz="2000" b="1" dirty="0">
                <a:solidFill>
                  <a:srgbClr val="FF0000"/>
                </a:solidFill>
                <a:latin typeface="Cambria Math" panose="02040503050406030204" charset="0"/>
                <a:cs typeface="Cambria Math" panose="02040503050406030204" charset="0"/>
                <a:sym typeface="+mn-ea"/>
              </a:rPr>
              <a:t>“</a:t>
            </a:r>
            <a:r>
              <a:rPr lang="en-US" altLang="zh-CN" sz="2000" b="1" dirty="0">
                <a:solidFill>
                  <a:srgbClr val="FF0000"/>
                </a:solidFill>
                <a:latin typeface="Cambria Math" panose="02040503050406030204" charset="0"/>
                <a:cs typeface="Cambria Math" panose="02040503050406030204" charset="0"/>
              </a:rPr>
              <a:t>Joseph Black</a:t>
            </a:r>
            <a:r>
              <a:rPr lang="en-US" altLang="zh-CN" sz="2000" b="1" dirty="0">
                <a:solidFill>
                  <a:srgbClr val="FF0000"/>
                </a:solidFill>
                <a:latin typeface="Cambria Math" panose="02040503050406030204" charset="0"/>
                <a:cs typeface="Cambria Math" panose="02040503050406030204" charset="0"/>
                <a:sym typeface="+mn-ea"/>
              </a:rPr>
              <a:t>”</a:t>
            </a:r>
            <a:r>
              <a:rPr lang="en-US" altLang="zh-CN" sz="2000" b="1" dirty="0">
                <a:solidFill>
                  <a:srgbClr val="FF0000"/>
                </a:solidFill>
                <a:latin typeface="Cambria Math" panose="02040503050406030204" charset="0"/>
                <a:cs typeface="Cambria Math" panose="02040503050406030204"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4822825" cy="212280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200" dirty="0">
                <a:sym typeface="+mn-ea"/>
              </a:rPr>
              <a:t>三元组的主体和客体就是RDF 图中的一系列节点</a:t>
            </a:r>
          </a:p>
          <a:p>
            <a:pPr marL="342900" indent="-342900" fontAlgn="auto">
              <a:lnSpc>
                <a:spcPct val="150000"/>
              </a:lnSpc>
              <a:buFont typeface="Arial" panose="020B0604020202090204" pitchFamily="34" charset="0"/>
              <a:buChar char="•"/>
            </a:pPr>
            <a:r>
              <a:rPr sz="2200" dirty="0">
                <a:sym typeface="+mn-ea"/>
              </a:rPr>
              <a:t>一个谓词的资源标识符在同一张图里可能充当节点，也可能充当边，</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altLang="zh-CN" sz="2400" b="1" dirty="0">
                <a:latin typeface="+mn-ea"/>
                <a:sym typeface="+mn-ea"/>
              </a:rPr>
              <a:t>RDF</a:t>
            </a:r>
            <a:r>
              <a:rPr lang="zh-CN" altLang="en-US" sz="2400" b="1" dirty="0">
                <a:latin typeface="+mn-ea"/>
                <a:sym typeface="+mn-ea"/>
              </a:rPr>
              <a:t>图</a:t>
            </a: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12</a:t>
            </a:fld>
            <a:endParaRPr kumimoji="1" lang="zh-CN" altLang="en-US"/>
          </a:p>
        </p:txBody>
      </p:sp>
      <p:pic>
        <p:nvPicPr>
          <p:cNvPr id="9" name="图片 8"/>
          <p:cNvPicPr>
            <a:picLocks noChangeAspect="1"/>
          </p:cNvPicPr>
          <p:nvPr/>
        </p:nvPicPr>
        <p:blipFill>
          <a:blip r:embed="rId3"/>
          <a:stretch>
            <a:fillRect/>
          </a:stretch>
        </p:blipFill>
        <p:spPr>
          <a:xfrm>
            <a:off x="5521960" y="1281430"/>
            <a:ext cx="6530340" cy="372237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sz="2400" b="1" dirty="0">
                <a:latin typeface="+mn-ea"/>
                <a:sym typeface="+mn-ea"/>
              </a:rPr>
              <a:t>映射遍历</a:t>
            </a:r>
            <a:endParaRPr lang="zh-CN" altLang="en-US" sz="2400" b="1" dirty="0">
              <a:latin typeface="+mn-ea"/>
            </a:endParaRPr>
          </a:p>
        </p:txBody>
      </p:sp>
      <p:sp>
        <p:nvSpPr>
          <p:cNvPr id="3" name="文本框 2"/>
          <p:cNvSpPr txBox="1"/>
          <p:nvPr/>
        </p:nvSpPr>
        <p:spPr>
          <a:xfrm>
            <a:off x="884011" y="1741905"/>
            <a:ext cx="10729912" cy="119888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在实际应用中，有时候会需要遍历器回到遍历器路径历史上的某些位置</a:t>
            </a:r>
            <a:r>
              <a:rPr lang="zh-CN" sz="2400" dirty="0">
                <a:sym typeface="Symbol" panose="05050102010706020507" charset="2"/>
              </a:rPr>
              <a:t>，可以用</a:t>
            </a:r>
            <a:r>
              <a:rPr sz="2400" dirty="0">
                <a:sym typeface="Symbol" panose="05050102010706020507" charset="2"/>
              </a:rPr>
              <a:t>select() </a:t>
            </a:r>
            <a:r>
              <a:rPr lang="zh-CN" sz="2400" dirty="0">
                <a:sym typeface="Symbol" panose="05050102010706020507" charset="2"/>
              </a:rPr>
              <a:t>步骤</a:t>
            </a:r>
            <a:endParaRPr sz="2400" dirty="0">
              <a:sym typeface="Symbol" panose="05050102010706020507" charset="2"/>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120</a:t>
            </a:fld>
            <a:endParaRPr kumimoji="1"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5200650" y="1281430"/>
            <a:ext cx="6153150" cy="346075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映射</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2168525"/>
          </a:xfrm>
          <a:prstGeom prst="rect">
            <a:avLst/>
          </a:prstGeom>
          <a:noFill/>
        </p:spPr>
        <p:txBody>
          <a:bodyPr wrap="square" rtlCol="0" anchor="t">
            <a:spAutoFit/>
          </a:bodyPr>
          <a:lstStyle/>
          <a:p>
            <a:pPr algn="l" fontAlgn="auto">
              <a:lnSpc>
                <a:spcPct val="150000"/>
              </a:lnSpc>
            </a:pPr>
            <a:r>
              <a:rPr lang="en-US" altLang="zh-CN">
                <a:latin typeface="Cambria Math" panose="02040503050406030204" charset="0"/>
                <a:cs typeface="Cambria Math" panose="02040503050406030204" charset="0"/>
                <a:sym typeface="+mn-ea"/>
              </a:rPr>
              <a:t>g.V().has(”name”, “\”JamesWatt\””).</a:t>
            </a:r>
          </a:p>
          <a:p>
            <a:pPr algn="l" fontAlgn="auto">
              <a:lnSpc>
                <a:spcPct val="150000"/>
              </a:lnSpc>
            </a:pPr>
            <a:r>
              <a:rPr lang="en-US" altLang="zh-CN">
                <a:latin typeface="Cambria Math" panose="02040503050406030204" charset="0"/>
                <a:cs typeface="Cambria Math" panose="02040503050406030204" charset="0"/>
                <a:sym typeface="+mn-ea"/>
              </a:rPr>
              <a:t>    as(“a”).out(“influencedBy”).as(“b”).</a:t>
            </a:r>
          </a:p>
          <a:p>
            <a:pPr algn="l" fontAlgn="auto">
              <a:lnSpc>
                <a:spcPct val="150000"/>
              </a:lnSpc>
            </a:pPr>
            <a:r>
              <a:rPr lang="en-US" altLang="zh-CN">
                <a:latin typeface="Cambria Math" panose="02040503050406030204" charset="0"/>
                <a:cs typeface="Cambria Math" panose="02040503050406030204" charset="0"/>
                <a:sym typeface="+mn-ea"/>
              </a:rPr>
              <a:t>    select(“a”, “b”).</a:t>
            </a:r>
          </a:p>
          <a:p>
            <a:pPr algn="l" fontAlgn="auto">
              <a:lnSpc>
                <a:spcPct val="150000"/>
              </a:lnSpc>
            </a:pPr>
            <a:r>
              <a:rPr lang="en-US" altLang="zh-CN">
                <a:latin typeface="Cambria Math" panose="02040503050406030204" charset="0"/>
                <a:cs typeface="Cambria Math" panose="02040503050406030204" charset="0"/>
                <a:sym typeface="+mn-ea"/>
              </a:rPr>
              <a:t>  by(__.in(“influencedBy”).count()).</a:t>
            </a:r>
          </a:p>
          <a:p>
            <a:pPr algn="l" fontAlgn="auto">
              <a:lnSpc>
                <a:spcPct val="150000"/>
              </a:lnSpc>
            </a:pPr>
            <a:r>
              <a:rPr lang="en-US" altLang="zh-CN">
                <a:latin typeface="Cambria Math" panose="02040503050406030204" charset="0"/>
                <a:cs typeface="Cambria Math" panose="02040503050406030204" charset="0"/>
                <a:sym typeface="+mn-ea"/>
              </a:rPr>
              <a:t>  by(__.out(“influencedBy”).count())</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121</a:t>
            </a:fld>
            <a:endParaRPr kumimoji="1"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5223510" y="1315720"/>
            <a:ext cx="6153150" cy="346075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映射</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2168525"/>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g.V().has(”name”, “\”JamesWatt\””).</a:t>
            </a:r>
          </a:p>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    as(“a”).out(“influencedBy”).as(“b”).</a:t>
            </a:r>
          </a:p>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    select(“a”, “b”).</a:t>
            </a:r>
          </a:p>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  by(__.in(“influencedBy”).count()).</a:t>
            </a:r>
          </a:p>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  by(__.out(“influencedBy”).count())</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122</a:t>
            </a:fld>
            <a:endParaRPr kumimoji="1" lang="zh-CN" altLang="en-US"/>
          </a:p>
        </p:txBody>
      </p:sp>
      <p:sp>
        <p:nvSpPr>
          <p:cNvPr id="10" name="椭圆 9"/>
          <p:cNvSpPr/>
          <p:nvPr/>
        </p:nvSpPr>
        <p:spPr>
          <a:xfrm>
            <a:off x="7774940" y="278511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389745" y="211010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线形标注 1 19"/>
          <p:cNvSpPr/>
          <p:nvPr/>
        </p:nvSpPr>
        <p:spPr>
          <a:xfrm>
            <a:off x="6122035" y="3316605"/>
            <a:ext cx="455295" cy="402590"/>
          </a:xfrm>
          <a:prstGeom prst="borderCallout1">
            <a:avLst>
              <a:gd name="adj1" fmla="val 18769"/>
              <a:gd name="adj2" fmla="val 105954"/>
              <a:gd name="adj3" fmla="val -60094"/>
              <a:gd name="adj4" fmla="val 366108"/>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a:solidFill>
                  <a:srgbClr val="FF0000"/>
                </a:solidFill>
              </a:rPr>
              <a:t>a</a:t>
            </a:r>
          </a:p>
        </p:txBody>
      </p:sp>
      <p:sp>
        <p:nvSpPr>
          <p:cNvPr id="21" name="线形标注 1 20"/>
          <p:cNvSpPr/>
          <p:nvPr/>
        </p:nvSpPr>
        <p:spPr>
          <a:xfrm>
            <a:off x="7701280" y="4853305"/>
            <a:ext cx="454660" cy="402590"/>
          </a:xfrm>
          <a:prstGeom prst="borderCallout1">
            <a:avLst>
              <a:gd name="adj1" fmla="val 18769"/>
              <a:gd name="adj2" fmla="val 105954"/>
              <a:gd name="adj3" fmla="val -601577"/>
              <a:gd name="adj4" fmla="val 383938"/>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rgbClr val="FF0000"/>
                </a:solidFill>
                <a:sym typeface="+mn-ea"/>
              </a:rPr>
              <a:t>b</a:t>
            </a:r>
          </a:p>
        </p:txBody>
      </p:sp>
      <p:sp>
        <p:nvSpPr>
          <p:cNvPr id="9" name="文本框 8"/>
          <p:cNvSpPr txBox="1"/>
          <p:nvPr/>
        </p:nvSpPr>
        <p:spPr>
          <a:xfrm>
            <a:off x="771525" y="3910330"/>
            <a:ext cx="2875280" cy="983615"/>
          </a:xfrm>
          <a:prstGeom prst="rect">
            <a:avLst/>
          </a:prstGeom>
          <a:noFill/>
        </p:spPr>
        <p:txBody>
          <a:bodyPr wrap="square" rtlCol="0">
            <a:spAutoFit/>
          </a:bodyPr>
          <a:lstStyle/>
          <a:p>
            <a:r>
              <a:rPr lang="en-US" altLang="zh-CN" sz="1800" b="1">
                <a:latin typeface="Cambria Math" panose="02040503050406030204" charset="0"/>
                <a:cs typeface="Cambria Math" panose="02040503050406030204" charset="0"/>
              </a:rPr>
              <a:t>结果输出：</a:t>
            </a:r>
            <a:endParaRPr lang="en-US" altLang="zh-CN" sz="2000" b="1">
              <a:solidFill>
                <a:srgbClr val="FF0000"/>
              </a:solidFill>
              <a:latin typeface="Cambria Math" panose="02040503050406030204" charset="0"/>
              <a:cs typeface="Cambria Math" panose="02040503050406030204" charset="0"/>
            </a:endParaRPr>
          </a:p>
          <a:p>
            <a:r>
              <a:rPr lang="en-US" altLang="zh-CN" sz="2000" b="1">
                <a:solidFill>
                  <a:srgbClr val="FF0000"/>
                </a:solidFill>
                <a:latin typeface="Cambria Math" panose="02040503050406030204" charset="0"/>
                <a:cs typeface="Cambria Math" panose="02040503050406030204" charset="0"/>
              </a:rPr>
              <a:t>[a:0, b:0]</a:t>
            </a:r>
          </a:p>
          <a:p>
            <a:r>
              <a:rPr lang="en-US" altLang="zh-CN" sz="2000" b="1">
                <a:solidFill>
                  <a:srgbClr val="FF0000"/>
                </a:solidFill>
                <a:latin typeface="Cambria Math" panose="02040503050406030204" charset="0"/>
                <a:cs typeface="Cambria Math" panose="02040503050406030204" charset="0"/>
              </a:rPr>
              <a:t>[a:0, b:1]</a:t>
            </a:r>
          </a:p>
        </p:txBody>
      </p:sp>
      <p:sp>
        <p:nvSpPr>
          <p:cNvPr id="7" name="椭圆 6"/>
          <p:cNvSpPr/>
          <p:nvPr/>
        </p:nvSpPr>
        <p:spPr>
          <a:xfrm>
            <a:off x="9389745" y="3474085"/>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endCxn id="7" idx="3"/>
          </p:cNvCxnSpPr>
          <p:nvPr/>
        </p:nvCxnSpPr>
        <p:spPr>
          <a:xfrm flipV="1">
            <a:off x="8192770" y="3816985"/>
            <a:ext cx="1252855" cy="10706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变异</a:t>
            </a:r>
            <a:r>
              <a:rPr sz="2400" b="1" dirty="0">
                <a:latin typeface="+mn-ea"/>
                <a:sym typeface="+mn-ea"/>
              </a:rPr>
              <a:t>遍历</a:t>
            </a:r>
            <a:endParaRPr lang="zh-CN" altLang="en-US" sz="2400" b="1" dirty="0">
              <a:latin typeface="+mn-ea"/>
            </a:endParaRPr>
          </a:p>
        </p:txBody>
      </p:sp>
      <p:sp>
        <p:nvSpPr>
          <p:cNvPr id="3" name="文本框 2"/>
          <p:cNvSpPr txBox="1"/>
          <p:nvPr/>
        </p:nvSpPr>
        <p:spPr>
          <a:xfrm>
            <a:off x="884011" y="1741905"/>
            <a:ext cx="10729912" cy="119888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Gremlin 图遍历语言也支持变异遍历来对图数据进行修改，包括增删图上对图上的点、边和属性</a:t>
            </a:r>
            <a:r>
              <a:rPr lang="zh-CN" sz="2400" dirty="0">
                <a:sym typeface="Symbol" panose="05050102010706020507" charset="2"/>
              </a:rPr>
              <a:t>，</a:t>
            </a:r>
            <a:r>
              <a:rPr sz="2400" dirty="0">
                <a:sym typeface="Symbol" panose="05050102010706020507" charset="2"/>
              </a:rPr>
              <a:t>下面列出来了一部分变异遍历</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123</a:t>
            </a:fld>
            <a:endParaRPr kumimoji="1" lang="zh-CN" altLang="en-US"/>
          </a:p>
        </p:txBody>
      </p:sp>
      <p:pic>
        <p:nvPicPr>
          <p:cNvPr id="7" name="图片 6"/>
          <p:cNvPicPr>
            <a:picLocks noChangeAspect="1"/>
          </p:cNvPicPr>
          <p:nvPr/>
        </p:nvPicPr>
        <p:blipFill>
          <a:blip r:embed="rId3"/>
          <a:stretch>
            <a:fillRect/>
          </a:stretch>
        </p:blipFill>
        <p:spPr>
          <a:xfrm>
            <a:off x="3937635" y="2940685"/>
            <a:ext cx="4316095" cy="223266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229350" y="2458720"/>
            <a:ext cx="5869305" cy="3314065"/>
          </a:xfrm>
          <a:prstGeom prst="rect">
            <a:avLst/>
          </a:prstGeom>
        </p:spPr>
      </p:pic>
      <p:pic>
        <p:nvPicPr>
          <p:cNvPr id="14" name="图片 13"/>
          <p:cNvPicPr>
            <a:picLocks noChangeAspect="1"/>
          </p:cNvPicPr>
          <p:nvPr/>
        </p:nvPicPr>
        <p:blipFill>
          <a:blip r:embed="rId4"/>
          <a:stretch>
            <a:fillRect/>
          </a:stretch>
        </p:blipFill>
        <p:spPr>
          <a:xfrm>
            <a:off x="321945" y="2613660"/>
            <a:ext cx="5616575" cy="3159125"/>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变异</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506730"/>
          </a:xfrm>
          <a:prstGeom prst="rect">
            <a:avLst/>
          </a:prstGeom>
          <a:noFill/>
        </p:spPr>
        <p:txBody>
          <a:bodyPr wrap="square" rtlCol="0" anchor="t">
            <a:spAutoFit/>
          </a:bodyPr>
          <a:lstStyle/>
          <a:p>
            <a:pPr algn="l" fontAlgn="auto">
              <a:lnSpc>
                <a:spcPct val="150000"/>
              </a:lnSpc>
            </a:pPr>
            <a:r>
              <a:rPr lang="en-US" altLang="zh-CN">
                <a:latin typeface="Cambria Math" panose="02040503050406030204" charset="0"/>
                <a:cs typeface="Cambria Math" panose="02040503050406030204" charset="0"/>
                <a:sym typeface="+mn-ea"/>
              </a:rPr>
              <a:t>g.V().as(”a”).out(”influencedBy”).addE(”influence”).to(”a”)</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124</a:t>
            </a:fld>
            <a:endParaRPr kumimoji="1" lang="zh-CN" altLang="en-US"/>
          </a:p>
        </p:txBody>
      </p:sp>
      <p:sp>
        <p:nvSpPr>
          <p:cNvPr id="10" name="右箭头 9"/>
          <p:cNvSpPr/>
          <p:nvPr/>
        </p:nvSpPr>
        <p:spPr>
          <a:xfrm>
            <a:off x="5802630" y="3922395"/>
            <a:ext cx="483235" cy="542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sz="2400" b="1" dirty="0">
                <a:latin typeface="+mn-ea"/>
                <a:sym typeface="+mn-ea"/>
              </a:rPr>
              <a:t>声明式遍历</a:t>
            </a:r>
          </a:p>
        </p:txBody>
      </p:sp>
      <p:sp>
        <p:nvSpPr>
          <p:cNvPr id="3" name="文本框 2"/>
          <p:cNvSpPr txBox="1"/>
          <p:nvPr/>
        </p:nvSpPr>
        <p:spPr>
          <a:xfrm>
            <a:off x="884011" y="1741905"/>
            <a:ext cx="10729912" cy="452310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Gremlin图遍历语言也是支持用类似于SPARQL的声明式查询进行图模式匹配</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Gremlin图遍历语言使用match() 步骤来实现用一个命令式遍历支持声明式图查询匹配</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match() 步骤的参数是一个图模式集合</a:t>
            </a:r>
            <a:r>
              <a:rPr lang="zh-CN" sz="2400" dirty="0">
                <a:sym typeface="Symbol" panose="05050102010706020507" charset="2"/>
              </a:rPr>
              <a:t>，</a:t>
            </a:r>
            <a:r>
              <a:rPr sz="2400" dirty="0">
                <a:sym typeface="Symbol" panose="05050102010706020507" charset="2"/>
              </a:rPr>
              <a:t>这些图模式可以通过not()、and() 以及or() 相互组合</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当一个遍历器进入match() 步骤之后，这个遍历器会沿着这些图模式依次执行，直到最后整个图模式的匹配找到。匹配找到之后会连同其中的变量名被放到结果遍历器的标签路径中。</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125</a:t>
            </a:fld>
            <a:endParaRPr kumimoji="1"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声明式</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2016125"/>
            <a:ext cx="10632440" cy="1753235"/>
          </a:xfrm>
          <a:prstGeom prst="rect">
            <a:avLst/>
          </a:prstGeom>
          <a:noFill/>
        </p:spPr>
        <p:txBody>
          <a:bodyPr wrap="square" rtlCol="0" anchor="t">
            <a:spAutoFit/>
          </a:bodyPr>
          <a:lstStyle/>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g.V().match(</a:t>
            </a:r>
          </a:p>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__.as(”a”).in(”influencedBy”).as(”b”),</a:t>
            </a:r>
          </a:p>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__.as(”b”).out(”influencedBy”).count().is(gt(1))</a:t>
            </a:r>
          </a:p>
          <a:p>
            <a:pPr algn="l" fontAlgn="auto">
              <a:lnSpc>
                <a:spcPct val="150000"/>
              </a:lnSpc>
            </a:pPr>
            <a:r>
              <a:rPr lang="en-US" altLang="zh-CN" b="1">
                <a:solidFill>
                  <a:srgbClr val="FF0000"/>
                </a:solidFill>
                <a:latin typeface="Cambria Math" panose="02040503050406030204" charset="0"/>
                <a:cs typeface="Cambria Math" panose="02040503050406030204" charset="0"/>
                <a:sym typeface="+mn-ea"/>
              </a:rPr>
              <a:t>).select(”a”).by(”name”).dedup()</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126</a:t>
            </a:fld>
            <a:endParaRPr kumimoji="1" lang="zh-CN" altLang="en-US"/>
          </a:p>
        </p:txBody>
      </p:sp>
      <p:sp>
        <p:nvSpPr>
          <p:cNvPr id="9" name="文本框 8"/>
          <p:cNvSpPr txBox="1"/>
          <p:nvPr/>
        </p:nvSpPr>
        <p:spPr>
          <a:xfrm>
            <a:off x="771525" y="3910330"/>
            <a:ext cx="2875280" cy="983615"/>
          </a:xfrm>
          <a:prstGeom prst="rect">
            <a:avLst/>
          </a:prstGeom>
          <a:noFill/>
        </p:spPr>
        <p:txBody>
          <a:bodyPr wrap="square" rtlCol="0">
            <a:spAutoFit/>
          </a:bodyPr>
          <a:lstStyle/>
          <a:p>
            <a:r>
              <a:rPr lang="en-US" altLang="zh-CN" sz="1800" b="1">
                <a:latin typeface="Cambria Math" panose="02040503050406030204" charset="0"/>
                <a:cs typeface="Cambria Math" panose="02040503050406030204" charset="0"/>
              </a:rPr>
              <a:t>结果输出：</a:t>
            </a:r>
            <a:endParaRPr lang="en-US" altLang="zh-CN" sz="2000" b="1">
              <a:solidFill>
                <a:srgbClr val="FF0000"/>
              </a:solidFill>
              <a:latin typeface="Cambria Math" panose="02040503050406030204" charset="0"/>
              <a:cs typeface="Cambria Math" panose="02040503050406030204" charset="0"/>
            </a:endParaRPr>
          </a:p>
          <a:p>
            <a:r>
              <a:rPr lang="en-US" altLang="zh-CN" sz="2000" b="1">
                <a:solidFill>
                  <a:srgbClr val="FF0000"/>
                </a:solidFill>
                <a:latin typeface="Cambria Math" panose="02040503050406030204" charset="0"/>
                <a:cs typeface="Cambria Math" panose="02040503050406030204" charset="0"/>
              </a:rPr>
              <a:t>“Joseph Black”</a:t>
            </a:r>
          </a:p>
          <a:p>
            <a:r>
              <a:rPr lang="en-US" altLang="zh-CN" sz="2000" b="1">
                <a:solidFill>
                  <a:srgbClr val="FF0000"/>
                </a:solidFill>
                <a:latin typeface="Cambria Math" panose="02040503050406030204" charset="0"/>
                <a:cs typeface="Cambria Math" panose="02040503050406030204" charset="0"/>
              </a:rPr>
              <a:t>“Adam Smith”</a:t>
            </a:r>
          </a:p>
        </p:txBody>
      </p:sp>
      <p:pic>
        <p:nvPicPr>
          <p:cNvPr id="14" name="图片 13"/>
          <p:cNvPicPr>
            <a:picLocks noChangeAspect="1"/>
          </p:cNvPicPr>
          <p:nvPr/>
        </p:nvPicPr>
        <p:blipFill>
          <a:blip r:embed="rId3"/>
          <a:stretch>
            <a:fillRect/>
          </a:stretch>
        </p:blipFill>
        <p:spPr>
          <a:xfrm>
            <a:off x="5737225" y="3562350"/>
            <a:ext cx="5616575" cy="3159125"/>
          </a:xfrm>
          <a:prstGeom prst="rect">
            <a:avLst/>
          </a:prstGeom>
        </p:spPr>
      </p:pic>
      <p:pic>
        <p:nvPicPr>
          <p:cNvPr id="5" name="图片 4">
            <a:extLst>
              <a:ext uri="{FF2B5EF4-FFF2-40B4-BE49-F238E27FC236}">
                <a16:creationId xmlns:a16="http://schemas.microsoft.com/office/drawing/2014/main" id="{144D9CD8-23B7-3A4A-A262-84DECEB225C8}"/>
              </a:ext>
            </a:extLst>
          </p:cNvPr>
          <p:cNvPicPr>
            <a:picLocks noChangeAspect="1"/>
          </p:cNvPicPr>
          <p:nvPr/>
        </p:nvPicPr>
        <p:blipFill>
          <a:blip r:embed="rId4"/>
          <a:stretch>
            <a:fillRect/>
          </a:stretch>
        </p:blipFill>
        <p:spPr>
          <a:xfrm>
            <a:off x="6087745" y="1236345"/>
            <a:ext cx="4297741" cy="2032390"/>
          </a:xfrm>
          <a:prstGeom prst="rect">
            <a:avLst/>
          </a:prstGeom>
        </p:spPr>
      </p:pic>
      <p:grpSp>
        <p:nvGrpSpPr>
          <p:cNvPr id="22" name="组合 21">
            <a:extLst>
              <a:ext uri="{FF2B5EF4-FFF2-40B4-BE49-F238E27FC236}">
                <a16:creationId xmlns:a16="http://schemas.microsoft.com/office/drawing/2014/main" id="{EA16CCBB-D87B-CA4C-9093-0350AAF5BED3}"/>
              </a:ext>
            </a:extLst>
          </p:cNvPr>
          <p:cNvGrpSpPr/>
          <p:nvPr/>
        </p:nvGrpSpPr>
        <p:grpSpPr>
          <a:xfrm>
            <a:off x="8042837" y="4260469"/>
            <a:ext cx="1855924" cy="1639235"/>
            <a:chOff x="8042837" y="4260469"/>
            <a:chExt cx="1855924" cy="1639235"/>
          </a:xfrm>
        </p:grpSpPr>
        <p:sp>
          <p:nvSpPr>
            <p:cNvPr id="13" name="椭圆 12">
              <a:extLst>
                <a:ext uri="{FF2B5EF4-FFF2-40B4-BE49-F238E27FC236}">
                  <a16:creationId xmlns:a16="http://schemas.microsoft.com/office/drawing/2014/main" id="{679A25DE-6681-C144-AB7F-DAB74BD543FE}"/>
                </a:ext>
              </a:extLst>
            </p:cNvPr>
            <p:cNvSpPr/>
            <p:nvPr/>
          </p:nvSpPr>
          <p:spPr>
            <a:xfrm>
              <a:off x="9517761" y="4260469"/>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2709CF8-8199-754D-90D1-B7AA6C93EDFE}"/>
                </a:ext>
              </a:extLst>
            </p:cNvPr>
            <p:cNvSpPr/>
            <p:nvPr/>
          </p:nvSpPr>
          <p:spPr>
            <a:xfrm>
              <a:off x="8042837" y="4893313"/>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8">
              <a:extLst>
                <a:ext uri="{FF2B5EF4-FFF2-40B4-BE49-F238E27FC236}">
                  <a16:creationId xmlns:a16="http://schemas.microsoft.com/office/drawing/2014/main" id="{2E992520-6FDE-A64D-8D32-CC56ED3351E4}"/>
                </a:ext>
              </a:extLst>
            </p:cNvPr>
            <p:cNvCxnSpPr>
              <a:cxnSpLocks/>
              <a:endCxn id="13" idx="2"/>
            </p:cNvCxnSpPr>
            <p:nvPr/>
          </p:nvCxnSpPr>
          <p:spPr>
            <a:xfrm flipV="1">
              <a:off x="8408339" y="4461447"/>
              <a:ext cx="1109422" cy="501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3CD3813-CC1D-484D-84BD-630637D4C315}"/>
                </a:ext>
              </a:extLst>
            </p:cNvPr>
            <p:cNvCxnSpPr>
              <a:cxnSpLocks/>
            </p:cNvCxnSpPr>
            <p:nvPr/>
          </p:nvCxnSpPr>
          <p:spPr>
            <a:xfrm>
              <a:off x="8454056" y="5233402"/>
              <a:ext cx="1142998" cy="3498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5D53D7E2-5A33-4842-AA55-66116127A852}"/>
                </a:ext>
              </a:extLst>
            </p:cNvPr>
            <p:cNvSpPr/>
            <p:nvPr/>
          </p:nvSpPr>
          <p:spPr>
            <a:xfrm>
              <a:off x="9515178" y="5497749"/>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18">
            <a:extLst>
              <a:ext uri="{FF2B5EF4-FFF2-40B4-BE49-F238E27FC236}">
                <a16:creationId xmlns:a16="http://schemas.microsoft.com/office/drawing/2014/main" id="{D4CAD955-F6B5-EE4A-8444-912E0F7265B5}"/>
              </a:ext>
            </a:extLst>
          </p:cNvPr>
          <p:cNvCxnSpPr>
            <a:cxnSpLocks/>
            <a:endCxn id="13" idx="0"/>
          </p:cNvCxnSpPr>
          <p:nvPr/>
        </p:nvCxnSpPr>
        <p:spPr>
          <a:xfrm flipH="1">
            <a:off x="9708261" y="2917229"/>
            <a:ext cx="379394" cy="1343240"/>
          </a:xfrm>
          <a:prstGeom prst="line">
            <a:avLst/>
          </a:prstGeom>
          <a:ln w="28575">
            <a:solidFill>
              <a:schemeClr val="accent1"/>
            </a:solidFill>
            <a:headEnd w="sm" len="med"/>
            <a:tailEnd type="arrow"/>
          </a:ln>
        </p:spPr>
        <p:style>
          <a:lnRef idx="1">
            <a:schemeClr val="accent1"/>
          </a:lnRef>
          <a:fillRef idx="0">
            <a:schemeClr val="accent1"/>
          </a:fillRef>
          <a:effectRef idx="0">
            <a:schemeClr val="accent1"/>
          </a:effectRef>
          <a:fontRef idx="minor">
            <a:schemeClr val="tx1"/>
          </a:fontRef>
        </p:style>
      </p:cxnSp>
      <p:cxnSp>
        <p:nvCxnSpPr>
          <p:cNvPr id="26" name="直接连接符 18">
            <a:extLst>
              <a:ext uri="{FF2B5EF4-FFF2-40B4-BE49-F238E27FC236}">
                <a16:creationId xmlns:a16="http://schemas.microsoft.com/office/drawing/2014/main" id="{A9D0EE9F-8A90-1B48-ACBD-09F8FBECF0B8}"/>
              </a:ext>
            </a:extLst>
          </p:cNvPr>
          <p:cNvCxnSpPr>
            <a:cxnSpLocks/>
          </p:cNvCxnSpPr>
          <p:nvPr/>
        </p:nvCxnSpPr>
        <p:spPr>
          <a:xfrm flipH="1">
            <a:off x="8233337" y="2943159"/>
            <a:ext cx="377263" cy="1973777"/>
          </a:xfrm>
          <a:prstGeom prst="line">
            <a:avLst/>
          </a:prstGeom>
          <a:ln w="28575">
            <a:solidFill>
              <a:schemeClr val="accent1"/>
            </a:solidFill>
            <a:headEnd w="sm" len="me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sz="2400" b="1" dirty="0">
                <a:latin typeface="+mn-ea"/>
                <a:sym typeface="+mn-ea"/>
              </a:rPr>
              <a:t>定义域限定式遍历</a:t>
            </a:r>
            <a:endParaRPr lang="zh-CN" altLang="en-US" sz="2400" b="1" dirty="0">
              <a:latin typeface="+mn-ea"/>
            </a:endParaRPr>
          </a:p>
        </p:txBody>
      </p:sp>
      <p:sp>
        <p:nvSpPr>
          <p:cNvPr id="3" name="文本框 2"/>
          <p:cNvSpPr txBox="1"/>
          <p:nvPr/>
        </p:nvSpPr>
        <p:spPr>
          <a:xfrm>
            <a:off x="884011" y="1741905"/>
            <a:ext cx="10729912" cy="175323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Gremlin 图遍历机执行大概30 个定义域限定式遍历</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这些步骤用来限定遍历器需要满足的限制条件。这些步骤也就是之前也用到过的步骤，如has()、out()</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127</a:t>
            </a:fld>
            <a:endParaRPr kumimoji="1"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5223510" y="1327150"/>
            <a:ext cx="6153150" cy="3460750"/>
          </a:xfrm>
          <a:prstGeom prst="rect">
            <a:avLst/>
          </a:prstGeom>
        </p:spPr>
      </p:pic>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sz="2400" b="1" dirty="0">
                <a:latin typeface="+mn-ea"/>
                <a:sym typeface="+mn-ea"/>
              </a:rPr>
              <a:t>定义域限定式</a:t>
            </a:r>
            <a:r>
              <a:rPr sz="2400" b="1" dirty="0">
                <a:latin typeface="+mn-ea"/>
                <a:sym typeface="+mn-ea"/>
              </a:rPr>
              <a:t>遍历</a:t>
            </a:r>
            <a:r>
              <a:rPr lang="zh-CN" sz="2400" b="1" dirty="0">
                <a:latin typeface="+mn-ea"/>
                <a:sym typeface="+mn-ea"/>
              </a:rPr>
              <a:t>示例</a:t>
            </a:r>
          </a:p>
        </p:txBody>
      </p:sp>
      <p:sp>
        <p:nvSpPr>
          <p:cNvPr id="6" name="文本框 5"/>
          <p:cNvSpPr txBox="1"/>
          <p:nvPr/>
        </p:nvSpPr>
        <p:spPr>
          <a:xfrm>
            <a:off x="771525" y="1741805"/>
            <a:ext cx="10632440" cy="922020"/>
          </a:xfrm>
          <a:prstGeom prst="rect">
            <a:avLst/>
          </a:prstGeom>
          <a:noFill/>
        </p:spPr>
        <p:txBody>
          <a:bodyPr wrap="square" rtlCol="0" anchor="t">
            <a:spAutoFit/>
          </a:bodyPr>
          <a:lstStyle/>
          <a:p>
            <a:pPr algn="l" fontAlgn="auto">
              <a:lnSpc>
                <a:spcPct val="150000"/>
              </a:lnSpc>
            </a:pPr>
            <a:r>
              <a:rPr lang="en-US" altLang="zh-CN">
                <a:latin typeface="Cambria Math" panose="02040503050406030204" charset="0"/>
                <a:cs typeface="Cambria Math" panose="02040503050406030204" charset="0"/>
                <a:sym typeface="+mn-ea"/>
              </a:rPr>
              <a:t>g.V().hasLabel(Person).</a:t>
            </a:r>
          </a:p>
          <a:p>
            <a:pPr algn="l" fontAlgn="auto">
              <a:lnSpc>
                <a:spcPct val="150000"/>
              </a:lnSpc>
            </a:pPr>
            <a:r>
              <a:rPr lang="en-US" altLang="zh-CN">
                <a:latin typeface="Cambria Math" panose="02040503050406030204" charset="0"/>
                <a:cs typeface="Cambria Math" panose="02040503050406030204" charset="0"/>
                <a:sym typeface="+mn-ea"/>
              </a:rPr>
              <a:t>    has(name, “\”JamesWatt\””)</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128</a:t>
            </a:fld>
            <a:endParaRPr kumimoji="1" lang="zh-CN" altLang="en-US"/>
          </a:p>
        </p:txBody>
      </p:sp>
      <p:sp>
        <p:nvSpPr>
          <p:cNvPr id="9" name="文本框 8"/>
          <p:cNvSpPr txBox="1"/>
          <p:nvPr/>
        </p:nvSpPr>
        <p:spPr>
          <a:xfrm>
            <a:off x="771525" y="3910330"/>
            <a:ext cx="2875280" cy="675640"/>
          </a:xfrm>
          <a:prstGeom prst="rect">
            <a:avLst/>
          </a:prstGeom>
          <a:noFill/>
        </p:spPr>
        <p:txBody>
          <a:bodyPr wrap="square" rtlCol="0">
            <a:spAutoFit/>
          </a:bodyPr>
          <a:lstStyle/>
          <a:p>
            <a:r>
              <a:rPr lang="en-US" altLang="zh-CN" sz="1800" b="1">
                <a:latin typeface="Cambria Math" panose="02040503050406030204" charset="0"/>
                <a:cs typeface="Cambria Math" panose="02040503050406030204" charset="0"/>
              </a:rPr>
              <a:t>结果输出：</a:t>
            </a:r>
            <a:endParaRPr lang="en-US" altLang="zh-CN" sz="2000" b="1">
              <a:solidFill>
                <a:srgbClr val="FF0000"/>
              </a:solidFill>
              <a:latin typeface="Cambria Math" panose="02040503050406030204" charset="0"/>
              <a:cs typeface="Cambria Math" panose="02040503050406030204" charset="0"/>
            </a:endParaRPr>
          </a:p>
          <a:p>
            <a:r>
              <a:rPr lang="en-US" altLang="zh-CN" sz="2000" b="1">
                <a:solidFill>
                  <a:srgbClr val="FF0000"/>
                </a:solidFill>
                <a:latin typeface="Cambria Math" panose="02040503050406030204" charset="0"/>
                <a:cs typeface="Cambria Math" panose="02040503050406030204" charset="0"/>
              </a:rPr>
              <a:t>[n</a:t>
            </a:r>
            <a:r>
              <a:rPr lang="en-US" altLang="zh-CN" sz="2000" b="1" baseline="-25000">
                <a:solidFill>
                  <a:srgbClr val="FF0000"/>
                </a:solidFill>
                <a:latin typeface="Cambria Math" panose="02040503050406030204" charset="0"/>
                <a:cs typeface="Cambria Math" panose="02040503050406030204" charset="0"/>
              </a:rPr>
              <a:t>1</a:t>
            </a:r>
            <a:r>
              <a:rPr lang="en-US" altLang="zh-CN" sz="2000" b="1">
                <a:solidFill>
                  <a:srgbClr val="FF0000"/>
                </a:solidFill>
                <a:latin typeface="Cambria Math" panose="02040503050406030204" charset="0"/>
                <a:cs typeface="Cambria Math" panose="02040503050406030204" charset="0"/>
              </a:rPr>
              <a:t>]</a:t>
            </a:r>
          </a:p>
        </p:txBody>
      </p:sp>
      <p:sp>
        <p:nvSpPr>
          <p:cNvPr id="7" name="椭圆 6"/>
          <p:cNvSpPr/>
          <p:nvPr/>
        </p:nvSpPr>
        <p:spPr>
          <a:xfrm>
            <a:off x="7763510" y="2809240"/>
            <a:ext cx="381000" cy="4019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049905" cy="583565"/>
          </a:xfrm>
          <a:prstGeom prst="rect">
            <a:avLst/>
          </a:prstGeom>
          <a:noFill/>
        </p:spPr>
        <p:txBody>
          <a:bodyPr wrap="none" rtlCol="0">
            <a:spAutoFit/>
          </a:bodyPr>
          <a:lstStyle/>
          <a:p>
            <a:pPr algn="l"/>
            <a:r>
              <a:rPr kumimoji="1" lang="en-US" altLang="zh-CN" sz="3200" dirty="0">
                <a:latin typeface="+mn-ea"/>
                <a:sym typeface="+mn-ea"/>
              </a:rPr>
              <a:t>Gremlin图遍历</a:t>
            </a:r>
            <a:r>
              <a:rPr kumimoji="1" lang="zh-CN" altLang="en-US" sz="3200" dirty="0">
                <a:latin typeface="+mn-ea"/>
                <a:sym typeface="+mn-ea"/>
              </a:rPr>
              <a:t>机</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图遍历机简介</a:t>
            </a:r>
          </a:p>
        </p:txBody>
      </p:sp>
      <p:sp>
        <p:nvSpPr>
          <p:cNvPr id="3" name="文本框 2"/>
          <p:cNvSpPr txBox="1"/>
          <p:nvPr/>
        </p:nvSpPr>
        <p:spPr>
          <a:xfrm>
            <a:off x="884011" y="1741905"/>
            <a:ext cx="10729912" cy="230695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在理论上，Gremlin 图遍历语言的目的是让用户定义Gremlin 图遍历机</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Gremlin 图遍历机是由三部分组成：</a:t>
            </a:r>
            <a:r>
              <a:rPr sz="2400" b="1" dirty="0">
                <a:solidFill>
                  <a:srgbClr val="FF0000"/>
                </a:solidFill>
                <a:sym typeface="Symbol" panose="05050102010706020507" charset="2"/>
              </a:rPr>
              <a:t>图G（Graph，对应于自动机中的数据）</a:t>
            </a:r>
            <a:r>
              <a:rPr sz="2400" dirty="0">
                <a:sym typeface="Symbol" panose="05050102010706020507" charset="2"/>
              </a:rPr>
              <a:t>、</a:t>
            </a:r>
            <a:r>
              <a:rPr sz="2400" b="1" dirty="0">
                <a:solidFill>
                  <a:srgbClr val="FF0000"/>
                </a:solidFill>
                <a:sym typeface="Symbol" panose="05050102010706020507" charset="2"/>
              </a:rPr>
              <a:t>遍历Ψ（Traversal，对应于自动机中的指令）</a:t>
            </a:r>
            <a:r>
              <a:rPr sz="2400" dirty="0">
                <a:sym typeface="Symbol" panose="05050102010706020507" charset="2"/>
              </a:rPr>
              <a:t>和</a:t>
            </a:r>
            <a:r>
              <a:rPr sz="2400" b="1" dirty="0">
                <a:solidFill>
                  <a:srgbClr val="FF0000"/>
                </a:solidFill>
                <a:sym typeface="Symbol" panose="05050102010706020507" charset="2"/>
              </a:rPr>
              <a:t>遍历器T（Traverser，对应于自动机中的读/写头）</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129</a:t>
            </a:fld>
            <a:endParaRPr kumimoji="1" lang="zh-CN" altLang="en-US"/>
          </a:p>
        </p:txBody>
      </p:sp>
      <p:sp>
        <p:nvSpPr>
          <p:cNvPr id="9" name="文本框 8">
            <a:extLst>
              <a:ext uri="{FF2B5EF4-FFF2-40B4-BE49-F238E27FC236}">
                <a16:creationId xmlns:a16="http://schemas.microsoft.com/office/drawing/2014/main" id="{CB88081C-7B70-9D40-8E94-046241ADEE11}"/>
              </a:ext>
            </a:extLst>
          </p:cNvPr>
          <p:cNvSpPr txBox="1"/>
          <p:nvPr/>
        </p:nvSpPr>
        <p:spPr>
          <a:xfrm>
            <a:off x="884011" y="4530507"/>
            <a:ext cx="5067935" cy="460375"/>
          </a:xfrm>
          <a:prstGeom prst="rect">
            <a:avLst/>
          </a:prstGeom>
          <a:noFill/>
        </p:spPr>
        <p:txBody>
          <a:bodyPr wrap="square" rtlCol="0">
            <a:spAutoFit/>
          </a:bodyPr>
          <a:lstStyle/>
          <a:p>
            <a:pPr algn="l"/>
            <a:r>
              <a:rPr lang="zh-CN" sz="2400" b="1" dirty="0">
                <a:latin typeface="+mn-ea"/>
                <a:sym typeface="+mn-ea"/>
              </a:rPr>
              <a:t>图遍历机复杂度</a:t>
            </a:r>
          </a:p>
        </p:txBody>
      </p:sp>
      <p:sp>
        <p:nvSpPr>
          <p:cNvPr id="10" name="文本框 9">
            <a:extLst>
              <a:ext uri="{FF2B5EF4-FFF2-40B4-BE49-F238E27FC236}">
                <a16:creationId xmlns:a16="http://schemas.microsoft.com/office/drawing/2014/main" id="{3A445EE2-F80C-9243-8061-66B758D55D0C}"/>
              </a:ext>
            </a:extLst>
          </p:cNvPr>
          <p:cNvSpPr txBox="1"/>
          <p:nvPr/>
        </p:nvSpPr>
        <p:spPr>
          <a:xfrm>
            <a:off x="996497" y="4990982"/>
            <a:ext cx="10729912" cy="590033"/>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err="1">
                <a:sym typeface="Symbol" panose="05050102010706020507" charset="2"/>
              </a:rPr>
              <a:t>理论上Gremlin</a:t>
            </a:r>
            <a:r>
              <a:rPr sz="2400" dirty="0">
                <a:sym typeface="Symbol" panose="05050102010706020507" charset="2"/>
              </a:rPr>
              <a:t> </a:t>
            </a:r>
            <a:r>
              <a:rPr sz="2400" dirty="0" err="1">
                <a:sym typeface="Symbol" panose="05050102010706020507" charset="2"/>
              </a:rPr>
              <a:t>图遍历机同构于一个单头图灵机</a:t>
            </a:r>
            <a:r>
              <a:rPr lang="zh-CN" altLang="en-US" sz="2400" dirty="0">
                <a:sym typeface="Symbol" panose="05050102010706020507" charset="2"/>
              </a:rPr>
              <a:t>。</a:t>
            </a:r>
            <a:endParaRPr sz="2400" dirty="0">
              <a:sym typeface="Symbol" panose="05050102010706020507" charset="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2168525"/>
          </a:xfrm>
          <a:prstGeom prst="rect">
            <a:avLst/>
          </a:prstGeom>
          <a:noFill/>
        </p:spPr>
        <p:txBody>
          <a:bodyPr wrap="square" rtlCol="0">
            <a:spAutoFit/>
          </a:bodyPr>
          <a:lstStyle/>
          <a:p>
            <a:pPr indent="0" fontAlgn="auto">
              <a:lnSpc>
                <a:spcPct val="150000"/>
              </a:lnSpc>
              <a:buFont typeface="Wingdings" panose="05000000000000000000" charset="0"/>
              <a:buNone/>
            </a:pPr>
            <a:r>
              <a:rPr sz="2400" dirty="0">
                <a:sym typeface="+mn-ea"/>
              </a:rPr>
              <a:t>在RDF 的定义中，字面值只会出现在RDF 三元组的</a:t>
            </a:r>
            <a:r>
              <a:rPr lang="zh-CN" sz="2400" dirty="0">
                <a:sym typeface="+mn-ea"/>
              </a:rPr>
              <a:t>客体</a:t>
            </a:r>
            <a:r>
              <a:rPr sz="2400" dirty="0">
                <a:sym typeface="+mn-ea"/>
              </a:rPr>
              <a:t>中。有两种表达方式</a:t>
            </a:r>
            <a:r>
              <a:rPr lang="zh-CN" sz="2400" dirty="0">
                <a:sym typeface="+mn-ea"/>
              </a:rPr>
              <a:t>：</a:t>
            </a:r>
            <a:endParaRPr lang="zh-CN" sz="2200" dirty="0">
              <a:sym typeface="+mn-ea"/>
            </a:endParaRPr>
          </a:p>
          <a:p>
            <a:pPr marL="800100" lvl="1" indent="-342900" fontAlgn="auto">
              <a:lnSpc>
                <a:spcPct val="150000"/>
              </a:lnSpc>
              <a:buFont typeface="Arial" panose="020B0604020202090204" pitchFamily="34" charset="0"/>
              <a:buChar char="•"/>
            </a:pPr>
            <a:r>
              <a:rPr sz="2200" dirty="0">
                <a:solidFill>
                  <a:srgbClr val="FF0000"/>
                </a:solidFill>
                <a:sym typeface="+mn-ea"/>
              </a:rPr>
              <a:t>朴素文本(plain literals)</a:t>
            </a:r>
            <a:r>
              <a:rPr lang="zh-CN" sz="2200" dirty="0">
                <a:sym typeface="+mn-ea"/>
              </a:rPr>
              <a:t>，也就是</a:t>
            </a:r>
            <a:r>
              <a:rPr sz="2200" dirty="0">
                <a:sym typeface="+mn-ea"/>
              </a:rPr>
              <a:t>普通意义上的字符串</a:t>
            </a:r>
          </a:p>
          <a:p>
            <a:pPr marL="800100" lvl="1" indent="-342900" fontAlgn="auto">
              <a:lnSpc>
                <a:spcPct val="150000"/>
              </a:lnSpc>
              <a:buFont typeface="Arial" panose="020B0604020202090204" pitchFamily="34" charset="0"/>
              <a:buChar char="•"/>
            </a:pPr>
            <a:r>
              <a:rPr sz="2200" dirty="0">
                <a:solidFill>
                  <a:srgbClr val="FF0000"/>
                </a:solidFill>
                <a:sym typeface="+mn-ea"/>
              </a:rPr>
              <a:t>类别化文本(typed literals)</a:t>
            </a:r>
            <a:r>
              <a:rPr lang="zh-CN" sz="2200" dirty="0">
                <a:sym typeface="+mn-ea"/>
              </a:rPr>
              <a:t>，</a:t>
            </a:r>
            <a:r>
              <a:rPr sz="2200" dirty="0">
                <a:sym typeface="+mn-ea"/>
              </a:rPr>
              <a:t>可以指定某个字面值的数据类型，参考XML 语法中数据类型定义的[19]，包括xsd:integer, xsd:decimal 等</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altLang="zh-CN" sz="2400" b="1" dirty="0">
                <a:latin typeface="+mn-ea"/>
                <a:sym typeface="+mn-ea"/>
              </a:rPr>
              <a:t>RDF</a:t>
            </a:r>
            <a:r>
              <a:rPr lang="zh-CN" altLang="en-US" sz="2400" b="1" dirty="0">
                <a:latin typeface="+mn-ea"/>
                <a:sym typeface="+mn-ea"/>
              </a:rPr>
              <a:t>字面值</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13</a:t>
            </a:fld>
            <a:endParaRPr kumimoji="1"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559594" y="354888"/>
            <a:ext cx="3049905" cy="583565"/>
          </a:xfrm>
          <a:prstGeom prst="rect">
            <a:avLst/>
          </a:prstGeom>
          <a:noFill/>
        </p:spPr>
        <p:txBody>
          <a:bodyPr wrap="none" rtlCol="0">
            <a:spAutoFit/>
          </a:bodyPr>
          <a:lstStyle/>
          <a:p>
            <a:pPr algn="l"/>
            <a:r>
              <a:rPr kumimoji="1" lang="en-US" altLang="zh-CN" sz="3200" dirty="0">
                <a:latin typeface="+mn-ea"/>
                <a:sym typeface="+mn-ea"/>
              </a:rPr>
              <a:t>Gremlin图遍历</a:t>
            </a:r>
            <a:r>
              <a:rPr kumimoji="1" lang="zh-CN" altLang="en-US" sz="3200" dirty="0">
                <a:latin typeface="+mn-ea"/>
                <a:sym typeface="+mn-ea"/>
              </a:rPr>
              <a:t>机</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图遍历机</a:t>
            </a:r>
            <a:r>
              <a:rPr lang="en-US" altLang="zh-CN" sz="2400" b="1" dirty="0">
                <a:latin typeface="+mn-ea"/>
                <a:sym typeface="+mn-ea"/>
              </a:rPr>
              <a:t>——</a:t>
            </a:r>
            <a:r>
              <a:rPr lang="zh-CN" altLang="en-US" sz="2400" b="1" dirty="0">
                <a:latin typeface="+mn-ea"/>
                <a:sym typeface="+mn-ea"/>
              </a:rPr>
              <a:t>图</a:t>
            </a:r>
          </a:p>
        </p:txBody>
      </p:sp>
      <p:sp>
        <p:nvSpPr>
          <p:cNvPr id="3" name="文本框 2"/>
          <p:cNvSpPr txBox="1"/>
          <p:nvPr/>
        </p:nvSpPr>
        <p:spPr>
          <a:xfrm>
            <a:off x="884011" y="1741905"/>
            <a:ext cx="10729912" cy="119888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所谓</a:t>
            </a:r>
            <a:r>
              <a:rPr sz="2400" b="1" dirty="0">
                <a:solidFill>
                  <a:srgbClr val="FF0000"/>
                </a:solidFill>
                <a:sym typeface="Symbol" panose="05050102010706020507" charset="2"/>
              </a:rPr>
              <a:t>图</a:t>
            </a:r>
            <a:r>
              <a:rPr sz="2400" dirty="0">
                <a:sym typeface="Symbol" panose="05050102010706020507" charset="2"/>
              </a:rPr>
              <a:t>，如前文所述，在Gremlin 中所采用的图是属性图，被定义为三元组(V, E, λ)</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130</a:t>
            </a:fld>
            <a:endParaRPr kumimoji="1"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559594" y="354888"/>
            <a:ext cx="3049905" cy="583565"/>
          </a:xfrm>
          <a:prstGeom prst="rect">
            <a:avLst/>
          </a:prstGeom>
          <a:noFill/>
        </p:spPr>
        <p:txBody>
          <a:bodyPr wrap="none" rtlCol="0">
            <a:spAutoFit/>
          </a:bodyPr>
          <a:lstStyle/>
          <a:p>
            <a:pPr algn="l"/>
            <a:r>
              <a:rPr kumimoji="1" lang="en-US" altLang="zh-CN" sz="3200" dirty="0">
                <a:latin typeface="+mn-ea"/>
                <a:sym typeface="+mn-ea"/>
              </a:rPr>
              <a:t>Gremlin图遍历</a:t>
            </a:r>
            <a:r>
              <a:rPr kumimoji="1" lang="zh-CN" altLang="en-US" sz="3200" dirty="0">
                <a:latin typeface="+mn-ea"/>
                <a:sym typeface="+mn-ea"/>
              </a:rPr>
              <a:t>机</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图遍历机</a:t>
            </a:r>
            <a:r>
              <a:rPr lang="en-US" altLang="zh-CN" sz="2400" b="1" dirty="0">
                <a:latin typeface="+mn-ea"/>
                <a:sym typeface="+mn-ea"/>
              </a:rPr>
              <a:t>——</a:t>
            </a:r>
            <a:r>
              <a:rPr lang="zh-CN" altLang="en-US" sz="2400" b="1" dirty="0">
                <a:latin typeface="+mn-ea"/>
                <a:sym typeface="+mn-ea"/>
              </a:rPr>
              <a:t>遍历</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396938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所谓</a:t>
                </a:r>
                <a:r>
                  <a:rPr sz="2400" b="1" dirty="0">
                    <a:solidFill>
                      <a:srgbClr val="FF0000"/>
                    </a:solidFill>
                    <a:sym typeface="Symbol" panose="05050102010706020507" charset="2"/>
                  </a:rPr>
                  <a:t>遍历</a:t>
                </a:r>
                <a:r>
                  <a:rPr sz="2400" dirty="0">
                    <a:sym typeface="Symbol" panose="05050102010706020507" charset="2"/>
                  </a:rPr>
                  <a:t>，在Gremlin 图遍历机中是一个函数树，其中每一个函数也被称为步骤</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每个步骤</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𝑓</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𝐵</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是一个从遍历器集合</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到遍历器集合</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𝐵</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的函数，</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（或</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𝐵</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）表示位于全集</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U</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中类型是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oMath>
                </a14:m>
                <a:r>
                  <a:rPr sz="2400" dirty="0">
                    <a:sym typeface="Symbol" panose="05050102010706020507" charset="2"/>
                  </a:rPr>
                  <a:t>（或</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𝐵</m:t>
                    </m:r>
                  </m:oMath>
                </a14:m>
                <a:r>
                  <a:rPr sz="2400" dirty="0">
                    <a:sym typeface="Symbol" panose="05050102010706020507" charset="2"/>
                  </a:rPr>
                  <a:t>）的对象上的遍历器的集合</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步骤的组合也是步骤。步骤组合方式有两种：</a:t>
                </a:r>
                <a:r>
                  <a:rPr sz="2400" b="1" dirty="0">
                    <a:solidFill>
                      <a:srgbClr val="FF0000"/>
                    </a:solidFill>
                    <a:sym typeface="Symbol" panose="05050102010706020507" charset="2"/>
                  </a:rPr>
                  <a:t>链式</a:t>
                </a:r>
                <a:r>
                  <a:rPr sz="2400" dirty="0">
                    <a:sym typeface="Symbol" panose="05050102010706020507" charset="2"/>
                  </a:rPr>
                  <a:t>和</a:t>
                </a:r>
                <a:r>
                  <a:rPr sz="2400" b="1" dirty="0">
                    <a:solidFill>
                      <a:srgbClr val="FF0000"/>
                    </a:solidFill>
                    <a:sym typeface="Symbol" panose="05050102010706020507" charset="2"/>
                  </a:rPr>
                  <a:t>递归式</a:t>
                </a:r>
                <a:r>
                  <a:rPr sz="2400" dirty="0">
                    <a:sym typeface="Symbol" panose="05050102010706020507" charset="2"/>
                  </a:rPr>
                  <a:t>。所谓链式，就是给定三个步骤</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𝑓</m:t>
                    </m:r>
                  </m:oMath>
                </a14:m>
                <a:r>
                  <a:rPr sz="2400" dirty="0">
                    <a:sym typeface="Symbol" panose="05050102010706020507" charset="2"/>
                  </a:rPr>
                  <a:t>、</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𝑔</m:t>
                    </m:r>
                  </m:oMath>
                </a14:m>
                <a:r>
                  <a:rPr sz="2400" dirty="0">
                    <a:sym typeface="Symbol" panose="05050102010706020507" charset="2"/>
                  </a:rPr>
                  <a:t>、</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h</m:t>
                    </m:r>
                  </m:oMath>
                </a14:m>
                <a:r>
                  <a:rPr sz="2400" dirty="0">
                    <a:sym typeface="Symbol" panose="05050102010706020507" charset="2"/>
                  </a:rPr>
                  <a:t>，那么</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𝑓</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𝑔</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h</m:t>
                    </m:r>
                  </m:oMath>
                </a14:m>
                <a:r>
                  <a:rPr sz="2400" dirty="0">
                    <a:sym typeface="Symbol" panose="05050102010706020507" charset="2"/>
                  </a:rPr>
                  <a:t>也是步骤；所谓递归式，就是给定三个步骤</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𝑓</m:t>
                    </m:r>
                  </m:oMath>
                </a14:m>
                <a:r>
                  <a:rPr sz="2400" dirty="0">
                    <a:sym typeface="Symbol" panose="05050102010706020507" charset="2"/>
                  </a:rPr>
                  <a:t>、</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𝑔</m:t>
                    </m:r>
                  </m:oMath>
                </a14:m>
                <a:r>
                  <a:rPr sz="2400" dirty="0">
                    <a:sym typeface="Symbol" panose="05050102010706020507" charset="2"/>
                  </a:rPr>
                  <a:t>、</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h</m:t>
                    </m:r>
                  </m:oMath>
                </a14:m>
                <a:r>
                  <a:rPr sz="2400" dirty="0">
                    <a:sym typeface="Symbol" panose="05050102010706020507" charset="2"/>
                  </a:rPr>
                  <a:t>，那么</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𝑓</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𝑔</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h</m:t>
                    </m:r>
                    <m:r>
                      <a:rPr lang="en-US" altLang="zh-CN"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也是步骤。</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3969385"/>
              </a:xfrm>
              <a:prstGeom prst="rect">
                <a:avLst/>
              </a:prstGeom>
              <a:blipFill rotWithShape="1">
                <a:blip r:embed="rId3"/>
                <a:stretch>
                  <a:fillRect l="-1" t="-3" r="4" b="3"/>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131</a:t>
            </a:fld>
            <a:endParaRPr kumimoji="1"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559594" y="354888"/>
            <a:ext cx="3049905" cy="583565"/>
          </a:xfrm>
          <a:prstGeom prst="rect">
            <a:avLst/>
          </a:prstGeom>
          <a:noFill/>
        </p:spPr>
        <p:txBody>
          <a:bodyPr wrap="none" rtlCol="0">
            <a:spAutoFit/>
          </a:bodyPr>
          <a:lstStyle/>
          <a:p>
            <a:pPr algn="l"/>
            <a:r>
              <a:rPr kumimoji="1" lang="en-US" altLang="zh-CN" sz="3200" dirty="0">
                <a:latin typeface="+mn-ea"/>
                <a:sym typeface="+mn-ea"/>
              </a:rPr>
              <a:t>Gremlin图遍历</a:t>
            </a:r>
            <a:r>
              <a:rPr kumimoji="1" lang="zh-CN" altLang="en-US" sz="3200" dirty="0">
                <a:latin typeface="+mn-ea"/>
                <a:sym typeface="+mn-ea"/>
              </a:rPr>
              <a:t>机</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图遍历机</a:t>
            </a:r>
            <a:r>
              <a:rPr lang="en-US" altLang="zh-CN" sz="2400" b="1" dirty="0">
                <a:latin typeface="+mn-ea"/>
                <a:sym typeface="+mn-ea"/>
              </a:rPr>
              <a:t>——</a:t>
            </a:r>
            <a:r>
              <a:rPr lang="zh-CN" altLang="en-US" sz="2400" b="1" dirty="0">
                <a:latin typeface="+mn-ea"/>
                <a:sym typeface="+mn-ea"/>
              </a:rPr>
              <a:t>遍历</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452310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Gremlin 中步骤可以分为以下五类</a:t>
                </a:r>
                <a:r>
                  <a:rPr lang="zh-CN" sz="2400" dirty="0">
                    <a:sym typeface="Symbol" panose="05050102010706020507" charset="2"/>
                  </a:rPr>
                  <a:t>：</a:t>
                </a:r>
              </a:p>
              <a:p>
                <a:pPr marL="384810" lvl="0" indent="-457200" fontAlgn="auto">
                  <a:lnSpc>
                    <a:spcPct val="150000"/>
                  </a:lnSpc>
                  <a:buFont typeface="Arial" panose="020B0604020202090204" pitchFamily="34" charset="0"/>
                  <a:buAutoNum type="arabicPeriod"/>
                </a:pPr>
                <a:r>
                  <a:rPr sz="2400" dirty="0">
                    <a:sym typeface="Symbol" panose="05050102010706020507" charset="2"/>
                  </a:rPr>
                  <a:t>map 型步骤，这种步骤是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𝐵</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_x0003_，且定义域和值域大小一样。这种步骤将每个位于类型是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oMath>
                </a14:m>
                <a:r>
                  <a:rPr sz="2400" dirty="0">
                    <a:sym typeface="Symbol" panose="05050102010706020507" charset="2"/>
                  </a:rPr>
                  <a:t>的对象上的遍历器映射到一个位于类型是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𝐵</m:t>
                    </m:r>
                  </m:oMath>
                </a14:m>
                <a:r>
                  <a:rPr sz="2400" dirty="0">
                    <a:sym typeface="Symbol" panose="05050102010706020507" charset="2"/>
                  </a:rPr>
                  <a:t>的对象上的遍历器；</a:t>
                </a:r>
              </a:p>
              <a:p>
                <a:pPr marL="384810" lvl="0" indent="-457200" fontAlgn="auto">
                  <a:lnSpc>
                    <a:spcPct val="150000"/>
                  </a:lnSpc>
                  <a:buFont typeface="Arial" panose="020B0604020202090204" pitchFamily="34" charset="0"/>
                  <a:buAutoNum type="arabicPeriod"/>
                </a:pPr>
                <a:r>
                  <a:rPr sz="2400" dirty="0">
                    <a:sym typeface="Symbol" panose="05050102010706020507" charset="2"/>
                  </a:rPr>
                  <a:t>flatMap 型步骤，这种步骤是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𝐵</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，且定义域和值域不限定。这种步骤将每个位于类型是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oMath>
                </a14:m>
                <a:r>
                  <a:rPr sz="2400" dirty="0">
                    <a:sym typeface="Symbol" panose="05050102010706020507" charset="2"/>
                  </a:rPr>
                  <a:t>的对象上的遍历器映射到零个、一个或者多个位于类型是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𝐵</m:t>
                    </m:r>
                  </m:oMath>
                </a14:m>
                <a:r>
                  <a:rPr sz="2400" dirty="0">
                    <a:sym typeface="Symbol" panose="05050102010706020507" charset="2"/>
                  </a:rPr>
                  <a:t>的对象上的遍历器；</a:t>
                </a:r>
              </a:p>
              <a:p>
                <a:pPr marL="384810" lvl="0" indent="-457200" fontAlgn="auto">
                  <a:lnSpc>
                    <a:spcPct val="150000"/>
                  </a:lnSpc>
                  <a:buFont typeface="Arial" panose="020B0604020202090204" pitchFamily="34" charset="0"/>
                  <a:buChar char="•"/>
                </a:pPr>
                <a:endParaRPr sz="2400" dirty="0">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4523105"/>
              </a:xfrm>
              <a:prstGeom prst="rect">
                <a:avLst/>
              </a:prstGeom>
              <a:blipFill rotWithShape="1">
                <a:blip r:embed="rId3"/>
                <a:stretch>
                  <a:fillRect l="-1" t="-2" r="4" b="2"/>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132</a:t>
            </a:fld>
            <a:endParaRPr kumimoji="1" lang="zh-CN" altLang="en-US"/>
          </a:p>
        </p:txBody>
      </p:sp>
      <p:sp>
        <p:nvSpPr>
          <p:cNvPr id="7" name="文本框 6"/>
          <p:cNvSpPr txBox="1"/>
          <p:nvPr/>
        </p:nvSpPr>
        <p:spPr>
          <a:xfrm>
            <a:off x="5941060" y="3244850"/>
            <a:ext cx="309880" cy="368300"/>
          </a:xfrm>
          <a:prstGeom prst="rect">
            <a:avLst/>
          </a:prstGeom>
          <a:noFill/>
        </p:spPr>
        <p:txBody>
          <a:bodyPr wrap="none" rtlCol="0" anchor="t">
            <a:spAutoFit/>
          </a:bodyPr>
          <a:lstStyle/>
          <a:p>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559594" y="354888"/>
            <a:ext cx="3049905" cy="583565"/>
          </a:xfrm>
          <a:prstGeom prst="rect">
            <a:avLst/>
          </a:prstGeom>
          <a:noFill/>
        </p:spPr>
        <p:txBody>
          <a:bodyPr wrap="none" rtlCol="0">
            <a:spAutoFit/>
          </a:bodyPr>
          <a:lstStyle/>
          <a:p>
            <a:pPr algn="l"/>
            <a:r>
              <a:rPr kumimoji="1" lang="en-US" altLang="zh-CN" sz="3200" dirty="0">
                <a:latin typeface="+mn-ea"/>
                <a:sym typeface="+mn-ea"/>
              </a:rPr>
              <a:t>Gremlin图遍历</a:t>
            </a:r>
            <a:r>
              <a:rPr kumimoji="1" lang="zh-CN" altLang="en-US" sz="3200" dirty="0">
                <a:latin typeface="+mn-ea"/>
                <a:sym typeface="+mn-ea"/>
              </a:rPr>
              <a:t>机</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图遍历机</a:t>
            </a:r>
            <a:r>
              <a:rPr lang="en-US" altLang="zh-CN" sz="2400" b="1" dirty="0">
                <a:latin typeface="+mn-ea"/>
                <a:sym typeface="+mn-ea"/>
              </a:rPr>
              <a:t>——</a:t>
            </a:r>
            <a:r>
              <a:rPr lang="zh-CN" altLang="en-US" sz="2400" b="1" dirty="0">
                <a:latin typeface="+mn-ea"/>
                <a:sym typeface="+mn-ea"/>
              </a:rPr>
              <a:t>遍历</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4563745"/>
              </a:xfrm>
              <a:prstGeom prst="rect">
                <a:avLst/>
              </a:prstGeom>
              <a:noFill/>
            </p:spPr>
            <p:txBody>
              <a:bodyPr wrap="square" rtlCol="0">
                <a:spAutoFit/>
              </a:bodyPr>
              <a:lstStyle/>
              <a:p>
                <a:pPr marL="384810" lvl="0" indent="-457200" fontAlgn="auto">
                  <a:lnSpc>
                    <a:spcPct val="150000"/>
                  </a:lnSpc>
                  <a:buFont typeface="+mj-lt"/>
                  <a:buAutoNum type="arabicPeriod" startAt="3"/>
                </a:pPr>
                <a:r>
                  <a:rPr sz="2400" dirty="0">
                    <a:sym typeface="Symbol" panose="05050102010706020507" charset="2"/>
                  </a:rPr>
                  <a:t>filter 型步骤，这种步骤是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ea typeface="宋体"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，且值域是定义域的子集。这种步骤将位于类型是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oMath>
                </a14:m>
                <a:r>
                  <a:rPr sz="2400" dirty="0">
                    <a:sym typeface="Symbol" panose="05050102010706020507" charset="2"/>
                  </a:rPr>
                  <a:t>的对象上的遍历器按照过滤条件过滤掉一些；</a:t>
                </a:r>
              </a:p>
              <a:p>
                <a:pPr marL="384810" lvl="0" indent="-457200" fontAlgn="auto">
                  <a:lnSpc>
                    <a:spcPct val="150000"/>
                  </a:lnSpc>
                  <a:buFont typeface="+mj-lt"/>
                  <a:buAutoNum type="arabicPeriod" startAt="3"/>
                </a:pPr>
                <a:r>
                  <a:rPr sz="2400" dirty="0">
                    <a:sym typeface="Symbol" panose="05050102010706020507" charset="2"/>
                  </a:rPr>
                  <a:t>sideEffect 型步骤，这种步骤是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ea typeface="宋体" charset="0"/>
                        <a:cs typeface="Cambria Math" panose="02040503050406030204" charset="0"/>
                        <a:sym typeface="Symbol" panose="05050102010706020507" charset="2"/>
                      </a:rPr>
                      <m:t>∗</m:t>
                    </m:r>
                    <m:sSub>
                      <m:sSubPr>
                        <m:ctrlPr>
                          <a:rPr lang="en-US" sz="2400" i="1" dirty="0">
                            <a:latin typeface="Cambria Math" panose="02040503050406030204" pitchFamily="18" charset="0"/>
                            <a:ea typeface="宋体" charset="0"/>
                            <a:cs typeface="Cambria Math" panose="02040503050406030204" charset="0"/>
                            <a:sym typeface="Symbol" panose="05050102010706020507" charset="2"/>
                          </a:rPr>
                        </m:ctrlPr>
                      </m:sSubPr>
                      <m:e>
                        <m:r>
                          <a:rPr lang="en-US" sz="2400" i="1" dirty="0">
                            <a:latin typeface="Cambria Math" panose="02040503050406030204" charset="0"/>
                            <a:ea typeface="宋体" charset="0"/>
                            <a:cs typeface="Cambria Math" panose="02040503050406030204" charset="0"/>
                            <a:sym typeface="Symbol" panose="05050102010706020507" charset="2"/>
                          </a:rPr>
                          <m:t>→</m:t>
                        </m:r>
                      </m:e>
                      <m:sub>
                        <m:r>
                          <a:rPr lang="en-US" sz="2400" i="1" dirty="0">
                            <a:latin typeface="Cambria Math" panose="02040503050406030204" charset="0"/>
                            <a:ea typeface="宋体" charset="0"/>
                            <a:cs typeface="Cambria Math" panose="02040503050406030204" charset="0"/>
                            <a:sym typeface="Symbol" panose="05050102010706020507" charset="2"/>
                          </a:rPr>
                          <m:t>𝑥</m:t>
                        </m:r>
                      </m:sub>
                    </m:sSub>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，且定义域和值域一样。这类步骤对位于类型是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oMath>
                </a14:m>
                <a:r>
                  <a:rPr sz="2400" dirty="0">
                    <a:sym typeface="Symbol" panose="05050102010706020507" charset="2"/>
                  </a:rPr>
                  <a:t>的对象上的遍历器通过定义在图上数据结构</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x</m:t>
                    </m:r>
                  </m:oMath>
                </a14:m>
                <a:r>
                  <a:rPr sz="2400" dirty="0">
                    <a:sym typeface="Symbol" panose="05050102010706020507" charset="2"/>
                  </a:rPr>
                  <a:t> 执行一些函数；</a:t>
                </a:r>
              </a:p>
              <a:p>
                <a:pPr marL="384810" lvl="0" indent="-457200" fontAlgn="auto">
                  <a:lnSpc>
                    <a:spcPct val="150000"/>
                  </a:lnSpc>
                  <a:buFont typeface="+mj-lt"/>
                  <a:buAutoNum type="arabicPeriod" startAt="3"/>
                </a:pPr>
                <a:r>
                  <a:rPr sz="2400" dirty="0">
                    <a:sym typeface="Symbol" panose="05050102010706020507" charset="2"/>
                  </a:rPr>
                  <a:t>branch 型步骤，这种步骤是</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𝐴</m:t>
                    </m:r>
                    <m:r>
                      <a:rPr lang="en-US" sz="2400" i="1" dirty="0">
                        <a:latin typeface="Cambria Math" panose="02040503050406030204" charset="0"/>
                        <a:ea typeface="宋体" charset="0"/>
                        <a:cs typeface="Cambria Math" panose="02040503050406030204" charset="0"/>
                        <a:sym typeface="Symbol" panose="05050102010706020507" charset="2"/>
                      </a:rPr>
                      <m:t>∗</m:t>
                    </m:r>
                    <m:sSup>
                      <m:sSupPr>
                        <m:ctrlPr>
                          <a:rPr lang="en-US" sz="2400" i="1" dirty="0">
                            <a:latin typeface="Cambria Math" panose="02040503050406030204" pitchFamily="18" charset="0"/>
                            <a:ea typeface="宋体" charset="0"/>
                            <a:cs typeface="Cambria Math" panose="02040503050406030204" charset="0"/>
                            <a:sym typeface="Symbol" panose="05050102010706020507" charset="2"/>
                          </a:rPr>
                        </m:ctrlPr>
                      </m:sSupPr>
                      <m:e>
                        <m:r>
                          <a:rPr lang="en-US" sz="2400" i="1" dirty="0">
                            <a:latin typeface="Cambria Math" panose="02040503050406030204" charset="0"/>
                            <a:ea typeface="宋体" charset="0"/>
                            <a:cs typeface="Cambria Math" panose="02040503050406030204" charset="0"/>
                            <a:sym typeface="Symbol" panose="05050102010706020507" charset="2"/>
                          </a:rPr>
                          <m:t>→</m:t>
                        </m:r>
                      </m:e>
                      <m:sup>
                        <m:r>
                          <a:rPr lang="en-US" sz="2400" i="1" dirty="0">
                            <a:latin typeface="Cambria Math" panose="02040503050406030204" charset="0"/>
                            <a:ea typeface="宋体" charset="0"/>
                            <a:cs typeface="Cambria Math" panose="02040503050406030204" charset="0"/>
                            <a:sym typeface="Symbol" panose="05050102010706020507" charset="2"/>
                          </a:rPr>
                          <m:t>𝑏</m:t>
                        </m:r>
                      </m:sup>
                    </m:sSup>
                    <m:r>
                      <a:rPr lang="en-US" sz="2400" i="1" dirty="0">
                        <a:latin typeface="Cambria Math" panose="02040503050406030204" charset="0"/>
                        <a:cs typeface="Cambria Math" panose="02040503050406030204" charset="0"/>
                        <a:sym typeface="Symbol" panose="05050102010706020507" charset="2"/>
                      </a:rPr>
                      <m:t>𝐵</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。其中，</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𝑏</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𝑇</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𝒫</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𝛹</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是一个将遍历器映射到不同步骤的函数，</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𝒫</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𝛹</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表示</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𝛹</m:t>
                    </m:r>
                  </m:oMath>
                </a14:m>
                <a:r>
                  <a:rPr sz="2400" dirty="0">
                    <a:sym typeface="Symbol" panose="05050102010706020507" charset="2"/>
                  </a:rPr>
                  <a:t>的幂集。这类步骤表示根据不同遍历器选择不同的函数进行执行</a:t>
                </a:r>
              </a:p>
              <a:p>
                <a:pPr lvl="0" indent="0" algn="ctr" fontAlgn="auto">
                  <a:lnSpc>
                    <a:spcPct val="150000"/>
                  </a:lnSpc>
                  <a:buFont typeface="+mj-lt"/>
                  <a:buNone/>
                </a:pPr>
                <a:r>
                  <a:rPr sz="2400" dirty="0">
                    <a:solidFill>
                      <a:srgbClr val="FF0000"/>
                    </a:solidFill>
                    <a:sym typeface="Symbol" panose="05050102010706020507" charset="2"/>
                  </a:rPr>
                  <a:t>上述这五类步骤本质上都可以视为flatMap 型步骤的特例</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4563745"/>
              </a:xfrm>
              <a:prstGeom prst="rect">
                <a:avLst/>
              </a:prstGeom>
              <a:blipFill rotWithShape="1">
                <a:blip r:embed="rId3"/>
                <a:stretch>
                  <a:fillRect l="-1" t="-2" r="4" b="2"/>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133</a:t>
            </a:fld>
            <a:endParaRPr kumimoji="1" lang="zh-CN" altLang="en-US"/>
          </a:p>
        </p:txBody>
      </p:sp>
      <p:sp>
        <p:nvSpPr>
          <p:cNvPr id="7" name="文本框 6"/>
          <p:cNvSpPr txBox="1"/>
          <p:nvPr/>
        </p:nvSpPr>
        <p:spPr>
          <a:xfrm>
            <a:off x="5941060" y="3244850"/>
            <a:ext cx="309880" cy="368300"/>
          </a:xfrm>
          <a:prstGeom prst="rect">
            <a:avLst/>
          </a:prstGeom>
          <a:noFill/>
        </p:spPr>
        <p:txBody>
          <a:bodyPr wrap="none" rtlCol="0" anchor="t">
            <a:spAutoFit/>
          </a:bodyPr>
          <a:lstStyle/>
          <a:p>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559594" y="354888"/>
            <a:ext cx="3049905" cy="583565"/>
          </a:xfrm>
          <a:prstGeom prst="rect">
            <a:avLst/>
          </a:prstGeom>
          <a:noFill/>
        </p:spPr>
        <p:txBody>
          <a:bodyPr wrap="none" rtlCol="0">
            <a:spAutoFit/>
          </a:bodyPr>
          <a:lstStyle/>
          <a:p>
            <a:pPr algn="l"/>
            <a:r>
              <a:rPr kumimoji="1" lang="en-US" altLang="zh-CN" sz="3200" dirty="0">
                <a:latin typeface="+mn-ea"/>
                <a:sym typeface="+mn-ea"/>
              </a:rPr>
              <a:t>Gremlin图遍历</a:t>
            </a:r>
            <a:r>
              <a:rPr kumimoji="1" lang="zh-CN" altLang="en-US" sz="3200" dirty="0">
                <a:latin typeface="+mn-ea"/>
                <a:sym typeface="+mn-ea"/>
              </a:rPr>
              <a:t>机</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图遍历机</a:t>
            </a:r>
            <a:r>
              <a:rPr lang="en-US" altLang="zh-CN" sz="2400" b="1" dirty="0">
                <a:latin typeface="+mn-ea"/>
                <a:sym typeface="+mn-ea"/>
              </a:rPr>
              <a:t>——</a:t>
            </a:r>
            <a:r>
              <a:rPr lang="zh-CN" altLang="en-US" sz="2400" b="1" dirty="0">
                <a:latin typeface="+mn-ea"/>
                <a:sym typeface="+mn-ea"/>
              </a:rPr>
              <a:t>遍历器</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338582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所谓</a:t>
                </a:r>
                <a:r>
                  <a:rPr sz="2400" b="1" dirty="0">
                    <a:solidFill>
                      <a:srgbClr val="FF0000"/>
                    </a:solidFill>
                    <a:sym typeface="Symbol" panose="05050102010706020507" charset="2"/>
                  </a:rPr>
                  <a:t>遍历器</a:t>
                </a:r>
                <a:r>
                  <a:rPr sz="2400" dirty="0">
                    <a:sym typeface="Symbol" panose="05050102010706020507" charset="2"/>
                  </a:rPr>
                  <a:t>，在Gremlin 图遍历机中是一个六元组集合</a:t>
                </a:r>
              </a:p>
              <a:p>
                <a:pPr lvl="0" indent="0" fontAlgn="auto">
                  <a:lnSpc>
                    <a:spcPct val="150000"/>
                  </a:lnSpc>
                  <a:buFont typeface="Arial" panose="020B0604020202090204" pitchFamily="34" charse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𝑇</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𝛹</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𝒫</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𝛴</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sSup>
                        <m:sSupPr>
                          <m:ctrlPr>
                            <a:rPr lang="en-US" sz="2400" i="1" dirty="0">
                              <a:latin typeface="Cambria Math" panose="02040503050406030204" pitchFamily="18" charset="0"/>
                              <a:cs typeface="Cambria Math" panose="02040503050406030204" charset="0"/>
                              <a:sym typeface="Symbol" panose="05050102010706020507" charset="2"/>
                            </a:rPr>
                          </m:ctrlPr>
                        </m:sSupPr>
                        <m:e>
                          <m:r>
                            <a:rPr lang="en-US" sz="2400" i="1" dirty="0">
                              <a:latin typeface="Cambria Math" panose="02040503050406030204" charset="0"/>
                              <a:cs typeface="Cambria Math" panose="02040503050406030204" charset="0"/>
                              <a:sym typeface="Symbol" panose="05050102010706020507" charset="2"/>
                            </a:rPr>
                            <m:t>ℕ</m:t>
                          </m:r>
                        </m:e>
                        <m:sup>
                          <m:r>
                            <a:rPr lang="en-US" sz="2400" i="1" dirty="0">
                              <a:latin typeface="Cambria Math" panose="02040503050406030204" charset="0"/>
                              <a:cs typeface="Cambria Math" panose="02040503050406030204" charset="0"/>
                              <a:sym typeface="Symbol" panose="05050102010706020507" charset="2"/>
                            </a:rPr>
                            <m:t>+</m:t>
                          </m:r>
                        </m:sup>
                      </m:sSup>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sSup>
                        <m:sSupPr>
                          <m:ctrlPr>
                            <a:rPr lang="en-US" sz="2400" i="1" dirty="0">
                              <a:latin typeface="Cambria Math" panose="02040503050406030204" pitchFamily="18" charset="0"/>
                              <a:cs typeface="Cambria Math" panose="02040503050406030204" charset="0"/>
                              <a:sym typeface="Symbol" panose="05050102010706020507" charset="2"/>
                            </a:rPr>
                          </m:ctrlPr>
                        </m:sSupPr>
                        <m:e>
                          <m:r>
                            <a:rPr lang="en-US" sz="2400" i="1" dirty="0">
                              <a:latin typeface="Cambria Math" panose="02040503050406030204" charset="0"/>
                              <a:cs typeface="Cambria Math" panose="02040503050406030204" charset="0"/>
                              <a:sym typeface="Symbol" panose="05050102010706020507" charset="2"/>
                            </a:rPr>
                            <m:t>ℕ</m:t>
                          </m:r>
                        </m:e>
                        <m:sup>
                          <m:r>
                            <a:rPr lang="en-US" sz="2400" i="1" dirty="0">
                              <a:latin typeface="Cambria Math" panose="02040503050406030204" charset="0"/>
                              <a:cs typeface="Cambria Math" panose="02040503050406030204" charset="0"/>
                              <a:sym typeface="Symbol" panose="05050102010706020507" charset="2"/>
                            </a:rPr>
                            <m:t>+</m:t>
                          </m:r>
                        </m:sup>
                      </m:sSup>
                      <m:r>
                        <a:rPr lang="en-US" sz="2400" i="1" dirty="0">
                          <a:latin typeface="Cambria Math" panose="02040503050406030204" charset="0"/>
                          <a:cs typeface="Cambria Math" panose="02040503050406030204" charset="0"/>
                          <a:sym typeface="Symbol" panose="05050102010706020507" charset="2"/>
                        </a:rPr>
                        <m:t>)</m:t>
                      </m:r>
                    </m:oMath>
                  </m:oMathPara>
                </a14:m>
                <a:endParaRPr lang="en-US" sz="2400" i="1" dirty="0">
                  <a:latin typeface="Cambria Math" panose="02040503050406030204" charset="0"/>
                  <a:cs typeface="Cambria Math" panose="02040503050406030204" charset="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altLang="en-US" sz="2400" dirty="0">
                    <a:sym typeface="Symbol" panose="05050102010706020507" charset="2"/>
                  </a:rPr>
                  <a:t>第一项为遍历器在图上的位置，记为</a:t>
                </a:r>
                <a14:m>
                  <m:oMath xmlns:m="http://schemas.openxmlformats.org/officeDocument/2006/math">
                    <m:r>
                      <m:rPr>
                        <m:sty m:val="p"/>
                      </m:rPr>
                      <a:rPr lang="en-US" altLang="zh-CN" sz="2400" dirty="0">
                        <a:latin typeface="Cambria Math" panose="02040503050406030204" charset="0"/>
                        <a:cs typeface="Cambria Math" panose="02040503050406030204" charset="0"/>
                        <a:sym typeface="Symbol" panose="05050102010706020507" charset="2"/>
                      </a:rPr>
                      <m:t>μ</m:t>
                    </m:r>
                    <m:r>
                      <a:rPr lang="en-US" altLang="zh-CN" sz="2400" dirty="0">
                        <a:latin typeface="Cambria Math" panose="02040503050406030204" charset="0"/>
                        <a:cs typeface="Cambria Math" panose="02040503050406030204" charset="0"/>
                        <a:sym typeface="Symbol" panose="05050102010706020507" charset="2"/>
                      </a:rPr>
                      <m:t>(</m:t>
                    </m:r>
                    <m:r>
                      <m:rPr>
                        <m:sty m:val="p"/>
                      </m:rPr>
                      <a:rPr lang="en-US" altLang="zh-CN" sz="2400" dirty="0">
                        <a:latin typeface="Cambria Math" panose="02040503050406030204" charset="0"/>
                        <a:cs typeface="Cambria Math" panose="02040503050406030204" charset="0"/>
                        <a:sym typeface="Symbol" panose="05050102010706020507" charset="2"/>
                      </a:rPr>
                      <m:t>t</m:t>
                    </m:r>
                    <m:r>
                      <a:rPr lang="en-US" altLang="zh-CN" sz="2400" dirty="0">
                        <a:latin typeface="Cambria Math" panose="02040503050406030204" charset="0"/>
                        <a:cs typeface="Cambria Math" panose="02040503050406030204" charset="0"/>
                        <a:sym typeface="Symbol" panose="05050102010706020507" charset="2"/>
                      </a:rPr>
                      <m:t>)</m:t>
                    </m:r>
                  </m:oMath>
                </a14:m>
                <a:r>
                  <a:rPr lang="zh-CN" altLang="en-US" sz="2400" dirty="0">
                    <a:sym typeface="Symbol" panose="05050102010706020507" charset="2"/>
                  </a:rPr>
                  <a:t>。</a:t>
                </a:r>
                <a14:m>
                  <m:oMath xmlns:m="http://schemas.openxmlformats.org/officeDocument/2006/math">
                    <m:r>
                      <m:rPr>
                        <m:sty m:val="p"/>
                      </m:rPr>
                      <a:rPr lang="en-US" altLang="zh-CN" sz="2400" dirty="0">
                        <a:latin typeface="Cambria Math" panose="02040503050406030204" charset="0"/>
                        <a:cs typeface="Cambria Math" panose="02040503050406030204" charset="0"/>
                        <a:sym typeface="Symbol" panose="05050102010706020507" charset="2"/>
                      </a:rPr>
                      <m:t>μ</m:t>
                    </m:r>
                    <m:r>
                      <a:rPr lang="en-US" altLang="zh-CN"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T</m:t>
                    </m:r>
                    <m:r>
                      <a:rPr lang="en-US" altLang="zh-CN"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U</m:t>
                    </m:r>
                    <m:r>
                      <a:rPr lang="en-US" altLang="zh-CN" sz="2400" dirty="0">
                        <a:latin typeface="Cambria Math" panose="02040503050406030204" charset="0"/>
                        <a:cs typeface="Cambria Math" panose="02040503050406030204" charset="0"/>
                        <a:sym typeface="Symbol" panose="05050102010706020507" charset="2"/>
                      </a:rPr>
                      <m:t> </m:t>
                    </m:r>
                  </m:oMath>
                </a14:m>
                <a:r>
                  <a:rPr lang="zh-CN" altLang="en-US" sz="2400" dirty="0">
                    <a:sym typeface="Symbol" panose="05050102010706020507" charset="2"/>
                  </a:rPr>
                  <a:t>表示将遍历器映射到一个图上的对象；</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altLang="en-US" sz="2400" dirty="0">
                    <a:sym typeface="Symbol" panose="05050102010706020507" charset="2"/>
                  </a:rPr>
                  <a:t>第二项为遍历器目前所处在的遍历，记为</a:t>
                </a:r>
                <a14:m>
                  <m:oMath xmlns:m="http://schemas.openxmlformats.org/officeDocument/2006/math">
                    <m:r>
                      <m:rPr>
                        <m:sty m:val="p"/>
                      </m:rPr>
                      <a:rPr lang="en-US" altLang="zh-CN" sz="2400" dirty="0">
                        <a:latin typeface="Cambria Math" panose="02040503050406030204" charset="0"/>
                        <a:cs typeface="Cambria Math" panose="02040503050406030204" charset="0"/>
                        <a:sym typeface="Symbol" panose="05050102010706020507" charset="2"/>
                      </a:rPr>
                      <m:t>ψ</m:t>
                    </m:r>
                    <m:r>
                      <a:rPr lang="en-US" altLang="zh-CN" sz="2400" dirty="0">
                        <a:latin typeface="Cambria Math" panose="02040503050406030204" charset="0"/>
                        <a:cs typeface="Cambria Math" panose="02040503050406030204" charset="0"/>
                        <a:sym typeface="Symbol" panose="05050102010706020507" charset="2"/>
                      </a:rPr>
                      <m:t>(</m:t>
                    </m:r>
                    <m:r>
                      <m:rPr>
                        <m:sty m:val="p"/>
                      </m:rPr>
                      <a:rPr lang="en-US" altLang="zh-CN" sz="2400" dirty="0">
                        <a:latin typeface="Cambria Math" panose="02040503050406030204" charset="0"/>
                        <a:cs typeface="Cambria Math" panose="02040503050406030204" charset="0"/>
                        <a:sym typeface="Symbol" panose="05050102010706020507" charset="2"/>
                      </a:rPr>
                      <m:t>t</m:t>
                    </m:r>
                    <m:r>
                      <a:rPr lang="en-US" altLang="zh-CN" sz="2400" dirty="0">
                        <a:latin typeface="Cambria Math" panose="02040503050406030204" charset="0"/>
                        <a:cs typeface="Cambria Math" panose="02040503050406030204" charset="0"/>
                        <a:sym typeface="Symbol" panose="05050102010706020507" charset="2"/>
                      </a:rPr>
                      <m:t>)。</m:t>
                    </m:r>
                    <m:r>
                      <m:rPr>
                        <m:sty m:val="p"/>
                      </m:rPr>
                      <a:rPr lang="en-US" altLang="zh-CN" sz="2400" dirty="0">
                        <a:latin typeface="Cambria Math" panose="02040503050406030204" charset="0"/>
                        <a:cs typeface="Cambria Math" panose="02040503050406030204" charset="0"/>
                        <a:sym typeface="Symbol" panose="05050102010706020507" charset="2"/>
                      </a:rPr>
                      <m:t>ψ</m:t>
                    </m:r>
                    <m:r>
                      <a:rPr lang="en-US" altLang="zh-CN"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T</m:t>
                    </m:r>
                    <m:r>
                      <a:rPr lang="en-US" altLang="zh-CN"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Ψ</m:t>
                    </m:r>
                    <m:r>
                      <a:rPr lang="en-US" altLang="zh-CN" sz="2400" dirty="0">
                        <a:latin typeface="Cambria Math" panose="02040503050406030204" charset="0"/>
                        <a:cs typeface="Cambria Math" panose="02040503050406030204" charset="0"/>
                        <a:sym typeface="Symbol" panose="05050102010706020507" charset="2"/>
                      </a:rPr>
                      <m:t> </m:t>
                    </m:r>
                  </m:oMath>
                </a14:m>
                <a:r>
                  <a:rPr lang="zh-CN" altLang="en-US" sz="2400" dirty="0">
                    <a:sym typeface="Symbol" panose="05050102010706020507" charset="2"/>
                  </a:rPr>
                  <a:t>表示将遍历器映射到一个遍历</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3385820"/>
              </a:xfrm>
              <a:prstGeom prst="rect">
                <a:avLst/>
              </a:prstGeom>
              <a:blipFill rotWithShape="1">
                <a:blip r:embed="rId3"/>
                <a:stretch>
                  <a:fillRect l="-1" t="-3" r="4" b="3"/>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134</a:t>
            </a:fld>
            <a:endParaRPr kumimoji="1"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559594" y="354888"/>
            <a:ext cx="3049905" cy="583565"/>
          </a:xfrm>
          <a:prstGeom prst="rect">
            <a:avLst/>
          </a:prstGeom>
          <a:noFill/>
        </p:spPr>
        <p:txBody>
          <a:bodyPr wrap="none" rtlCol="0">
            <a:spAutoFit/>
          </a:bodyPr>
          <a:lstStyle/>
          <a:p>
            <a:pPr algn="l"/>
            <a:r>
              <a:rPr kumimoji="1" lang="en-US" altLang="zh-CN" sz="3200" dirty="0">
                <a:latin typeface="+mn-ea"/>
                <a:sym typeface="+mn-ea"/>
              </a:rPr>
              <a:t>Gremlin图遍历</a:t>
            </a:r>
            <a:r>
              <a:rPr kumimoji="1" lang="zh-CN" altLang="en-US" sz="3200" dirty="0">
                <a:latin typeface="+mn-ea"/>
                <a:sym typeface="+mn-ea"/>
              </a:rPr>
              <a:t>机</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图遍历机</a:t>
            </a:r>
            <a:r>
              <a:rPr lang="en-US" altLang="zh-CN" sz="2400" b="1" dirty="0">
                <a:latin typeface="+mn-ea"/>
                <a:sym typeface="+mn-ea"/>
              </a:rPr>
              <a:t>——</a:t>
            </a:r>
            <a:r>
              <a:rPr lang="zh-CN" altLang="en-US" sz="2400" b="1" dirty="0">
                <a:latin typeface="+mn-ea"/>
                <a:sym typeface="+mn-ea"/>
              </a:rPr>
              <a:t>遍历器</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393954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所谓</a:t>
                </a:r>
                <a:r>
                  <a:rPr sz="2400" b="1" dirty="0">
                    <a:solidFill>
                      <a:srgbClr val="FF0000"/>
                    </a:solidFill>
                    <a:sym typeface="Symbol" panose="05050102010706020507" charset="2"/>
                  </a:rPr>
                  <a:t>遍历器</a:t>
                </a:r>
                <a:r>
                  <a:rPr sz="2400" dirty="0">
                    <a:sym typeface="Symbol" panose="05050102010706020507" charset="2"/>
                  </a:rPr>
                  <a:t>，在Gremlin 图遍历机中是一个六元组集合</a:t>
                </a:r>
              </a:p>
              <a:p>
                <a:pPr lvl="0" indent="0" fontAlgn="auto">
                  <a:lnSpc>
                    <a:spcPct val="150000"/>
                  </a:lnSpc>
                  <a:buFont typeface="Arial" panose="020B0604020202090204" pitchFamily="34" charse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𝑇</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𝛹</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𝒫</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𝛴</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sSup>
                        <m:sSupPr>
                          <m:ctrlPr>
                            <a:rPr lang="en-US" sz="2400" i="1" dirty="0">
                              <a:latin typeface="Cambria Math" panose="02040503050406030204" pitchFamily="18" charset="0"/>
                              <a:cs typeface="Cambria Math" panose="02040503050406030204" charset="0"/>
                              <a:sym typeface="Symbol" panose="05050102010706020507" charset="2"/>
                            </a:rPr>
                          </m:ctrlPr>
                        </m:sSupPr>
                        <m:e>
                          <m:r>
                            <a:rPr lang="en-US" sz="2400" i="1" dirty="0">
                              <a:latin typeface="Cambria Math" panose="02040503050406030204" charset="0"/>
                              <a:cs typeface="Cambria Math" panose="02040503050406030204" charset="0"/>
                              <a:sym typeface="Symbol" panose="05050102010706020507" charset="2"/>
                            </a:rPr>
                            <m:t>ℕ</m:t>
                          </m:r>
                        </m:e>
                        <m:sup>
                          <m:r>
                            <a:rPr lang="en-US" sz="2400" i="1" dirty="0">
                              <a:latin typeface="Cambria Math" panose="02040503050406030204" charset="0"/>
                              <a:cs typeface="Cambria Math" panose="02040503050406030204" charset="0"/>
                              <a:sym typeface="Symbol" panose="05050102010706020507" charset="2"/>
                            </a:rPr>
                            <m:t>+</m:t>
                          </m:r>
                        </m:sup>
                      </m:sSup>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sSup>
                        <m:sSupPr>
                          <m:ctrlPr>
                            <a:rPr lang="en-US" sz="2400" i="1" dirty="0">
                              <a:latin typeface="Cambria Math" panose="02040503050406030204" pitchFamily="18" charset="0"/>
                              <a:cs typeface="Cambria Math" panose="02040503050406030204" charset="0"/>
                              <a:sym typeface="Symbol" panose="05050102010706020507" charset="2"/>
                            </a:rPr>
                          </m:ctrlPr>
                        </m:sSupPr>
                        <m:e>
                          <m:r>
                            <a:rPr lang="en-US" sz="2400" i="1" dirty="0">
                              <a:latin typeface="Cambria Math" panose="02040503050406030204" charset="0"/>
                              <a:cs typeface="Cambria Math" panose="02040503050406030204" charset="0"/>
                              <a:sym typeface="Symbol" panose="05050102010706020507" charset="2"/>
                            </a:rPr>
                            <m:t>ℕ</m:t>
                          </m:r>
                        </m:e>
                        <m:sup>
                          <m:r>
                            <a:rPr lang="en-US" sz="2400" i="1" dirty="0">
                              <a:latin typeface="Cambria Math" panose="02040503050406030204" charset="0"/>
                              <a:cs typeface="Cambria Math" panose="02040503050406030204" charset="0"/>
                              <a:sym typeface="Symbol" panose="05050102010706020507" charset="2"/>
                            </a:rPr>
                            <m:t>+</m:t>
                          </m:r>
                        </m:sup>
                      </m:sSup>
                      <m:r>
                        <a:rPr lang="en-US" sz="2400" i="1" dirty="0">
                          <a:latin typeface="Cambria Math" panose="02040503050406030204" charset="0"/>
                          <a:cs typeface="Cambria Math" panose="02040503050406030204" charset="0"/>
                          <a:sym typeface="Symbol" panose="05050102010706020507" charset="2"/>
                        </a:rPr>
                        <m:t>)</m:t>
                      </m:r>
                    </m:oMath>
                  </m:oMathPara>
                </a14:m>
                <a:endParaRPr lang="en-US" sz="2400" i="1" dirty="0">
                  <a:latin typeface="Cambria Math" panose="02040503050406030204" charset="0"/>
                  <a:cs typeface="Cambria Math" panose="02040503050406030204" charset="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第三项为标签路径，记为</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Δ</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t</m:t>
                    </m:r>
                    <m:r>
                      <a:rPr lang="en-US" sz="2400"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Δ</m:t>
                    </m:r>
                    <m:r>
                      <a:rPr lang="en-US" sz="2400" dirty="0">
                        <a:latin typeface="Cambria Math" panose="02040503050406030204" charset="0"/>
                        <a:cs typeface="Cambria Math" panose="02040503050406030204" charset="0"/>
                        <a:sym typeface="Symbol" panose="05050102010706020507" charset="2"/>
                      </a:rPr>
                      <m:t> : </m:t>
                    </m:r>
                    <m:r>
                      <m:rPr>
                        <m:sty m:val="p"/>
                      </m:rPr>
                      <a:rPr lang="en-US" sz="2400" dirty="0">
                        <a:latin typeface="Cambria Math" panose="02040503050406030204" charset="0"/>
                        <a:cs typeface="Cambria Math" panose="02040503050406030204" charset="0"/>
                        <a:sym typeface="Symbol" panose="05050102010706020507" charset="2"/>
                      </a:rPr>
                      <m:t>T</m:t>
                    </m:r>
                    <m:r>
                      <a:rPr lang="en-US" altLang="zh-CN" sz="2400"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𝒫</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𝛴</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将遍历器映射到一个二元对序列，表示遍历到遍历器目前状态所经过的图上元素以及其标签。比如标签路径</a:t>
                </a:r>
                <a14:m>
                  <m:oMath xmlns:m="http://schemas.openxmlformats.org/officeDocument/2006/math">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a</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x</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b</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c</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y</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Φ</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z</m:t>
                    </m:r>
                    <m:r>
                      <a:rPr lang="en-US" sz="2400"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，表示走到遍历器目前状态经过了</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x</m:t>
                    </m:r>
                    <m:r>
                      <a:rPr lang="en-US" sz="2400" dirty="0">
                        <a:latin typeface="Cambria Math" panose="02040503050406030204" charset="0"/>
                        <a:cs typeface="Cambria Math" panose="02040503050406030204" charset="0"/>
                        <a:sym typeface="Symbol" panose="05050102010706020507" charset="2"/>
                      </a:rPr>
                      <m:t> ⇝ </m:t>
                    </m:r>
                    <m:r>
                      <m:rPr>
                        <m:sty m:val="p"/>
                      </m:rPr>
                      <a:rPr lang="en-US" sz="2400" dirty="0">
                        <a:latin typeface="Cambria Math" panose="02040503050406030204" charset="0"/>
                        <a:cs typeface="Cambria Math" panose="02040503050406030204" charset="0"/>
                        <a:sym typeface="Symbol" panose="05050102010706020507" charset="2"/>
                      </a:rPr>
                      <m:t>y</m:t>
                    </m:r>
                    <m:r>
                      <a:rPr lang="en-US" sz="2400" dirty="0">
                        <a:latin typeface="Cambria Math" panose="02040503050406030204" charset="0"/>
                        <a:cs typeface="Cambria Math" panose="02040503050406030204" charset="0"/>
                        <a:sym typeface="Symbol" panose="05050102010706020507" charset="2"/>
                      </a:rPr>
                      <m:t> ⇝ </m:t>
                    </m:r>
                    <m:r>
                      <m:rPr>
                        <m:sty m:val="p"/>
                      </m:rPr>
                      <a:rPr lang="en-US" sz="2400" dirty="0">
                        <a:latin typeface="Cambria Math" panose="02040503050406030204" charset="0"/>
                        <a:cs typeface="Cambria Math" panose="02040503050406030204" charset="0"/>
                        <a:sym typeface="Symbol" panose="05050102010706020507" charset="2"/>
                      </a:rPr>
                      <m:t>z</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这条图上路径，且遍历器在经过</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x</m:t>
                    </m:r>
                  </m:oMath>
                </a14:m>
                <a:r>
                  <a:rPr sz="2400" dirty="0">
                    <a:sym typeface="Symbol" panose="05050102010706020507" charset="2"/>
                  </a:rPr>
                  <a:t>、</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y</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和</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z</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的时候执行遍历中的步骤后结果分别为</a:t>
                </a:r>
                <a14:m>
                  <m:oMath xmlns:m="http://schemas.openxmlformats.org/officeDocument/2006/math">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a</m:t>
                    </m:r>
                    <m:r>
                      <a:rPr lang="en-US" sz="2400"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a:t>
                </a:r>
                <a14:m>
                  <m:oMath xmlns:m="http://schemas.openxmlformats.org/officeDocument/2006/math">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b</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c</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和</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Φ</m:t>
                    </m:r>
                  </m:oMath>
                </a14:m>
                <a:r>
                  <a:rPr sz="2400" dirty="0">
                    <a:sym typeface="Symbol" panose="05050102010706020507" charset="2"/>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3939540"/>
              </a:xfrm>
              <a:prstGeom prst="rect">
                <a:avLst/>
              </a:prstGeom>
              <a:blipFill rotWithShape="1">
                <a:blip r:embed="rId3"/>
                <a:stretch>
                  <a:fillRect l="-1" t="-3" r="4" b="3"/>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135</a:t>
            </a:fld>
            <a:endParaRPr kumimoji="1" lang="zh-CN"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559594" y="354888"/>
            <a:ext cx="3049905" cy="583565"/>
          </a:xfrm>
          <a:prstGeom prst="rect">
            <a:avLst/>
          </a:prstGeom>
          <a:noFill/>
        </p:spPr>
        <p:txBody>
          <a:bodyPr wrap="none" rtlCol="0">
            <a:spAutoFit/>
          </a:bodyPr>
          <a:lstStyle/>
          <a:p>
            <a:pPr algn="l"/>
            <a:r>
              <a:rPr kumimoji="1" lang="en-US" altLang="zh-CN" sz="3200" dirty="0">
                <a:latin typeface="+mn-ea"/>
                <a:sym typeface="+mn-ea"/>
              </a:rPr>
              <a:t>Gremlin图遍历</a:t>
            </a:r>
            <a:r>
              <a:rPr kumimoji="1" lang="zh-CN" altLang="en-US" sz="3200" dirty="0">
                <a:latin typeface="+mn-ea"/>
                <a:sym typeface="+mn-ea"/>
              </a:rPr>
              <a:t>机</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图遍历机</a:t>
            </a:r>
            <a:r>
              <a:rPr lang="en-US" altLang="zh-CN" sz="2400" b="1" dirty="0">
                <a:latin typeface="+mn-ea"/>
                <a:sym typeface="+mn-ea"/>
              </a:rPr>
              <a:t>——</a:t>
            </a:r>
            <a:r>
              <a:rPr lang="zh-CN" altLang="en-US" sz="2400" b="1" dirty="0">
                <a:latin typeface="+mn-ea"/>
                <a:sym typeface="+mn-ea"/>
              </a:rPr>
              <a:t>遍历器</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450532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所谓</a:t>
                </a:r>
                <a:r>
                  <a:rPr sz="2400" b="1" dirty="0">
                    <a:solidFill>
                      <a:srgbClr val="FF0000"/>
                    </a:solidFill>
                    <a:sym typeface="Symbol" panose="05050102010706020507" charset="2"/>
                  </a:rPr>
                  <a:t>遍历器</a:t>
                </a:r>
                <a:r>
                  <a:rPr sz="2400" dirty="0">
                    <a:sym typeface="Symbol" panose="05050102010706020507" charset="2"/>
                  </a:rPr>
                  <a:t>，在Gremlin 图遍历机中是一个六元组集合</a:t>
                </a:r>
              </a:p>
              <a:p>
                <a:pPr lvl="0" indent="0" fontAlgn="auto">
                  <a:lnSpc>
                    <a:spcPct val="150000"/>
                  </a:lnSpc>
                  <a:buFont typeface="Arial" panose="020B0604020202090204" pitchFamily="34" charse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𝑇</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𝛹</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𝒫</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𝛴</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sSup>
                        <m:sSupPr>
                          <m:ctrlPr>
                            <a:rPr lang="en-US" sz="2400" i="1" dirty="0">
                              <a:latin typeface="Cambria Math" panose="02040503050406030204" pitchFamily="18" charset="0"/>
                              <a:cs typeface="Cambria Math" panose="02040503050406030204" charset="0"/>
                              <a:sym typeface="Symbol" panose="05050102010706020507" charset="2"/>
                            </a:rPr>
                          </m:ctrlPr>
                        </m:sSupPr>
                        <m:e>
                          <m:r>
                            <a:rPr lang="en-US" sz="2400" i="1" dirty="0">
                              <a:latin typeface="Cambria Math" panose="02040503050406030204" charset="0"/>
                              <a:cs typeface="Cambria Math" panose="02040503050406030204" charset="0"/>
                              <a:sym typeface="Symbol" panose="05050102010706020507" charset="2"/>
                            </a:rPr>
                            <m:t>ℕ</m:t>
                          </m:r>
                        </m:e>
                        <m:sup>
                          <m:r>
                            <a:rPr lang="en-US" sz="2400" i="1" dirty="0">
                              <a:latin typeface="Cambria Math" panose="02040503050406030204" charset="0"/>
                              <a:cs typeface="Cambria Math" panose="02040503050406030204" charset="0"/>
                              <a:sym typeface="Symbol" panose="05050102010706020507" charset="2"/>
                            </a:rPr>
                            <m:t>+</m:t>
                          </m:r>
                        </m:sup>
                      </m:sSup>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𝑈</m:t>
                      </m:r>
                      <m:r>
                        <a:rPr lang="en-US" sz="2400" i="1" dirty="0">
                          <a:latin typeface="Cambria Math" panose="02040503050406030204" charset="0"/>
                          <a:cs typeface="Cambria Math" panose="02040503050406030204" charset="0"/>
                          <a:sym typeface="Symbol" panose="05050102010706020507" charset="2"/>
                        </a:rPr>
                        <m:t>×</m:t>
                      </m:r>
                      <m:sSup>
                        <m:sSupPr>
                          <m:ctrlPr>
                            <a:rPr lang="en-US" sz="2400" i="1" dirty="0">
                              <a:latin typeface="Cambria Math" panose="02040503050406030204" pitchFamily="18" charset="0"/>
                              <a:cs typeface="Cambria Math" panose="02040503050406030204" charset="0"/>
                              <a:sym typeface="Symbol" panose="05050102010706020507" charset="2"/>
                            </a:rPr>
                          </m:ctrlPr>
                        </m:sSupPr>
                        <m:e>
                          <m:r>
                            <a:rPr lang="en-US" sz="2400" i="1" dirty="0">
                              <a:latin typeface="Cambria Math" panose="02040503050406030204" charset="0"/>
                              <a:cs typeface="Cambria Math" panose="02040503050406030204" charset="0"/>
                              <a:sym typeface="Symbol" panose="05050102010706020507" charset="2"/>
                            </a:rPr>
                            <m:t>ℕ</m:t>
                          </m:r>
                        </m:e>
                        <m:sup>
                          <m:r>
                            <a:rPr lang="en-US" sz="2400" i="1" dirty="0">
                              <a:latin typeface="Cambria Math" panose="02040503050406030204" charset="0"/>
                              <a:cs typeface="Cambria Math" panose="02040503050406030204" charset="0"/>
                              <a:sym typeface="Symbol" panose="05050102010706020507" charset="2"/>
                            </a:rPr>
                            <m:t>+</m:t>
                          </m:r>
                        </m:sup>
                      </m:sSup>
                      <m:r>
                        <a:rPr lang="en-US" sz="2400" i="1" dirty="0">
                          <a:latin typeface="Cambria Math" panose="02040503050406030204" charset="0"/>
                          <a:cs typeface="Cambria Math" panose="02040503050406030204" charset="0"/>
                          <a:sym typeface="Symbol" panose="05050102010706020507" charset="2"/>
                        </a:rPr>
                        <m:t>)</m:t>
                      </m:r>
                    </m:oMath>
                  </m:oMathPara>
                </a14:m>
                <a:endParaRPr lang="en-US" sz="2400" i="1" dirty="0">
                  <a:latin typeface="Cambria Math" panose="02040503050406030204" charset="0"/>
                  <a:cs typeface="Cambria Math" panose="02040503050406030204" charset="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第四项为遍历器中进行批处理的遍历器数量（bulk），记为</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β</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t</m:t>
                    </m:r>
                    <m:r>
                      <a:rPr lang="en-US" sz="2400"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β</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T</m:t>
                    </m:r>
                    <m:r>
                      <a:rPr lang="en-US" sz="2400" dirty="0">
                        <a:latin typeface="Cambria Math" panose="02040503050406030204" charset="0"/>
                        <a:cs typeface="Cambria Math" panose="02040503050406030204" charset="0"/>
                        <a:sym typeface="Symbol" panose="05050102010706020507" charset="2"/>
                      </a:rPr>
                      <m:t> →</m:t>
                    </m:r>
                    <m:sSup>
                      <m:sSupPr>
                        <m:ctrlPr>
                          <a:rPr lang="en-US" sz="2400" i="1" dirty="0">
                            <a:latin typeface="Cambria Math" panose="02040503050406030204" pitchFamily="18" charset="0"/>
                            <a:cs typeface="Cambria Math" panose="02040503050406030204" charset="0"/>
                            <a:sym typeface="Symbol" panose="05050102010706020507" charset="2"/>
                          </a:rPr>
                        </m:ctrlPr>
                      </m:sSupPr>
                      <m:e>
                        <m:r>
                          <a:rPr lang="en-US" sz="2400" i="1" dirty="0">
                            <a:latin typeface="Cambria Math" panose="02040503050406030204" charset="0"/>
                            <a:cs typeface="Cambria Math" panose="02040503050406030204" charset="0"/>
                            <a:sym typeface="Symbol" panose="05050102010706020507" charset="2"/>
                          </a:rPr>
                          <m:t>ℕ</m:t>
                        </m:r>
                      </m:e>
                      <m:sup>
                        <m:r>
                          <a:rPr lang="en-US" sz="2400" i="1" dirty="0">
                            <a:latin typeface="Cambria Math" panose="02040503050406030204" charset="0"/>
                            <a:cs typeface="Cambria Math" panose="02040503050406030204" charset="0"/>
                            <a:sym typeface="Symbol" panose="05050102010706020507" charset="2"/>
                          </a:rPr>
                          <m:t>+</m:t>
                        </m:r>
                      </m:sup>
                    </m:sSup>
                  </m:oMath>
                </a14:m>
                <a:r>
                  <a:rPr sz="2400" dirty="0">
                    <a:sym typeface="Symbol" panose="05050102010706020507" charset="2"/>
                  </a:rPr>
                  <a:t>表示这个遍历器中是多少个遍历器的合并。β并不是必须的，只是一个在执行遍历的过程中将多个一样的遍历器合并执行的优化手段；</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第五项为数据结构sack，记为</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ς</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t</m:t>
                    </m:r>
                    <m:r>
                      <a:rPr lang="en-US" sz="2400"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ς</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T</m:t>
                    </m:r>
                    <m:r>
                      <a:rPr lang="en-US" sz="2400" dirty="0">
                        <a:latin typeface="Cambria Math" panose="02040503050406030204" charset="0"/>
                        <a:cs typeface="Cambria Math" panose="02040503050406030204" charset="0"/>
                        <a:sym typeface="Symbol" panose="05050102010706020507" charset="2"/>
                      </a:rPr>
                      <m:t> →</m:t>
                    </m:r>
                    <m:r>
                      <a:rPr lang="en-US" sz="2400" i="1" dirty="0">
                        <a:latin typeface="Cambria Math" panose="02040503050406030204" charset="0"/>
                        <a:cs typeface="Cambria Math" panose="02040503050406030204" charset="0"/>
                        <a:sym typeface="Symbol" panose="05050102010706020507" charset="2"/>
                      </a:rPr>
                      <m:t>𝑈</m:t>
                    </m:r>
                  </m:oMath>
                </a14:m>
                <a:r>
                  <a:rPr sz="2400" dirty="0">
                    <a:sym typeface="Symbol" panose="05050102010706020507" charset="2"/>
                  </a:rPr>
                  <a:t>表示这个遍历器目前所对应变量；</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第六项为循环计数，记为</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ι</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t</m:t>
                    </m:r>
                    <m:r>
                      <a:rPr lang="en-US" sz="2400"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ι</m:t>
                    </m:r>
                  </m:oMath>
                </a14:m>
                <a:r>
                  <a:rPr sz="2400" dirty="0">
                    <a:sym typeface="Symbol" panose="05050102010706020507" charset="2"/>
                  </a:rPr>
                  <a:t>:</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dirty="0">
                        <a:latin typeface="Cambria Math" panose="02040503050406030204" charset="0"/>
                        <a:cs typeface="Cambria Math" panose="02040503050406030204" charset="0"/>
                        <a:sym typeface="Symbol" panose="05050102010706020507" charset="2"/>
                      </a:rPr>
                      <m:t> →</m:t>
                    </m:r>
                    <m:sSup>
                      <m:sSupPr>
                        <m:ctrlPr>
                          <a:rPr lang="en-US" sz="2400" i="1" dirty="0">
                            <a:latin typeface="Cambria Math" panose="02040503050406030204" pitchFamily="18" charset="0"/>
                            <a:cs typeface="Cambria Math" panose="02040503050406030204" charset="0"/>
                            <a:sym typeface="Symbol" panose="05050102010706020507" charset="2"/>
                          </a:rPr>
                        </m:ctrlPr>
                      </m:sSupPr>
                      <m:e>
                        <m:r>
                          <a:rPr lang="en-US" sz="2400" i="1" dirty="0">
                            <a:latin typeface="Cambria Math" panose="02040503050406030204" charset="0"/>
                            <a:cs typeface="Cambria Math" panose="02040503050406030204" charset="0"/>
                            <a:sym typeface="Symbol" panose="05050102010706020507" charset="2"/>
                          </a:rPr>
                          <m:t>ℕ</m:t>
                        </m:r>
                      </m:e>
                      <m:sup>
                        <m:r>
                          <a:rPr lang="en-US" sz="2400" i="1" dirty="0">
                            <a:latin typeface="Cambria Math" panose="02040503050406030204" charset="0"/>
                            <a:cs typeface="Cambria Math" panose="02040503050406030204" charset="0"/>
                            <a:sym typeface="Symbol" panose="05050102010706020507" charset="2"/>
                          </a:rPr>
                          <m:t>+</m:t>
                        </m:r>
                      </m:sup>
                    </m:sSup>
                  </m:oMath>
                </a14:m>
                <a:r>
                  <a:rPr sz="2400" dirty="0">
                    <a:sym typeface="Symbol" panose="05050102010706020507" charset="2"/>
                  </a:rPr>
                  <a:t>记录这个遍历器在带循环的遍历中走过了多少循环。</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4505325"/>
              </a:xfrm>
              <a:prstGeom prst="rect">
                <a:avLst/>
              </a:prstGeom>
              <a:blipFill rotWithShape="1">
                <a:blip r:embed="rId3"/>
                <a:stretch>
                  <a:fillRect l="-1" t="-2" r="-422" b="2"/>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136</a:t>
            </a:fld>
            <a:endParaRPr kumimoji="1"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559594" y="354888"/>
            <a:ext cx="3049905" cy="583565"/>
          </a:xfrm>
          <a:prstGeom prst="rect">
            <a:avLst/>
          </a:prstGeom>
          <a:noFill/>
        </p:spPr>
        <p:txBody>
          <a:bodyPr wrap="none" rtlCol="0">
            <a:spAutoFit/>
          </a:bodyPr>
          <a:lstStyle/>
          <a:p>
            <a:pPr algn="l"/>
            <a:r>
              <a:rPr kumimoji="1" lang="en-US" altLang="zh-CN" sz="3200" dirty="0">
                <a:latin typeface="+mn-ea"/>
                <a:sym typeface="+mn-ea"/>
              </a:rPr>
              <a:t>Gremlin图遍历</a:t>
            </a:r>
            <a:r>
              <a:rPr kumimoji="1" lang="zh-CN" altLang="en-US" sz="3200" dirty="0">
                <a:latin typeface="+mn-ea"/>
                <a:sym typeface="+mn-ea"/>
              </a:rPr>
              <a:t>机</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图遍历机复杂度</a:t>
            </a:r>
          </a:p>
        </p:txBody>
      </p:sp>
      <p:sp>
        <p:nvSpPr>
          <p:cNvPr id="3" name="文本框 2"/>
          <p:cNvSpPr txBox="1"/>
          <p:nvPr/>
        </p:nvSpPr>
        <p:spPr>
          <a:xfrm>
            <a:off x="884011" y="1741905"/>
            <a:ext cx="10729912" cy="590033"/>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err="1">
                <a:sym typeface="Symbol" panose="05050102010706020507" charset="2"/>
              </a:rPr>
              <a:t>理论上Gremlin</a:t>
            </a:r>
            <a:r>
              <a:rPr sz="2400" dirty="0">
                <a:sym typeface="Symbol" panose="05050102010706020507" charset="2"/>
              </a:rPr>
              <a:t> </a:t>
            </a:r>
            <a:r>
              <a:rPr sz="2400" dirty="0" err="1">
                <a:sym typeface="Symbol" panose="05050102010706020507" charset="2"/>
              </a:rPr>
              <a:t>图遍历机同构于一个单头图灵机</a:t>
            </a:r>
            <a:r>
              <a:rPr lang="zh-CN" altLang="en-US" sz="2400" dirty="0">
                <a:sym typeface="Symbol" panose="05050102010706020507" charset="2"/>
              </a:rPr>
              <a:t>。</a:t>
            </a:r>
            <a:endParaRPr sz="2400" dirty="0">
              <a:sym typeface="Symbol" panose="05050102010706020507" charset="2"/>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137</a:t>
            </a:fld>
            <a:endParaRPr kumimoji="1"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4418" y="358412"/>
            <a:ext cx="902811" cy="523220"/>
          </a:xfrm>
          <a:prstGeom prst="rect">
            <a:avLst/>
          </a:prstGeom>
          <a:noFill/>
        </p:spPr>
        <p:txBody>
          <a:bodyPr wrap="none" rtlCol="0">
            <a:spAutoFit/>
          </a:bodyPr>
          <a:lstStyle/>
          <a:p>
            <a:pPr lvl="0"/>
            <a:r>
              <a:rPr lang="zh-CN" altLang="en-US" sz="2800" b="1" dirty="0"/>
              <a:t>总结</a:t>
            </a:r>
          </a:p>
        </p:txBody>
      </p:sp>
      <p:cxnSp>
        <p:nvCxnSpPr>
          <p:cNvPr id="12" name="直线连接符 7"/>
          <p:cNvCxnSpPr/>
          <p:nvPr/>
        </p:nvCxnSpPr>
        <p:spPr>
          <a:xfrm>
            <a:off x="559595" y="1078131"/>
            <a:ext cx="10844212"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p:cNvSpPr/>
          <p:nvPr/>
        </p:nvSpPr>
        <p:spPr>
          <a:xfrm>
            <a:off x="559594" y="1004540"/>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1"/>
          </a:p>
        </p:txBody>
      </p:sp>
      <p:sp>
        <p:nvSpPr>
          <p:cNvPr id="4" name="文本框 3"/>
          <p:cNvSpPr txBox="1"/>
          <p:nvPr/>
        </p:nvSpPr>
        <p:spPr>
          <a:xfrm>
            <a:off x="975823" y="2036312"/>
            <a:ext cx="8862703" cy="2062103"/>
          </a:xfrm>
          <a:prstGeom prst="rect">
            <a:avLst/>
          </a:prstGeom>
          <a:noFill/>
        </p:spPr>
        <p:txBody>
          <a:bodyPr wrap="square" rtlCol="0">
            <a:spAutoFit/>
          </a:bodyPr>
          <a:lstStyle/>
          <a:p>
            <a:r>
              <a:rPr lang="zh-CN" altLang="en-US" sz="2500" dirty="0"/>
              <a:t>本讲主要内容：</a:t>
            </a:r>
            <a:endParaRPr lang="en-US" altLang="zh-CN" sz="2500" dirty="0"/>
          </a:p>
          <a:p>
            <a:endParaRPr lang="en-US" altLang="zh-CN" sz="2500" dirty="0"/>
          </a:p>
          <a:p>
            <a:pPr marL="342891" indent="-342891">
              <a:buFont typeface="Arial" panose="020B0604020202020204" pitchFamily="34" charset="0"/>
              <a:buChar char="•"/>
            </a:pPr>
            <a:r>
              <a:rPr lang="en-US" altLang="zh-CN" sz="2500" dirty="0"/>
              <a:t>RDF</a:t>
            </a:r>
            <a:r>
              <a:rPr lang="zh-CN" altLang="en-US" sz="2500" dirty="0"/>
              <a:t>图数据模型和</a:t>
            </a:r>
            <a:r>
              <a:rPr lang="en-US" altLang="zh-CN" sz="2500" dirty="0"/>
              <a:t>SPARQL</a:t>
            </a:r>
            <a:r>
              <a:rPr lang="zh-CN" altLang="en-US" sz="2500" dirty="0"/>
              <a:t>查询语言</a:t>
            </a:r>
            <a:endParaRPr lang="en-US" altLang="zh-CN" sz="2500" dirty="0"/>
          </a:p>
          <a:p>
            <a:pPr marL="342891" indent="-342891">
              <a:buFont typeface="Arial" panose="020B0604020202020204" pitchFamily="34" charset="0"/>
              <a:buChar char="•"/>
            </a:pPr>
            <a:r>
              <a:rPr lang="zh-CN" altLang="en-US" sz="2500" dirty="0"/>
              <a:t>属性图数据模型和</a:t>
            </a:r>
            <a:r>
              <a:rPr lang="en-US" altLang="zh-CN" sz="2500" dirty="0"/>
              <a:t>Cypher</a:t>
            </a:r>
            <a:r>
              <a:rPr lang="zh-CN" altLang="en-US" sz="2500" dirty="0"/>
              <a:t>语言</a:t>
            </a:r>
            <a:endParaRPr lang="en-US" altLang="zh-CN" sz="2500" dirty="0"/>
          </a:p>
          <a:p>
            <a:pPr marL="342891" indent="-342891">
              <a:buFont typeface="Arial" panose="020B0604020202020204" pitchFamily="34" charset="0"/>
              <a:buChar char="•"/>
            </a:pPr>
            <a:r>
              <a:rPr lang="en-US" altLang="zh-CN" sz="2500" dirty="0" err="1">
                <a:sym typeface="+mn-ea"/>
              </a:rPr>
              <a:t>Gremlin图遍历语言</a:t>
            </a:r>
            <a:endParaRPr lang="zh-CN" altLang="zh-CN" sz="2500" dirty="0">
              <a:sym typeface="Symbol" panose="05050102010706020507" charset="2"/>
            </a:endParaRPr>
          </a:p>
        </p:txBody>
      </p:sp>
      <p:sp>
        <p:nvSpPr>
          <p:cNvPr id="5" name="页脚占位符 4">
            <a:extLst>
              <a:ext uri="{FF2B5EF4-FFF2-40B4-BE49-F238E27FC236}">
                <a16:creationId xmlns:a16="http://schemas.microsoft.com/office/drawing/2014/main" id="{D6F26B4B-37B0-2147-8135-154C72C8D468}"/>
              </a:ext>
            </a:extLst>
          </p:cNvPr>
          <p:cNvSpPr>
            <a:spLocks noGrp="1"/>
          </p:cNvSpPr>
          <p:nvPr>
            <p:ph type="ftr" sz="quarter" idx="11"/>
          </p:nvPr>
        </p:nvSpPr>
        <p:spPr/>
        <p:txBody>
          <a:bodyPr/>
          <a:lstStyle/>
          <a:p>
            <a:r>
              <a:rPr kumimoji="1" lang="zh-CN" altLang="en-US"/>
              <a:t>知识图谱概述</a:t>
            </a:r>
          </a:p>
        </p:txBody>
      </p:sp>
      <p:sp>
        <p:nvSpPr>
          <p:cNvPr id="6" name="灯片编号占位符 5">
            <a:extLst>
              <a:ext uri="{FF2B5EF4-FFF2-40B4-BE49-F238E27FC236}">
                <a16:creationId xmlns:a16="http://schemas.microsoft.com/office/drawing/2014/main" id="{4DAC6827-0E33-DE48-A709-527727B6DAFC}"/>
              </a:ext>
            </a:extLst>
          </p:cNvPr>
          <p:cNvSpPr>
            <a:spLocks noGrp="1"/>
          </p:cNvSpPr>
          <p:nvPr>
            <p:ph type="sldNum" sz="quarter" idx="12"/>
          </p:nvPr>
        </p:nvSpPr>
        <p:spPr/>
        <p:txBody>
          <a:bodyPr/>
          <a:lstStyle/>
          <a:p>
            <a:fld id="{36A25BD4-2C18-3241-A107-B7FFDDC89A82}" type="slidenum">
              <a:rPr kumimoji="1" lang="zh-CN" altLang="en-US" smtClean="0"/>
              <a:t>138</a:t>
            </a:fld>
            <a:endParaRPr kumimoji="1" lang="zh-CN" altLang="en-US"/>
          </a:p>
        </p:txBody>
      </p:sp>
    </p:spTree>
    <p:extLst>
      <p:ext uri="{BB962C8B-B14F-4D97-AF65-F5344CB8AC3E}">
        <p14:creationId xmlns:p14="http://schemas.microsoft.com/office/powerpoint/2010/main" val="39782479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819086" y="396961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TextBox 8"/>
          <p:cNvSpPr txBox="1"/>
          <p:nvPr/>
        </p:nvSpPr>
        <p:spPr>
          <a:xfrm>
            <a:off x="3273496" y="2146984"/>
            <a:ext cx="5645007" cy="1446550"/>
          </a:xfrm>
          <a:prstGeom prst="rect">
            <a:avLst/>
          </a:prstGeom>
          <a:noFill/>
        </p:spPr>
        <p:txBody>
          <a:bodyPr wrap="none" rtlCol="0">
            <a:spAutoFit/>
          </a:bodyPr>
          <a:lstStyle/>
          <a:p>
            <a:pPr algn="ctr"/>
            <a:r>
              <a:rPr lang="en-US" sz="8800" dirty="0">
                <a:solidFill>
                  <a:schemeClr val="tx1">
                    <a:lumMod val="75000"/>
                    <a:lumOff val="25000"/>
                  </a:schemeClr>
                </a:solidFill>
                <a:latin typeface="GeosansLight" panose="02000603020000020003" pitchFamily="2" charset="0"/>
              </a:rPr>
              <a:t>THANK YOU</a:t>
            </a:r>
          </a:p>
        </p:txBody>
      </p:sp>
      <p:sp>
        <p:nvSpPr>
          <p:cNvPr id="2" name="灯片编号占位符 1"/>
          <p:cNvSpPr>
            <a:spLocks noGrp="1"/>
          </p:cNvSpPr>
          <p:nvPr>
            <p:ph type="sldNum" sz="quarter" idx="12"/>
          </p:nvPr>
        </p:nvSpPr>
        <p:spPr/>
        <p:txBody>
          <a:bodyPr/>
          <a:lstStyle/>
          <a:p>
            <a:fld id="{36A25BD4-2C18-3241-A107-B7FFDDC89A82}" type="slidenum">
              <a:rPr kumimoji="1" lang="zh-CN" altLang="en-US" smtClean="0"/>
              <a:t>139</a:t>
            </a:fld>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1753235"/>
          </a:xfrm>
          <a:prstGeom prst="rect">
            <a:avLst/>
          </a:prstGeom>
          <a:noFill/>
        </p:spPr>
        <p:txBody>
          <a:bodyPr wrap="square" rtlCol="0">
            <a:spAutoFit/>
          </a:bodyPr>
          <a:lstStyle/>
          <a:p>
            <a:pPr indent="0" fontAlgn="auto">
              <a:lnSpc>
                <a:spcPct val="150000"/>
              </a:lnSpc>
              <a:buFont typeface="Wingdings" panose="05000000000000000000" charset="0"/>
              <a:buNone/>
            </a:pPr>
            <a:r>
              <a:rPr sz="2400" b="1" dirty="0">
                <a:solidFill>
                  <a:srgbClr val="FF0000"/>
                </a:solidFill>
                <a:sym typeface="+mn-ea"/>
              </a:rPr>
              <a:t>空白节点(Blank Node) </a:t>
            </a:r>
            <a:r>
              <a:rPr sz="2400" dirty="0">
                <a:sym typeface="+mn-ea"/>
              </a:rPr>
              <a:t>是指没有统一资源标识符（IRI）同时在知识图谱数据集外部不需要直接访问的节点</a:t>
            </a:r>
          </a:p>
          <a:p>
            <a:pPr indent="0" fontAlgn="auto">
              <a:lnSpc>
                <a:spcPct val="150000"/>
              </a:lnSpc>
              <a:buFont typeface="Wingdings" panose="05000000000000000000" charset="0"/>
              <a:buNone/>
            </a:pPr>
            <a:r>
              <a:rPr sz="2400" dirty="0">
                <a:sym typeface="+mn-ea"/>
              </a:rPr>
              <a:t>空白节点的引入可以更加方便地表达多元关系和结构化的数据值</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altLang="zh-CN" sz="2400" b="1" dirty="0">
                <a:latin typeface="+mn-ea"/>
                <a:sym typeface="+mn-ea"/>
              </a:rPr>
              <a:t>RDF</a:t>
            </a:r>
            <a:r>
              <a:rPr lang="zh-CN" altLang="en-US" sz="2400" b="1" dirty="0">
                <a:latin typeface="+mn-ea"/>
                <a:sym typeface="+mn-ea"/>
              </a:rPr>
              <a:t>空白节点</a:t>
            </a:r>
          </a:p>
        </p:txBody>
      </p:sp>
      <p:pic>
        <p:nvPicPr>
          <p:cNvPr id="3" name="图片 2" descr="屏幕快照 2020-05-25 下午11.54.26"/>
          <p:cNvPicPr>
            <a:picLocks noChangeAspect="1"/>
          </p:cNvPicPr>
          <p:nvPr/>
        </p:nvPicPr>
        <p:blipFill>
          <a:blip r:embed="rId3"/>
          <a:stretch>
            <a:fillRect/>
          </a:stretch>
        </p:blipFill>
        <p:spPr>
          <a:xfrm>
            <a:off x="2158365" y="3495040"/>
            <a:ext cx="7900035" cy="3282950"/>
          </a:xfrm>
          <a:prstGeom prst="rect">
            <a:avLst/>
          </a:prstGeom>
        </p:spPr>
      </p:pic>
      <p:sp>
        <p:nvSpPr>
          <p:cNvPr id="5" name="灯片编号占位符 4"/>
          <p:cNvSpPr>
            <a:spLocks noGrp="1"/>
          </p:cNvSpPr>
          <p:nvPr>
            <p:ph type="sldNum" sz="quarter" idx="12"/>
          </p:nvPr>
        </p:nvSpPr>
        <p:spPr/>
        <p:txBody>
          <a:bodyPr/>
          <a:lstStyle/>
          <a:p>
            <a:fld id="{36A25BD4-2C18-3241-A107-B7FFDDC89A82}" type="slidenum">
              <a:rPr kumimoji="1" lang="zh-CN" altLang="en-US" smtClean="0"/>
              <a:t>14</a:t>
            </a:fld>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2306955"/>
          </a:xfrm>
          <a:prstGeom prst="rect">
            <a:avLst/>
          </a:prstGeom>
          <a:noFill/>
        </p:spPr>
        <p:txBody>
          <a:bodyPr wrap="square" rtlCol="0">
            <a:spAutoFit/>
          </a:bodyPr>
          <a:lstStyle/>
          <a:p>
            <a:pPr indent="0" fontAlgn="auto">
              <a:lnSpc>
                <a:spcPct val="150000"/>
              </a:lnSpc>
              <a:buFont typeface="Wingdings" panose="05000000000000000000" charset="0"/>
              <a:buNone/>
            </a:pPr>
            <a:r>
              <a:rPr sz="2400" b="1" dirty="0">
                <a:solidFill>
                  <a:srgbClr val="FF0000"/>
                </a:solidFill>
                <a:sym typeface="+mn-ea"/>
              </a:rPr>
              <a:t>RDF Schema（简称RDFS）</a:t>
            </a:r>
            <a:r>
              <a:rPr lang="zh-CN" sz="2400" dirty="0">
                <a:sym typeface="+mn-ea"/>
              </a:rPr>
              <a:t>，用来</a:t>
            </a:r>
            <a:r>
              <a:rPr sz="2400" dirty="0">
                <a:sym typeface="+mn-ea"/>
              </a:rPr>
              <a:t>表达实体与类别，以及类别之间、以及属性与属性之间、属性的定义域、值域之间的关系</a:t>
            </a:r>
          </a:p>
          <a:p>
            <a:pPr indent="0" fontAlgn="auto">
              <a:lnSpc>
                <a:spcPct val="150000"/>
              </a:lnSpc>
              <a:buFont typeface="Wingdings" panose="05000000000000000000" charset="0"/>
              <a:buNone/>
            </a:pPr>
            <a:r>
              <a:rPr sz="2400" dirty="0">
                <a:sym typeface="+mn-ea"/>
              </a:rPr>
              <a:t>RDF 预定义了一些核心概念和核心属性</a:t>
            </a:r>
            <a:r>
              <a:rPr lang="zh-CN" sz="2400" dirty="0">
                <a:sym typeface="+mn-ea"/>
              </a:rPr>
              <a:t>，这些概念</a:t>
            </a:r>
            <a:r>
              <a:rPr sz="2400" dirty="0">
                <a:sym typeface="+mn-ea"/>
              </a:rPr>
              <a:t>并不提供某个具体领域专用的类别和属性，但是RDFS 为定义某个领域的本体概念提供了基础</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sz="2400" b="1" dirty="0">
                <a:latin typeface="+mn-ea"/>
                <a:sym typeface="+mn-ea"/>
              </a:rPr>
              <a:t>RDF Schema</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15</a:t>
            </a:fld>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sym typeface="+mn-ea"/>
              </a:rPr>
              <a:t>RDF图数据模型</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5067935" cy="460375"/>
          </a:xfrm>
          <a:prstGeom prst="rect">
            <a:avLst/>
          </a:prstGeom>
          <a:noFill/>
        </p:spPr>
        <p:txBody>
          <a:bodyPr wrap="square" rtlCol="0">
            <a:spAutoFit/>
          </a:bodyPr>
          <a:lstStyle/>
          <a:p>
            <a:pPr algn="l"/>
            <a:r>
              <a:rPr sz="2400" b="1" dirty="0">
                <a:latin typeface="+mn-ea"/>
                <a:sym typeface="+mn-ea"/>
              </a:rPr>
              <a:t>RDF Schema</a:t>
            </a:r>
            <a:endParaRPr sz="2400" b="1" dirty="0">
              <a:latin typeface="+mn-ea"/>
            </a:endParaRPr>
          </a:p>
        </p:txBody>
      </p:sp>
      <p:sp>
        <p:nvSpPr>
          <p:cNvPr id="3" name="文本框 2"/>
          <p:cNvSpPr txBox="1"/>
          <p:nvPr/>
        </p:nvSpPr>
        <p:spPr>
          <a:xfrm>
            <a:off x="884011" y="1881605"/>
            <a:ext cx="10729912" cy="4154984"/>
          </a:xfrm>
          <a:prstGeom prst="rect">
            <a:avLst/>
          </a:prstGeom>
          <a:noFill/>
        </p:spPr>
        <p:txBody>
          <a:bodyPr wrap="square" rtlCol="0">
            <a:spAutoFit/>
          </a:bodyPr>
          <a:lstStyle/>
          <a:p>
            <a:pPr marL="285750" indent="-285750">
              <a:buFont typeface="Arial" panose="020B0604020202090204" pitchFamily="34" charset="0"/>
              <a:buChar char="•"/>
            </a:pPr>
            <a:r>
              <a:rPr lang="zh-CN" altLang="en-US" sz="2400" dirty="0">
                <a:latin typeface="Heiti SC Medium" pitchFamily="2" charset="-128"/>
                <a:ea typeface="Heiti SC Medium" pitchFamily="2" charset="-128"/>
                <a:sym typeface="+mn-ea"/>
              </a:rPr>
              <a:t>核心类</a:t>
            </a:r>
          </a:p>
          <a:p>
            <a:pPr marL="742950" lvl="1" indent="-285750">
              <a:buFont typeface="Arial" panose="020B0604020202090204" pitchFamily="34" charset="0"/>
              <a:buChar char="•"/>
            </a:pPr>
            <a:r>
              <a:rPr lang="zh-CN" altLang="en-US" sz="2000" dirty="0">
                <a:sym typeface="+mn-ea"/>
              </a:rPr>
              <a:t>rdfs:Class: 所有类的类</a:t>
            </a:r>
            <a:endParaRPr lang="zh-CN" altLang="en-US" sz="2000" dirty="0"/>
          </a:p>
          <a:p>
            <a:pPr marL="742950" lvl="1" indent="-285750">
              <a:buFont typeface="Arial" panose="020B0604020202090204" pitchFamily="34" charset="0"/>
              <a:buChar char="•"/>
            </a:pPr>
            <a:r>
              <a:rPr lang="zh-CN" altLang="en-US" sz="2000" dirty="0">
                <a:sym typeface="+mn-ea"/>
              </a:rPr>
              <a:t>rdfs:Resouce: 所有资源的类</a:t>
            </a:r>
            <a:endParaRPr lang="zh-CN" altLang="en-US" sz="2000" dirty="0"/>
          </a:p>
          <a:p>
            <a:pPr marL="742950" lvl="1" indent="-285750">
              <a:buFont typeface="Arial" panose="020B0604020202090204" pitchFamily="34" charset="0"/>
              <a:buChar char="•"/>
            </a:pPr>
            <a:r>
              <a:rPr lang="en-US" altLang="zh-CN" sz="2000" dirty="0">
                <a:sym typeface="+mn-ea"/>
              </a:rPr>
              <a:t>r</a:t>
            </a:r>
            <a:r>
              <a:rPr lang="zh-CN" altLang="en-US" sz="2000" dirty="0">
                <a:sym typeface="+mn-ea"/>
              </a:rPr>
              <a:t>dfs:Literal: 所有字面值的类</a:t>
            </a:r>
            <a:endParaRPr lang="zh-CN" altLang="en-US" sz="2000" dirty="0"/>
          </a:p>
          <a:p>
            <a:pPr marL="742950" lvl="1" indent="-285750">
              <a:buFont typeface="Arial" panose="020B0604020202090204" pitchFamily="34" charset="0"/>
              <a:buChar char="•"/>
            </a:pPr>
            <a:r>
              <a:rPr lang="zh-CN" altLang="en-US" sz="2000" dirty="0">
                <a:sym typeface="+mn-ea"/>
              </a:rPr>
              <a:t>rdfs:Property: 所有属性的类</a:t>
            </a:r>
            <a:endParaRPr lang="en-US" altLang="zh-CN" sz="2000" dirty="0">
              <a:sym typeface="+mn-ea"/>
            </a:endParaRPr>
          </a:p>
          <a:p>
            <a:pPr marL="742950" lvl="1" indent="-285750">
              <a:buFont typeface="Arial" panose="020B0604020202090204" pitchFamily="34" charset="0"/>
              <a:buChar char="•"/>
            </a:pPr>
            <a:endParaRPr lang="zh-CN" altLang="en-US" sz="2000" dirty="0"/>
          </a:p>
          <a:p>
            <a:pPr marL="342900" indent="-342900">
              <a:buFont typeface="Arial" panose="020B0604020202090204" pitchFamily="34" charset="0"/>
              <a:buChar char="•"/>
            </a:pPr>
            <a:r>
              <a:rPr lang="zh-CN" altLang="en-US" sz="2400" dirty="0">
                <a:latin typeface="Heiti SC Medium" pitchFamily="2" charset="-128"/>
                <a:ea typeface="Heiti SC Medium" pitchFamily="2" charset="-128"/>
                <a:sym typeface="+mn-ea"/>
              </a:rPr>
              <a:t>核心属性</a:t>
            </a:r>
            <a:endParaRPr lang="en-US" altLang="zh-CN" sz="2400" dirty="0">
              <a:latin typeface="Heiti SC Medium" pitchFamily="2" charset="-128"/>
              <a:ea typeface="Heiti SC Medium" pitchFamily="2" charset="-128"/>
            </a:endParaRPr>
          </a:p>
          <a:p>
            <a:pPr marL="800100" lvl="1" indent="-342900">
              <a:buFont typeface="Arial" panose="020B0604020202090204" pitchFamily="34" charset="0"/>
              <a:buChar char="•"/>
            </a:pPr>
            <a:r>
              <a:rPr lang="zh-CN" altLang="en-US" sz="2000" dirty="0"/>
              <a:t>rdf:type: 连接一个资源和它属于的类别</a:t>
            </a:r>
          </a:p>
          <a:p>
            <a:pPr marL="800100" lvl="1" indent="-342900">
              <a:buFont typeface="Arial" panose="020B0604020202090204" pitchFamily="34" charset="0"/>
              <a:buChar char="•"/>
            </a:pPr>
            <a:r>
              <a:rPr lang="zh-CN" altLang="en-US" sz="2000" dirty="0"/>
              <a:t>rdfs:subClassOf: 连接一个类别和它的父类 </a:t>
            </a:r>
          </a:p>
          <a:p>
            <a:pPr marL="800100" lvl="1" indent="-342900">
              <a:buFont typeface="Arial" panose="020B0604020202090204" pitchFamily="34" charset="0"/>
              <a:buChar char="•"/>
            </a:pPr>
            <a:r>
              <a:rPr lang="en-US" altLang="zh-CN" sz="2000" dirty="0"/>
              <a:t>rdfs:subPropertyOf: 连接一个属性和它的子属性</a:t>
            </a:r>
          </a:p>
          <a:p>
            <a:pPr marL="800100" lvl="1" indent="-342900">
              <a:buFont typeface="Arial" panose="020B0604020202090204" pitchFamily="34" charset="0"/>
              <a:buChar char="•"/>
            </a:pPr>
            <a:r>
              <a:rPr lang="en-US" altLang="zh-CN" sz="2000" dirty="0"/>
              <a:t>rdfs:domain: </a:t>
            </a:r>
            <a:r>
              <a:rPr lang="en-US" altLang="zh-CN" sz="2000" dirty="0" err="1"/>
              <a:t>定义一个属性的作用域（它的主语的类别</a:t>
            </a:r>
            <a:r>
              <a:rPr lang="en-US" altLang="zh-CN" sz="2000" dirty="0"/>
              <a:t>）</a:t>
            </a:r>
          </a:p>
          <a:p>
            <a:pPr marL="800100" lvl="1" indent="-342900">
              <a:buFont typeface="Arial" panose="020B0604020202090204" pitchFamily="34" charset="0"/>
              <a:buChar char="•"/>
            </a:pPr>
            <a:r>
              <a:rPr lang="en-US" altLang="zh-CN" dirty="0" err="1"/>
              <a:t>rdfs:range</a:t>
            </a:r>
            <a:r>
              <a:rPr lang="en-US" altLang="zh-CN" dirty="0"/>
              <a:t>:</a:t>
            </a:r>
            <a:r>
              <a:rPr lang="zh-CN" altLang="en-US" dirty="0"/>
              <a:t> </a:t>
            </a:r>
            <a:r>
              <a:rPr lang="en-US" altLang="zh-CN" dirty="0" err="1"/>
              <a:t>定义一个属性的作用域（它的</a:t>
            </a:r>
            <a:r>
              <a:rPr lang="zh-CN" altLang="en-US" dirty="0"/>
              <a:t>宾</a:t>
            </a:r>
            <a:r>
              <a:rPr lang="en-US" altLang="zh-CN" dirty="0" err="1"/>
              <a:t>语的类别</a:t>
            </a:r>
            <a:r>
              <a:rPr lang="en-US" altLang="zh-CN" dirty="0"/>
              <a:t>）</a:t>
            </a:r>
          </a:p>
          <a:p>
            <a:pPr marL="342900" indent="-342900">
              <a:buFont typeface="Arial" panose="020B0604020202090204" pitchFamily="34" charset="0"/>
              <a:buChar char="•"/>
            </a:pPr>
            <a:endParaRPr lang="zh-CN" altLang="en-US" dirty="0"/>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16</a:t>
            </a:fld>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951220" cy="460375"/>
          </a:xfrm>
          <a:prstGeom prst="rect">
            <a:avLst/>
          </a:prstGeom>
          <a:noFill/>
        </p:spPr>
        <p:txBody>
          <a:bodyPr wrap="square" rtlCol="0">
            <a:spAutoFit/>
          </a:bodyPr>
          <a:lstStyle/>
          <a:p>
            <a:pPr algn="l"/>
            <a:r>
              <a:rPr sz="2400" b="1" dirty="0">
                <a:latin typeface="+mn-ea"/>
                <a:sym typeface="+mn-ea"/>
              </a:rPr>
              <a:t>RDF Schema</a:t>
            </a:r>
            <a:r>
              <a:rPr lang="zh-CN" sz="2400" b="1" dirty="0">
                <a:latin typeface="+mn-ea"/>
                <a:sym typeface="+mn-ea"/>
              </a:rPr>
              <a:t>核心类和核心属性举例</a:t>
            </a:r>
          </a:p>
        </p:txBody>
      </p:sp>
      <p:graphicFrame>
        <p:nvGraphicFramePr>
          <p:cNvPr id="7" name="表格 6"/>
          <p:cNvGraphicFramePr/>
          <p:nvPr>
            <p:custDataLst>
              <p:tags r:id="rId1"/>
            </p:custDataLst>
          </p:nvPr>
        </p:nvGraphicFramePr>
        <p:xfrm>
          <a:off x="601345" y="2324735"/>
          <a:ext cx="10826750" cy="2687955"/>
        </p:xfrm>
        <a:graphic>
          <a:graphicData uri="http://schemas.openxmlformats.org/drawingml/2006/table">
            <a:tbl>
              <a:tblPr firstRow="1" bandRow="1">
                <a:tableStyleId>{3B4B98B0-60AC-42C2-AFA5-B58CD77FA1E5}</a:tableStyleId>
              </a:tblPr>
              <a:tblGrid>
                <a:gridCol w="4843145">
                  <a:extLst>
                    <a:ext uri="{9D8B030D-6E8A-4147-A177-3AD203B41FA5}">
                      <a16:colId xmlns:a16="http://schemas.microsoft.com/office/drawing/2014/main" val="20000"/>
                    </a:ext>
                  </a:extLst>
                </a:gridCol>
                <a:gridCol w="5983605">
                  <a:extLst>
                    <a:ext uri="{9D8B030D-6E8A-4147-A177-3AD203B41FA5}">
                      <a16:colId xmlns:a16="http://schemas.microsoft.com/office/drawing/2014/main" val="20001"/>
                    </a:ext>
                  </a:extLst>
                </a:gridCol>
              </a:tblGrid>
              <a:tr h="408305">
                <a:tc>
                  <a:txBody>
                    <a:bodyPr/>
                    <a:lstStyle/>
                    <a:p>
                      <a:pPr algn="ctr">
                        <a:buNone/>
                      </a:pPr>
                      <a:r>
                        <a:rPr lang="zh-CN" altLang="en-US">
                          <a:latin typeface="Times New Roman" panose="02020503050405090304" pitchFamily="18" charset="0"/>
                        </a:rPr>
                        <a:t>三元组</a:t>
                      </a:r>
                    </a:p>
                  </a:txBody>
                  <a:tcPr anchor="ctr"/>
                </a:tc>
                <a:tc>
                  <a:txBody>
                    <a:bodyPr/>
                    <a:lstStyle/>
                    <a:p>
                      <a:pPr algn="ctr">
                        <a:buNone/>
                      </a:pPr>
                      <a:r>
                        <a:rPr lang="zh-CN" altLang="en-US">
                          <a:latin typeface="Times New Roman" panose="02020503050405090304" pitchFamily="18" charset="0"/>
                        </a:rPr>
                        <a:t>含义</a:t>
                      </a:r>
                    </a:p>
                  </a:txBody>
                  <a:tcPr anchor="ctr"/>
                </a:tc>
                <a:extLst>
                  <a:ext uri="{0D108BD9-81ED-4DB2-BD59-A6C34878D82A}">
                    <a16:rowId xmlns:a16="http://schemas.microsoft.com/office/drawing/2014/main" val="10000"/>
                  </a:ext>
                </a:extLst>
              </a:tr>
              <a:tr h="645160">
                <a:tc>
                  <a:txBody>
                    <a:bodyPr/>
                    <a:lstStyle/>
                    <a:p>
                      <a:pPr algn="ctr">
                        <a:buNone/>
                      </a:pPr>
                      <a:r>
                        <a:rPr lang="en-US" altLang="zh-CN">
                          <a:latin typeface="Times New Roman" panose="02020503050405090304" pitchFamily="18" charset="0"/>
                          <a:cs typeface="Times New Roman" panose="02020503050405090304" pitchFamily="18" charset="0"/>
                        </a:rPr>
                        <a:t>dbp:James_Watt rdf:type dbo:British_Scientist</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实体“瓦特”是类别“英国科学家”之一</a:t>
                      </a:r>
                    </a:p>
                  </a:txBody>
                  <a:tcPr anchor="ctr"/>
                </a:tc>
                <a:extLst>
                  <a:ext uri="{0D108BD9-81ED-4DB2-BD59-A6C34878D82A}">
                    <a16:rowId xmlns:a16="http://schemas.microsoft.com/office/drawing/2014/main" val="10001"/>
                  </a:ext>
                </a:extLst>
              </a:tr>
              <a:tr h="408305">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dbo:British_Scientist rdfs:subclass dbo:Scientist</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类别“英国科学家”属于</a:t>
                      </a:r>
                      <a:r>
                        <a:rPr lang="zh-CN" altLang="en-US" sz="1800">
                          <a:latin typeface="Times New Roman" panose="02020503050405090304" pitchFamily="18" charset="0"/>
                          <a:cs typeface="Times New Roman" panose="02020503050405090304" pitchFamily="18" charset="0"/>
                          <a:sym typeface="+mn-ea"/>
                        </a:rPr>
                        <a:t>类别</a:t>
                      </a:r>
                      <a:r>
                        <a:rPr lang="zh-CN" altLang="en-US">
                          <a:latin typeface="Times New Roman" panose="02020503050405090304" pitchFamily="18" charset="0"/>
                          <a:cs typeface="Times New Roman" panose="02020503050405090304" pitchFamily="18" charset="0"/>
                        </a:rPr>
                        <a:t>“科学家”</a:t>
                      </a:r>
                    </a:p>
                  </a:txBody>
                  <a:tcPr anchor="ctr"/>
                </a:tc>
                <a:extLst>
                  <a:ext uri="{0D108BD9-81ED-4DB2-BD59-A6C34878D82A}">
                    <a16:rowId xmlns:a16="http://schemas.microsoft.com/office/drawing/2014/main" val="10002"/>
                  </a:ext>
                </a:extLst>
              </a:tr>
              <a:tr h="408940">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dbo:birthPlace rdf:type rdfs:Property</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birthPlace 是一个属性</a:t>
                      </a:r>
                    </a:p>
                  </a:txBody>
                  <a:tcPr anchor="ctr"/>
                </a:tc>
                <a:extLst>
                  <a:ext uri="{0D108BD9-81ED-4DB2-BD59-A6C34878D82A}">
                    <a16:rowId xmlns:a16="http://schemas.microsoft.com/office/drawing/2014/main" val="10003"/>
                  </a:ext>
                </a:extLst>
              </a:tr>
              <a:tr h="408305">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dbo:birthPlace rdfs:domain dbo:Person</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birthPlace 的主体一定是类别“人”的实体</a:t>
                      </a:r>
                    </a:p>
                  </a:txBody>
                  <a:tcPr anchor="ctr"/>
                </a:tc>
                <a:extLst>
                  <a:ext uri="{0D108BD9-81ED-4DB2-BD59-A6C34878D82A}">
                    <a16:rowId xmlns:a16="http://schemas.microsoft.com/office/drawing/2014/main" val="10004"/>
                  </a:ext>
                </a:extLst>
              </a:tr>
              <a:tr h="408940">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dbo:birthPlace rdfs:range dbo:location</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birthPlace 的客体一定是类别“地址”的实体</a:t>
                      </a:r>
                    </a:p>
                  </a:txBody>
                  <a:tcPr anchor="ctr"/>
                </a:tc>
                <a:extLst>
                  <a:ext uri="{0D108BD9-81ED-4DB2-BD59-A6C34878D82A}">
                    <a16:rowId xmlns:a16="http://schemas.microsoft.com/office/drawing/2014/main" val="10005"/>
                  </a:ext>
                </a:extLst>
              </a:tr>
            </a:tbl>
          </a:graphicData>
        </a:graphic>
      </p:graphicFrame>
      <p:sp>
        <p:nvSpPr>
          <p:cNvPr id="3" name="灯片编号占位符 2"/>
          <p:cNvSpPr>
            <a:spLocks noGrp="1"/>
          </p:cNvSpPr>
          <p:nvPr>
            <p:ph type="sldNum" sz="quarter" idx="12"/>
          </p:nvPr>
        </p:nvSpPr>
        <p:spPr/>
        <p:txBody>
          <a:bodyPr/>
          <a:lstStyle/>
          <a:p>
            <a:fld id="{36A25BD4-2C18-3241-A107-B7FFDDC89A82}" type="slidenum">
              <a:rPr kumimoji="1" lang="zh-CN" altLang="en-US" smtClean="0"/>
              <a:t>17</a:t>
            </a:fld>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818322" y="1760961"/>
            <a:ext cx="10673080" cy="4468018"/>
          </a:xfrm>
          <a:prstGeom prst="rect">
            <a:avLst/>
          </a:prstGeom>
          <a:noFill/>
        </p:spPr>
        <p:txBody>
          <a:bodyPr wrap="square" rtlCol="0">
            <a:spAutoFit/>
          </a:bodyPr>
          <a:lstStyle/>
          <a:p>
            <a:pPr fontAlgn="auto">
              <a:lnSpc>
                <a:spcPct val="150000"/>
              </a:lnSpc>
            </a:pPr>
            <a:r>
              <a:rPr sz="2400" b="1" dirty="0">
                <a:sym typeface="+mn-ea"/>
              </a:rPr>
              <a:t>SPARQL</a:t>
            </a:r>
            <a:endParaRPr lang="en-US" altLang="zh-CN" sz="2400" b="1" dirty="0">
              <a:sym typeface="+mn-ea"/>
            </a:endParaRPr>
          </a:p>
          <a:p>
            <a:pPr marL="342900" indent="-342900" fontAlgn="auto">
              <a:lnSpc>
                <a:spcPct val="150000"/>
              </a:lnSpc>
              <a:buFont typeface="Arial" panose="020B0604020202090204" pitchFamily="34" charset="0"/>
              <a:buChar char="•"/>
            </a:pPr>
            <a:r>
              <a:rPr sz="2400" dirty="0">
                <a:sym typeface="+mn-ea"/>
              </a:rPr>
              <a:t> 是W3C 制定的RDF 图数据的标准查询语言</a:t>
            </a:r>
            <a:r>
              <a:rPr lang="zh-CN" sz="2400" dirty="0">
                <a:sym typeface="+mn-ea"/>
              </a:rPr>
              <a:t>；</a:t>
            </a:r>
            <a:endParaRPr sz="2400" dirty="0">
              <a:sym typeface="+mn-ea"/>
            </a:endParaRPr>
          </a:p>
          <a:p>
            <a:pPr marL="342900" indent="-342900" fontAlgn="auto">
              <a:lnSpc>
                <a:spcPct val="150000"/>
              </a:lnSpc>
              <a:buFont typeface="Arial" panose="020B0604020202090204" pitchFamily="34" charset="0"/>
              <a:buChar char="•"/>
            </a:pPr>
            <a:r>
              <a:rPr sz="2400" dirty="0">
                <a:sym typeface="+mn-ea"/>
              </a:rPr>
              <a:t>SPARQL 从语法上借鉴了SQL，同样属于声明式查询语言</a:t>
            </a:r>
            <a:r>
              <a:rPr lang="zh-CN" sz="2400" dirty="0">
                <a:sym typeface="+mn-ea"/>
              </a:rPr>
              <a:t>；</a:t>
            </a:r>
            <a:endParaRPr sz="2400" dirty="0">
              <a:sym typeface="+mn-ea"/>
            </a:endParaRPr>
          </a:p>
          <a:p>
            <a:pPr marL="342900" indent="-342900" fontAlgn="auto">
              <a:lnSpc>
                <a:spcPct val="150000"/>
              </a:lnSpc>
              <a:buFont typeface="Arial" panose="020B0604020202090204" pitchFamily="34" charset="0"/>
              <a:buChar char="•"/>
            </a:pPr>
            <a:r>
              <a:rPr sz="2400" dirty="0">
                <a:sym typeface="+mn-ea"/>
              </a:rPr>
              <a:t>SPARQL 提供了强大的基于图匹配的查询功能，也包括可选匹配（OPTIONAL）</a:t>
            </a:r>
            <a:r>
              <a:rPr lang="zh-CN" sz="2400" dirty="0">
                <a:sym typeface="+mn-ea"/>
              </a:rPr>
              <a:t>、</a:t>
            </a:r>
            <a:r>
              <a:rPr sz="2400" dirty="0">
                <a:sym typeface="+mn-ea"/>
              </a:rPr>
              <a:t>对结果的排序（ORDER BY）、去重（DISTINCT）和限定（LIMIT）及值约束条件(FILTER) 等多种操作符，以及直接回答YES/NO 的ASK 查询等其他形式的查询。</a:t>
            </a:r>
            <a:r>
              <a:rPr lang="zh-CN" sz="2400" dirty="0">
                <a:sym typeface="+mn-ea"/>
              </a:rPr>
              <a:t>同时，</a:t>
            </a:r>
            <a:r>
              <a:rPr sz="2400" dirty="0">
                <a:sym typeface="+mn-ea"/>
              </a:rPr>
              <a:t>SPARQL 语句也具备增、删、改的功能</a:t>
            </a:r>
            <a:r>
              <a:rPr lang="zh-CN" sz="2400" dirty="0">
                <a:sym typeface="+mn-ea"/>
              </a:rPr>
              <a:t>；</a:t>
            </a:r>
          </a:p>
          <a:p>
            <a:pPr marL="342900" indent="-342900" fontAlgn="auto">
              <a:lnSpc>
                <a:spcPct val="150000"/>
              </a:lnSpc>
              <a:buFont typeface="Arial" panose="020B0604020202090204" pitchFamily="34" charset="0"/>
              <a:buChar char="•"/>
            </a:pPr>
            <a:r>
              <a:rPr lang="zh-CN" sz="2400" dirty="0">
                <a:sym typeface="+mn-ea"/>
              </a:rPr>
              <a:t>具体语法细节见</a:t>
            </a:r>
            <a:r>
              <a:rPr lang="en-US" altLang="zh-CN" sz="2400" dirty="0">
                <a:sym typeface="+mn-ea"/>
              </a:rPr>
              <a:t>SPARQL</a:t>
            </a:r>
            <a:r>
              <a:rPr lang="zh-CN" altLang="en-US" sz="2400" dirty="0">
                <a:sym typeface="+mn-ea"/>
              </a:rPr>
              <a:t>官网：https://www.w3.org/TR/rdf-sparql-query/</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查询语言简介</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18</a:t>
            </a:fld>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语法</a:t>
            </a:r>
          </a:p>
        </p:txBody>
      </p:sp>
      <p:pic>
        <p:nvPicPr>
          <p:cNvPr id="3" name="图片 2" descr="屏幕快照 2020-05-26 下午12.08.47"/>
          <p:cNvPicPr>
            <a:picLocks noChangeAspect="1"/>
          </p:cNvPicPr>
          <p:nvPr/>
        </p:nvPicPr>
        <p:blipFill>
          <a:blip r:embed="rId3"/>
          <a:stretch>
            <a:fillRect/>
          </a:stretch>
        </p:blipFill>
        <p:spPr>
          <a:xfrm>
            <a:off x="3208655" y="2705735"/>
            <a:ext cx="7199630" cy="2451735"/>
          </a:xfrm>
          <a:prstGeom prst="rect">
            <a:avLst/>
          </a:prstGeom>
        </p:spPr>
      </p:pic>
      <p:sp>
        <p:nvSpPr>
          <p:cNvPr id="5" name="圆角矩形 4"/>
          <p:cNvSpPr/>
          <p:nvPr/>
        </p:nvSpPr>
        <p:spPr>
          <a:xfrm>
            <a:off x="3208655" y="2705735"/>
            <a:ext cx="7199630" cy="446405"/>
          </a:xfrm>
          <a:prstGeom prst="roundRect">
            <a:avLst/>
          </a:prstGeom>
          <a:noFill/>
          <a:ln w="3810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圆角矩形 6"/>
          <p:cNvSpPr/>
          <p:nvPr/>
        </p:nvSpPr>
        <p:spPr>
          <a:xfrm>
            <a:off x="3208655" y="3200400"/>
            <a:ext cx="7199630" cy="446405"/>
          </a:xfrm>
          <a:prstGeom prst="round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圆角矩形 8"/>
          <p:cNvSpPr/>
          <p:nvPr/>
        </p:nvSpPr>
        <p:spPr>
          <a:xfrm>
            <a:off x="3208655" y="3708400"/>
            <a:ext cx="7199630" cy="446405"/>
          </a:xfrm>
          <a:prstGeom prst="roundRect">
            <a:avLst/>
          </a:prstGeom>
          <a:noFill/>
          <a:ln w="3810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圆角矩形 10"/>
          <p:cNvSpPr/>
          <p:nvPr/>
        </p:nvSpPr>
        <p:spPr>
          <a:xfrm>
            <a:off x="3208655" y="4255135"/>
            <a:ext cx="7199630" cy="446405"/>
          </a:xfrm>
          <a:prstGeom prst="roundRect">
            <a:avLst/>
          </a:prstGeom>
          <a:noFill/>
          <a:ln w="38100">
            <a:solidFill>
              <a:srgbClr val="0070C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圆角矩形 11"/>
          <p:cNvSpPr/>
          <p:nvPr/>
        </p:nvSpPr>
        <p:spPr>
          <a:xfrm>
            <a:off x="3208655" y="4795520"/>
            <a:ext cx="7199630" cy="446405"/>
          </a:xfrm>
          <a:prstGeom prst="roundRect">
            <a:avLst/>
          </a:prstGeom>
          <a:noFill/>
          <a:ln w="3810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文本框 12"/>
          <p:cNvSpPr txBox="1"/>
          <p:nvPr/>
        </p:nvSpPr>
        <p:spPr>
          <a:xfrm>
            <a:off x="1788795" y="2705735"/>
            <a:ext cx="1419860" cy="398780"/>
          </a:xfrm>
          <a:prstGeom prst="rect">
            <a:avLst/>
          </a:prstGeom>
          <a:noFill/>
        </p:spPr>
        <p:txBody>
          <a:bodyPr wrap="square" rtlCol="0" anchor="t">
            <a:spAutoFit/>
          </a:bodyPr>
          <a:lstStyle/>
          <a:p>
            <a:r>
              <a:rPr lang="zh-CN" altLang="en-US" sz="2000" b="1">
                <a:solidFill>
                  <a:srgbClr val="FF0000"/>
                </a:solidFill>
                <a:latin typeface="黑体-简" panose="02000000000000000000" charset="-122"/>
                <a:ea typeface="黑体-简" panose="02000000000000000000" charset="-122"/>
              </a:rPr>
              <a:t>命名空间</a:t>
            </a:r>
          </a:p>
        </p:txBody>
      </p:sp>
      <p:sp>
        <p:nvSpPr>
          <p:cNvPr id="14" name="文本框 13"/>
          <p:cNvSpPr txBox="1"/>
          <p:nvPr/>
        </p:nvSpPr>
        <p:spPr>
          <a:xfrm>
            <a:off x="1788795" y="3223895"/>
            <a:ext cx="1419860" cy="398780"/>
          </a:xfrm>
          <a:prstGeom prst="rect">
            <a:avLst/>
          </a:prstGeom>
          <a:noFill/>
        </p:spPr>
        <p:txBody>
          <a:bodyPr wrap="square" rtlCol="0" anchor="t">
            <a:spAutoFit/>
          </a:bodyPr>
          <a:lstStyle/>
          <a:p>
            <a:r>
              <a:rPr lang="zh-CN" altLang="en-US" sz="2000" b="1">
                <a:solidFill>
                  <a:srgbClr val="FFC000"/>
                </a:solidFill>
                <a:latin typeface="黑体-简" panose="02000000000000000000" charset="-122"/>
                <a:ea typeface="黑体-简" panose="02000000000000000000" charset="-122"/>
              </a:rPr>
              <a:t>数据集</a:t>
            </a:r>
          </a:p>
        </p:txBody>
      </p:sp>
      <p:sp>
        <p:nvSpPr>
          <p:cNvPr id="15" name="文本框 14"/>
          <p:cNvSpPr txBox="1"/>
          <p:nvPr/>
        </p:nvSpPr>
        <p:spPr>
          <a:xfrm>
            <a:off x="1788795" y="3732530"/>
            <a:ext cx="1419860" cy="398780"/>
          </a:xfrm>
          <a:prstGeom prst="rect">
            <a:avLst/>
          </a:prstGeom>
          <a:noFill/>
        </p:spPr>
        <p:txBody>
          <a:bodyPr wrap="square" rtlCol="0" anchor="t">
            <a:spAutoFit/>
          </a:bodyPr>
          <a:lstStyle/>
          <a:p>
            <a:r>
              <a:rPr lang="zh-CN" altLang="en-US" sz="2000" b="1">
                <a:solidFill>
                  <a:srgbClr val="00B050"/>
                </a:solidFill>
                <a:latin typeface="黑体-简" panose="02000000000000000000" charset="-122"/>
                <a:ea typeface="黑体-简" panose="02000000000000000000" charset="-122"/>
              </a:rPr>
              <a:t>查询方式</a:t>
            </a:r>
          </a:p>
        </p:txBody>
      </p:sp>
      <p:sp>
        <p:nvSpPr>
          <p:cNvPr id="16" name="文本框 15"/>
          <p:cNvSpPr txBox="1"/>
          <p:nvPr/>
        </p:nvSpPr>
        <p:spPr>
          <a:xfrm>
            <a:off x="1788795" y="4278630"/>
            <a:ext cx="1419860" cy="398780"/>
          </a:xfrm>
          <a:prstGeom prst="rect">
            <a:avLst/>
          </a:prstGeom>
          <a:noFill/>
        </p:spPr>
        <p:txBody>
          <a:bodyPr wrap="square" rtlCol="0" anchor="t">
            <a:spAutoFit/>
          </a:bodyPr>
          <a:lstStyle/>
          <a:p>
            <a:r>
              <a:rPr lang="zh-CN" altLang="en-US" sz="2000" b="1">
                <a:solidFill>
                  <a:srgbClr val="0070C0"/>
                </a:solidFill>
                <a:latin typeface="黑体-简" panose="02000000000000000000" charset="-122"/>
                <a:ea typeface="黑体-简" panose="02000000000000000000" charset="-122"/>
              </a:rPr>
              <a:t>图模式</a:t>
            </a:r>
          </a:p>
        </p:txBody>
      </p:sp>
      <p:sp>
        <p:nvSpPr>
          <p:cNvPr id="17" name="文本框 16"/>
          <p:cNvSpPr txBox="1"/>
          <p:nvPr/>
        </p:nvSpPr>
        <p:spPr>
          <a:xfrm>
            <a:off x="1788795" y="4843145"/>
            <a:ext cx="1419860" cy="398780"/>
          </a:xfrm>
          <a:prstGeom prst="rect">
            <a:avLst/>
          </a:prstGeom>
          <a:noFill/>
        </p:spPr>
        <p:txBody>
          <a:bodyPr wrap="square" rtlCol="0" anchor="t">
            <a:spAutoFit/>
          </a:bodyPr>
          <a:lstStyle/>
          <a:p>
            <a:r>
              <a:rPr lang="zh-CN" altLang="en-US" sz="2000" b="1">
                <a:solidFill>
                  <a:srgbClr val="7030A0"/>
                </a:solidFill>
                <a:latin typeface="黑体-简" panose="02000000000000000000" charset="-122"/>
                <a:ea typeface="黑体-简" panose="02000000000000000000" charset="-122"/>
              </a:rPr>
              <a:t>结果修饰</a:t>
            </a:r>
          </a:p>
        </p:txBody>
      </p:sp>
      <p:sp>
        <p:nvSpPr>
          <p:cNvPr id="18" name="灯片编号占位符 17"/>
          <p:cNvSpPr>
            <a:spLocks noGrp="1"/>
          </p:cNvSpPr>
          <p:nvPr>
            <p:ph type="sldNum" sz="quarter" idx="12"/>
          </p:nvPr>
        </p:nvSpPr>
        <p:spPr/>
        <p:txBody>
          <a:bodyPr/>
          <a:lstStyle/>
          <a:p>
            <a:fld id="{36A25BD4-2C18-3241-A107-B7FFDDC89A82}" type="slidenum">
              <a:rPr kumimoji="1" lang="zh-CN" altLang="en-US" smtClean="0"/>
              <a:t>19</a:t>
            </a:fld>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54089" y="1761674"/>
            <a:ext cx="8771890" cy="2676525"/>
          </a:xfrm>
          <a:prstGeom prst="rect">
            <a:avLst/>
          </a:prstGeom>
          <a:noFill/>
        </p:spPr>
        <p:txBody>
          <a:bodyPr wrap="none" rtlCol="0">
            <a:spAutoFit/>
          </a:bodyPr>
          <a:lstStyle/>
          <a:p>
            <a:pPr marL="514350" indent="-514350">
              <a:lnSpc>
                <a:spcPct val="200000"/>
              </a:lnSpc>
              <a:buFont typeface="+mj-lt"/>
              <a:buAutoNum type="arabicPeriod"/>
            </a:pPr>
            <a:r>
              <a:rPr kumimoji="1" lang="en-US" altLang="zh-CN" sz="2800" dirty="0">
                <a:latin typeface="宋体-简" panose="02010800040101010101" pitchFamily="2" charset="-122"/>
                <a:ea typeface="宋体-简" panose="02010800040101010101" pitchFamily="2" charset="-122"/>
              </a:rPr>
              <a:t>RDF</a:t>
            </a:r>
            <a:r>
              <a:rPr kumimoji="1" lang="zh-CN" altLang="en-US" sz="2800" dirty="0">
                <a:latin typeface="宋体-简" panose="02010800040101010101" pitchFamily="2" charset="-122"/>
                <a:ea typeface="宋体-简" panose="02010800040101010101" pitchFamily="2" charset="-122"/>
              </a:rPr>
              <a:t>图数据模型与</a:t>
            </a:r>
            <a:r>
              <a:rPr kumimoji="1" lang="en-US" altLang="zh-CN" sz="2800" dirty="0">
                <a:latin typeface="宋体-简" panose="02010800040101010101" pitchFamily="2" charset="-122"/>
                <a:ea typeface="宋体-简" panose="02010800040101010101" pitchFamily="2" charset="-122"/>
              </a:rPr>
              <a:t>SPARQL</a:t>
            </a:r>
            <a:r>
              <a:rPr kumimoji="1" lang="zh-CN" altLang="en-US" sz="2800" dirty="0">
                <a:latin typeface="宋体-简" panose="02010800040101010101" pitchFamily="2" charset="-122"/>
                <a:ea typeface="宋体-简" panose="02010800040101010101" pitchFamily="2" charset="-122"/>
              </a:rPr>
              <a:t>查询语言</a:t>
            </a:r>
            <a:endParaRPr kumimoji="1" lang="en-US" altLang="zh-CN" sz="2800" dirty="0">
              <a:latin typeface="宋体-简" panose="02010800040101010101" pitchFamily="2" charset="-122"/>
              <a:ea typeface="宋体-简" panose="02010800040101010101" pitchFamily="2" charset="-122"/>
            </a:endParaRPr>
          </a:p>
          <a:p>
            <a:pPr marL="514350" indent="-514350">
              <a:lnSpc>
                <a:spcPct val="200000"/>
              </a:lnSpc>
              <a:buFont typeface="+mj-lt"/>
              <a:buAutoNum type="arabicPeriod"/>
            </a:pPr>
            <a:r>
              <a:rPr kumimoji="1" lang="zh-CN" altLang="en-US" sz="2800" dirty="0">
                <a:latin typeface="宋体-简" panose="02010800040101010101" pitchFamily="2" charset="-122"/>
                <a:ea typeface="宋体-简" panose="02010800040101010101" pitchFamily="2" charset="-122"/>
              </a:rPr>
              <a:t>属性图数据模型与</a:t>
            </a:r>
            <a:r>
              <a:rPr kumimoji="1" lang="en-US" altLang="zh-CN" sz="2800" dirty="0">
                <a:latin typeface="宋体-简" panose="02010800040101010101" pitchFamily="2" charset="-122"/>
                <a:ea typeface="宋体-简" panose="02010800040101010101" pitchFamily="2" charset="-122"/>
              </a:rPr>
              <a:t>Cypher</a:t>
            </a:r>
            <a:r>
              <a:rPr kumimoji="1" lang="zh-CN" altLang="en-US" sz="2800" dirty="0">
                <a:latin typeface="宋体-简" panose="02010800040101010101" pitchFamily="2" charset="-122"/>
                <a:ea typeface="宋体-简" panose="02010800040101010101" pitchFamily="2" charset="-122"/>
              </a:rPr>
              <a:t>查询语言</a:t>
            </a:r>
            <a:endParaRPr kumimoji="1" lang="en-US" altLang="zh-CN" sz="2800" dirty="0">
              <a:latin typeface="宋体-简" panose="02010800040101010101" pitchFamily="2" charset="-122"/>
              <a:ea typeface="宋体-简" panose="02010800040101010101" pitchFamily="2" charset="-122"/>
            </a:endParaRPr>
          </a:p>
          <a:p>
            <a:pPr marL="514350" indent="-514350">
              <a:lnSpc>
                <a:spcPct val="200000"/>
              </a:lnSpc>
              <a:buFont typeface="+mj-lt"/>
              <a:buAutoNum type="arabicPeriod"/>
            </a:pPr>
            <a:r>
              <a:rPr kumimoji="1" lang="en-US" altLang="zh-CN" sz="2800" dirty="0">
                <a:latin typeface="宋体-简" panose="02010800040101010101" pitchFamily="2" charset="-122"/>
                <a:ea typeface="宋体-简" panose="02010800040101010101" pitchFamily="2" charset="-122"/>
              </a:rPr>
              <a:t>TinkerPop</a:t>
            </a:r>
            <a:r>
              <a:rPr kumimoji="1" lang="zh-CN" altLang="en-US" sz="2800" dirty="0">
                <a:latin typeface="宋体-简" panose="02010800040101010101" pitchFamily="2" charset="-122"/>
                <a:ea typeface="宋体-简" panose="02010800040101010101" pitchFamily="2" charset="-122"/>
              </a:rPr>
              <a:t>图计算框架与</a:t>
            </a:r>
            <a:r>
              <a:rPr kumimoji="1" lang="en-US" altLang="zh-CN" sz="2800" dirty="0">
                <a:latin typeface="宋体-简" panose="02010800040101010101" pitchFamily="2" charset="-122"/>
                <a:ea typeface="宋体-简" panose="02010800040101010101" pitchFamily="2" charset="-122"/>
              </a:rPr>
              <a:t>Gremlin</a:t>
            </a:r>
            <a:r>
              <a:rPr kumimoji="1" lang="zh-CN" altLang="en-US" sz="2800" dirty="0">
                <a:latin typeface="宋体-简" panose="02010800040101010101" pitchFamily="2" charset="-122"/>
                <a:ea typeface="宋体-简" panose="02010800040101010101" pitchFamily="2" charset="-122"/>
              </a:rPr>
              <a:t>图遍历语言及遍历机</a:t>
            </a:r>
          </a:p>
        </p:txBody>
      </p:sp>
      <p:sp>
        <p:nvSpPr>
          <p:cNvPr id="3" name="文本框 2"/>
          <p:cNvSpPr txBox="1"/>
          <p:nvPr/>
        </p:nvSpPr>
        <p:spPr>
          <a:xfrm>
            <a:off x="5634779" y="568723"/>
            <a:ext cx="1210588" cy="584775"/>
          </a:xfrm>
          <a:prstGeom prst="rect">
            <a:avLst/>
          </a:prstGeom>
          <a:noFill/>
        </p:spPr>
        <p:txBody>
          <a:bodyPr wrap="none" rtlCol="0">
            <a:spAutoFit/>
          </a:bodyPr>
          <a:lstStyle/>
          <a:p>
            <a:r>
              <a:rPr kumimoji="1" lang="zh-CN" altLang="en-US" sz="3200" dirty="0">
                <a:latin typeface="Heiti SC Medium" pitchFamily="2" charset="-128"/>
                <a:ea typeface="Heiti SC Medium" pitchFamily="2" charset="-128"/>
              </a:rPr>
              <a:t>目  录</a:t>
            </a:r>
          </a:p>
        </p:txBody>
      </p:sp>
      <p:sp>
        <p:nvSpPr>
          <p:cNvPr id="4" name="灯片编号占位符 3"/>
          <p:cNvSpPr>
            <a:spLocks noGrp="1"/>
          </p:cNvSpPr>
          <p:nvPr>
            <p:ph type="sldNum" sz="quarter" idx="12"/>
          </p:nvPr>
        </p:nvSpPr>
        <p:spPr/>
        <p:txBody>
          <a:bodyPr/>
          <a:lstStyle/>
          <a:p>
            <a:fld id="{36A25BD4-2C18-3241-A107-B7FFDDC89A82}" type="slidenum">
              <a:rPr kumimoji="1" lang="zh-CN" altLang="en-US" smtClean="0"/>
              <a:t>2</a:t>
            </a:fld>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175323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400" dirty="0">
                <a:sym typeface="+mn-ea"/>
              </a:rPr>
              <a:t>PREFIX 关键字是把前缀标签和IRI连接起来，一个有前缀的名称是由一个带前缀的标签和一个本地的名称所组成中，其中由冒号“:”来分开</a:t>
            </a:r>
          </a:p>
          <a:p>
            <a:pPr marL="342900" indent="-342900" fontAlgn="auto">
              <a:lnSpc>
                <a:spcPct val="150000"/>
              </a:lnSpc>
              <a:buFont typeface="Arial" panose="020B0604020202090204" pitchFamily="34" charset="0"/>
              <a:buChar char="•"/>
            </a:pPr>
            <a:r>
              <a:rPr sz="2400" dirty="0">
                <a:sym typeface="+mn-ea"/>
              </a:rPr>
              <a:t>常用的命名空间前缀与IRI 的关系之前已经显示了</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命名空间</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20</a:t>
            </a:fld>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175323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400" dirty="0">
                <a:sym typeface="+mn-ea"/>
              </a:rPr>
              <a:t>一个SPARQL 查询可以在包含一个或者多个RDF 数据图的RDF数据集上执行</a:t>
            </a:r>
          </a:p>
          <a:p>
            <a:pPr marL="342900" indent="-342900" fontAlgn="auto">
              <a:lnSpc>
                <a:spcPct val="150000"/>
              </a:lnSpc>
              <a:buFont typeface="Arial" panose="020B0604020202090204" pitchFamily="34" charset="0"/>
              <a:buChar char="•"/>
            </a:pPr>
            <a:r>
              <a:rPr sz="2400" dirty="0">
                <a:sym typeface="+mn-ea"/>
              </a:rPr>
              <a:t>指定使用默认图用关键字FROM，而指定使用某个命名图用关键字FROM NAMED</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数据集</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21</a:t>
            </a:fld>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的六种查询方式</a:t>
            </a:r>
          </a:p>
        </p:txBody>
      </p:sp>
      <p:sp>
        <p:nvSpPr>
          <p:cNvPr id="3" name="文本框 2"/>
          <p:cNvSpPr txBox="1"/>
          <p:nvPr/>
        </p:nvSpPr>
        <p:spPr>
          <a:xfrm>
            <a:off x="884011" y="1741905"/>
            <a:ext cx="10729912" cy="4707890"/>
          </a:xfrm>
          <a:prstGeom prst="rect">
            <a:avLst/>
          </a:prstGeom>
          <a:noFill/>
        </p:spPr>
        <p:txBody>
          <a:bodyPr wrap="square" rtlCol="0">
            <a:spAutoFit/>
          </a:bodyPr>
          <a:lstStyle/>
          <a:p>
            <a:pPr fontAlgn="auto">
              <a:lnSpc>
                <a:spcPct val="150000"/>
              </a:lnSpc>
            </a:pPr>
            <a:r>
              <a:rPr lang="en-US" altLang="zh-CN" sz="2000" dirty="0">
                <a:latin typeface="Heiti SC Medium" pitchFamily="2" charset="-128"/>
                <a:ea typeface="Heiti SC Medium" pitchFamily="2" charset="-128"/>
              </a:rPr>
              <a:t>1. </a:t>
            </a:r>
            <a:r>
              <a:rPr lang="zh-CN" altLang="en-US" sz="2000" b="1" dirty="0">
                <a:solidFill>
                  <a:srgbClr val="FF0000"/>
                </a:solidFill>
                <a:latin typeface="Heiti SC Medium" pitchFamily="2" charset="-128"/>
                <a:ea typeface="Heiti SC Medium" pitchFamily="2" charset="-128"/>
                <a:sym typeface="+mn-ea"/>
              </a:rPr>
              <a:t>选择查询（SELECT 查询）</a:t>
            </a:r>
            <a:r>
              <a:rPr lang="zh-CN" altLang="en-US" sz="2000" dirty="0">
                <a:latin typeface="Heiti SC Medium" pitchFamily="2" charset="-128"/>
                <a:ea typeface="Heiti SC Medium" pitchFamily="2" charset="-128"/>
                <a:sym typeface="+mn-ea"/>
              </a:rPr>
              <a:t>，用来从RDF 数据中选择出满足条件的值</a:t>
            </a:r>
            <a:r>
              <a:rPr lang="zh-CN" altLang="en-US" sz="2000" dirty="0">
                <a:latin typeface="Heiti SC Medium" pitchFamily="2" charset="-128"/>
                <a:ea typeface="Heiti SC Medium" pitchFamily="2" charset="-128"/>
              </a:rPr>
              <a:t>来构造一张关系表并返回；</a:t>
            </a:r>
          </a:p>
          <a:p>
            <a:pPr fontAlgn="auto">
              <a:lnSpc>
                <a:spcPct val="150000"/>
              </a:lnSpc>
            </a:pPr>
            <a:r>
              <a:rPr lang="zh-CN" altLang="en-US" sz="2000" dirty="0">
                <a:latin typeface="Heiti SC Medium" pitchFamily="2" charset="-128"/>
                <a:ea typeface="Heiti SC Medium" pitchFamily="2" charset="-128"/>
              </a:rPr>
              <a:t>2. </a:t>
            </a:r>
            <a:r>
              <a:rPr lang="zh-CN" altLang="en-US" sz="2000" b="1" dirty="0">
                <a:solidFill>
                  <a:srgbClr val="FF0000"/>
                </a:solidFill>
                <a:latin typeface="Heiti SC Medium" pitchFamily="2" charset="-128"/>
                <a:ea typeface="Heiti SC Medium" pitchFamily="2" charset="-128"/>
              </a:rPr>
              <a:t>构造查询（CONSTRUCT 查询）</a:t>
            </a:r>
            <a:r>
              <a:rPr lang="zh-CN" altLang="en-US" sz="2000" dirty="0">
                <a:latin typeface="Heiti SC Medium" pitchFamily="2" charset="-128"/>
                <a:ea typeface="Heiti SC Medium" pitchFamily="2" charset="-128"/>
              </a:rPr>
              <a:t>，用来从RDF 数据中选择出满足条件的值并用这些值按条件构造一个新的RDF 数据；</a:t>
            </a:r>
          </a:p>
          <a:p>
            <a:pPr fontAlgn="auto">
              <a:lnSpc>
                <a:spcPct val="150000"/>
              </a:lnSpc>
            </a:pPr>
            <a:r>
              <a:rPr lang="zh-CN" altLang="en-US" sz="2000" dirty="0">
                <a:latin typeface="Heiti SC Medium" pitchFamily="2" charset="-128"/>
                <a:ea typeface="Heiti SC Medium" pitchFamily="2" charset="-128"/>
              </a:rPr>
              <a:t>3. </a:t>
            </a:r>
            <a:r>
              <a:rPr lang="zh-CN" altLang="en-US" sz="2000" b="1" dirty="0">
                <a:solidFill>
                  <a:srgbClr val="FF0000"/>
                </a:solidFill>
                <a:latin typeface="Heiti SC Medium" pitchFamily="2" charset="-128"/>
                <a:ea typeface="Heiti SC Medium" pitchFamily="2" charset="-128"/>
              </a:rPr>
              <a:t>询问查询（ASK 查询）</a:t>
            </a:r>
            <a:r>
              <a:rPr lang="zh-CN" altLang="en-US" sz="2000" dirty="0">
                <a:latin typeface="Heiti SC Medium" pitchFamily="2" charset="-128"/>
                <a:ea typeface="Heiti SC Medium" pitchFamily="2" charset="-128"/>
              </a:rPr>
              <a:t>，用来从RDF 数据中判定出RDF 数据中是否有满足条件的值并返回True/False；</a:t>
            </a:r>
          </a:p>
          <a:p>
            <a:pPr fontAlgn="auto">
              <a:lnSpc>
                <a:spcPct val="150000"/>
              </a:lnSpc>
            </a:pPr>
            <a:r>
              <a:rPr lang="zh-CN" altLang="en-US" sz="2000" dirty="0">
                <a:latin typeface="Heiti SC Medium" pitchFamily="2" charset="-128"/>
                <a:ea typeface="Heiti SC Medium" pitchFamily="2" charset="-128"/>
              </a:rPr>
              <a:t>4. </a:t>
            </a:r>
            <a:r>
              <a:rPr lang="zh-CN" altLang="en-US" sz="2000" b="1" dirty="0">
                <a:solidFill>
                  <a:srgbClr val="FF0000"/>
                </a:solidFill>
                <a:latin typeface="Heiti SC Medium" pitchFamily="2" charset="-128"/>
                <a:ea typeface="Heiti SC Medium" pitchFamily="2" charset="-128"/>
              </a:rPr>
              <a:t>描述查询（DESCRIBE 查询）</a:t>
            </a:r>
            <a:r>
              <a:rPr lang="zh-CN" altLang="en-US" sz="2000" dirty="0">
                <a:latin typeface="Heiti SC Medium" pitchFamily="2" charset="-128"/>
                <a:ea typeface="Heiti SC Medium" pitchFamily="2" charset="-128"/>
              </a:rPr>
              <a:t>，用来从RDF 数据中选择出一个RDF 数据图来描述某些特点的资源；</a:t>
            </a:r>
          </a:p>
          <a:p>
            <a:pPr fontAlgn="auto">
              <a:lnSpc>
                <a:spcPct val="150000"/>
              </a:lnSpc>
            </a:pPr>
            <a:r>
              <a:rPr lang="zh-CN" altLang="en-US" sz="2000" dirty="0">
                <a:latin typeface="Heiti SC Medium" pitchFamily="2" charset="-128"/>
                <a:ea typeface="Heiti SC Medium" pitchFamily="2" charset="-128"/>
              </a:rPr>
              <a:t>5. </a:t>
            </a:r>
            <a:r>
              <a:rPr lang="zh-CN" altLang="en-US" sz="2000" b="1" dirty="0">
                <a:solidFill>
                  <a:srgbClr val="FF0000"/>
                </a:solidFill>
                <a:latin typeface="Heiti SC Medium" pitchFamily="2" charset="-128"/>
                <a:ea typeface="Heiti SC Medium" pitchFamily="2" charset="-128"/>
              </a:rPr>
              <a:t>插入语句（INSERT 语句）</a:t>
            </a:r>
            <a:r>
              <a:rPr lang="zh-CN" altLang="en-US" sz="2000" dirty="0">
                <a:latin typeface="Heiti SC Medium" pitchFamily="2" charset="-128"/>
                <a:ea typeface="Heiti SC Medium" pitchFamily="2" charset="-128"/>
              </a:rPr>
              <a:t>，向RDF 数据中插入一个或者多个三元组；</a:t>
            </a:r>
          </a:p>
          <a:p>
            <a:pPr fontAlgn="auto">
              <a:lnSpc>
                <a:spcPct val="150000"/>
              </a:lnSpc>
            </a:pPr>
            <a:r>
              <a:rPr lang="zh-CN" altLang="en-US" sz="2000" dirty="0">
                <a:latin typeface="Heiti SC Medium" pitchFamily="2" charset="-128"/>
                <a:ea typeface="Heiti SC Medium" pitchFamily="2" charset="-128"/>
              </a:rPr>
              <a:t>6. </a:t>
            </a:r>
            <a:r>
              <a:rPr lang="zh-CN" altLang="en-US" sz="2000" b="1" dirty="0">
                <a:solidFill>
                  <a:srgbClr val="FF0000"/>
                </a:solidFill>
                <a:latin typeface="Heiti SC Medium" pitchFamily="2" charset="-128"/>
                <a:ea typeface="Heiti SC Medium" pitchFamily="2" charset="-128"/>
              </a:rPr>
              <a:t>删除语句（DELETE 语句）</a:t>
            </a:r>
            <a:r>
              <a:rPr lang="zh-CN" altLang="en-US" sz="2000" dirty="0">
                <a:latin typeface="Heiti SC Medium" pitchFamily="2" charset="-128"/>
                <a:ea typeface="Heiti SC Medium" pitchFamily="2" charset="-128"/>
              </a:rPr>
              <a:t>，从RDF 数据中删除一个或者多个三元组。</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22</a:t>
            </a:fld>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175323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400" dirty="0">
                <a:sym typeface="+mn-ea"/>
              </a:rPr>
              <a:t>本章主要介绍选择</a:t>
            </a:r>
            <a:r>
              <a:rPr lang="zh-CN" sz="2400" dirty="0">
                <a:sym typeface="+mn-ea"/>
              </a:rPr>
              <a:t>（</a:t>
            </a:r>
            <a:r>
              <a:rPr sz="2400" dirty="0">
                <a:sym typeface="+mn-ea"/>
              </a:rPr>
              <a:t>SELECT</a:t>
            </a:r>
            <a:r>
              <a:rPr lang="zh-CN" sz="2400" dirty="0">
                <a:sym typeface="+mn-ea"/>
              </a:rPr>
              <a:t>）</a:t>
            </a:r>
            <a:r>
              <a:rPr sz="2400" dirty="0">
                <a:sym typeface="+mn-ea"/>
              </a:rPr>
              <a:t>语句，</a:t>
            </a:r>
            <a:r>
              <a:rPr lang="zh-CN" sz="2400" dirty="0">
                <a:sym typeface="+mn-ea"/>
              </a:rPr>
              <a:t>其中</a:t>
            </a:r>
            <a:r>
              <a:rPr sz="2400" dirty="0">
                <a:sym typeface="+mn-ea"/>
              </a:rPr>
              <a:t>WHERE子句</a:t>
            </a:r>
            <a:r>
              <a:rPr lang="zh-CN" sz="2400" dirty="0">
                <a:sym typeface="+mn-ea"/>
              </a:rPr>
              <a:t>中</a:t>
            </a:r>
            <a:r>
              <a:rPr sz="2400" dirty="0">
                <a:sym typeface="+mn-ea"/>
              </a:rPr>
              <a:t>表示查询语句的正文部分</a:t>
            </a:r>
            <a:r>
              <a:rPr lang="zh-CN" sz="2400" dirty="0">
                <a:sym typeface="+mn-ea"/>
              </a:rPr>
              <a:t>称为</a:t>
            </a:r>
            <a:r>
              <a:rPr lang="zh-CN" sz="2400" b="1" dirty="0">
                <a:solidFill>
                  <a:srgbClr val="FF0000"/>
                </a:solidFill>
                <a:sym typeface="+mn-ea"/>
              </a:rPr>
              <a:t>图模式</a:t>
            </a:r>
            <a:endParaRPr lang="zh-CN" sz="2400" dirty="0">
              <a:sym typeface="+mn-ea"/>
            </a:endParaRPr>
          </a:p>
          <a:p>
            <a:pPr marL="342900" indent="-342900" fontAlgn="auto">
              <a:lnSpc>
                <a:spcPct val="150000"/>
              </a:lnSpc>
              <a:buFont typeface="Arial" panose="020B0604020202090204" pitchFamily="34" charset="0"/>
              <a:buChar char="•"/>
            </a:pPr>
            <a:endParaRPr lang="zh-CN" sz="2400" dirty="0">
              <a:sym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图模式</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23</a:t>
            </a:fld>
            <a:endParaRPr kumimoji="1" lang="zh-CN" altLang="en-US"/>
          </a:p>
        </p:txBody>
      </p:sp>
      <p:pic>
        <p:nvPicPr>
          <p:cNvPr id="9" name="图片 8" descr="屏幕快照 2020-05-26 下午4.15.47">
            <a:extLst>
              <a:ext uri="{FF2B5EF4-FFF2-40B4-BE49-F238E27FC236}">
                <a16:creationId xmlns:a16="http://schemas.microsoft.com/office/drawing/2014/main" id="{F2ABFFA7-F805-BA4A-B779-88356E200F8D}"/>
              </a:ext>
            </a:extLst>
          </p:cNvPr>
          <p:cNvPicPr>
            <a:picLocks noChangeAspect="1"/>
          </p:cNvPicPr>
          <p:nvPr/>
        </p:nvPicPr>
        <p:blipFill>
          <a:blip r:embed="rId3"/>
          <a:stretch>
            <a:fillRect/>
          </a:stretch>
        </p:blipFill>
        <p:spPr>
          <a:xfrm>
            <a:off x="4854427" y="2629217"/>
            <a:ext cx="4589780" cy="39096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mc:AlternateContent xmlns:mc="http://schemas.openxmlformats.org/markup-compatibility/2006">
        <mc:Choice xmlns:a14="http://schemas.microsoft.com/office/drawing/2010/main" Requires="a14">
          <p:sp>
            <p:nvSpPr>
              <p:cNvPr id="10" name="文本框 9"/>
              <p:cNvSpPr txBox="1"/>
              <p:nvPr/>
            </p:nvSpPr>
            <p:spPr>
              <a:xfrm flipH="1">
                <a:off x="771525" y="1741805"/>
                <a:ext cx="10673080" cy="4468018"/>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sz="2400" dirty="0">
                    <a:sym typeface="+mn-ea"/>
                  </a:rPr>
                  <a:t>一个</a:t>
                </a:r>
                <a:r>
                  <a:rPr lang="zh-CN" sz="2400" b="1" dirty="0">
                    <a:solidFill>
                      <a:srgbClr val="FF0000"/>
                    </a:solidFill>
                    <a:sym typeface="+mn-ea"/>
                  </a:rPr>
                  <a:t>三元组模式（Triple Pattern）</a:t>
                </a:r>
                <a:r>
                  <a:rPr lang="zh-CN" sz="2400" dirty="0">
                    <a:sym typeface="+mn-ea"/>
                  </a:rPr>
                  <a:t>定义为</a:t>
                </a:r>
                <a14:m>
                  <m:oMath xmlns:m="http://schemas.openxmlformats.org/officeDocument/2006/math">
                    <m:r>
                      <a:rPr lang="en-US" altLang="zh-CN" sz="2400" dirty="0">
                        <a:latin typeface="Cambria Math" panose="02040503050406030204" charset="0"/>
                        <a:sym typeface="+mn-ea"/>
                      </a:rPr>
                      <m:t>𝑡</m:t>
                    </m:r>
                    <m:r>
                      <a:rPr lang="en-US" altLang="zh-CN" sz="2400" dirty="0">
                        <a:latin typeface="Cambria Math" panose="02040503050406030204" charset="0"/>
                        <a:cs typeface="Cambria Math" panose="02040503050406030204" charset="0"/>
                        <a:sym typeface="+mn-ea"/>
                      </a:rPr>
                      <m:t>∈</m:t>
                    </m:r>
                    <m:r>
                      <a:rPr lang="en-US" sz="2400" dirty="0">
                        <a:latin typeface="Cambria Math" panose="02040503050406030204" charset="0"/>
                        <a:cs typeface="Cambria Math" panose="02040503050406030204" charset="0"/>
                        <a:sym typeface="+mn-ea"/>
                      </a:rPr>
                      <m:t>(</m:t>
                    </m:r>
                    <m:r>
                      <a:rPr lang="en-US" altLang="zh-CN" sz="2400" dirty="0">
                        <a:latin typeface="Cambria Math" panose="02040503050406030204" charset="0"/>
                        <a:cs typeface="Cambria Math" panose="02040503050406030204" charset="0"/>
                        <a:sym typeface="+mn-ea"/>
                      </a:rPr>
                      <m:t>𝒱</m:t>
                    </m:r>
                    <m:r>
                      <a:rPr lang="en-US" sz="2400" dirty="0">
                        <a:latin typeface="Cambria Math" panose="02040503050406030204" charset="0"/>
                        <a:cs typeface="Cambria Math" panose="02040503050406030204" charset="0"/>
                        <a:sym typeface="+mn-ea"/>
                      </a:rPr>
                      <m:t>∪</m:t>
                    </m:r>
                    <m:r>
                      <a:rPr lang="en-US" sz="2400" dirty="0">
                        <a:latin typeface="Cambria Math" panose="02040503050406030204" charset="0"/>
                        <a:cs typeface="Cambria Math" panose="02040503050406030204" charset="0"/>
                        <a:sym typeface="+mn-ea"/>
                      </a:rPr>
                      <m:t>ℐ</m:t>
                    </m:r>
                    <m:r>
                      <a:rPr lang="en-US" sz="2400" dirty="0">
                        <a:latin typeface="Cambria Math" panose="02040503050406030204" charset="0"/>
                        <a:cs typeface="Cambria Math" panose="02040503050406030204" charset="0"/>
                        <a:sym typeface="+mn-ea"/>
                      </a:rPr>
                      <m:t>∪</m:t>
                    </m:r>
                    <m:r>
                      <a:rPr lang="en-US" sz="2400" i="1" dirty="0">
                        <a:latin typeface="Cambria Math" panose="02040503050406030204" charset="0"/>
                        <a:cs typeface="Cambria Math" panose="02040503050406030204" charset="0"/>
                        <a:sym typeface="+mn-ea"/>
                      </a:rPr>
                      <m:t>ℬ</m:t>
                    </m:r>
                    <m:r>
                      <a:rPr lang="en-US" sz="2400" dirty="0">
                        <a:latin typeface="Cambria Math" panose="02040503050406030204" charset="0"/>
                        <a:cs typeface="Cambria Math" panose="02040503050406030204" charset="0"/>
                        <a:sym typeface="+mn-ea"/>
                      </a:rPr>
                      <m:t>)×(</m:t>
                    </m:r>
                    <m:r>
                      <a:rPr lang="en-US" altLang="zh-CN" sz="2400" dirty="0">
                        <a:latin typeface="Cambria Math" panose="02040503050406030204" charset="0"/>
                        <a:cs typeface="Cambria Math" panose="02040503050406030204" charset="0"/>
                        <a:sym typeface="+mn-ea"/>
                      </a:rPr>
                      <m:t>𝒱</m:t>
                    </m:r>
                    <m:r>
                      <a:rPr lang="en-US" sz="2400" dirty="0">
                        <a:latin typeface="Cambria Math" panose="02040503050406030204" charset="0"/>
                        <a:cs typeface="Cambria Math" panose="02040503050406030204" charset="0"/>
                        <a:sym typeface="+mn-ea"/>
                      </a:rPr>
                      <m:t>∪</m:t>
                    </m:r>
                    <m:r>
                      <a:rPr lang="en-US" sz="2400" dirty="0">
                        <a:latin typeface="Cambria Math" panose="02040503050406030204" charset="0"/>
                        <a:cs typeface="Cambria Math" panose="02040503050406030204" charset="0"/>
                        <a:sym typeface="+mn-ea"/>
                      </a:rPr>
                      <m:t>ℐ</m:t>
                    </m:r>
                    <m:r>
                      <a:rPr lang="en-US" sz="2400" dirty="0">
                        <a:latin typeface="Cambria Math" panose="02040503050406030204" charset="0"/>
                        <a:cs typeface="Cambria Math" panose="02040503050406030204" charset="0"/>
                        <a:sym typeface="+mn-ea"/>
                      </a:rPr>
                      <m:t>)×(</m:t>
                    </m:r>
                    <m:r>
                      <a:rPr lang="en-US" altLang="zh-CN" sz="2400" dirty="0">
                        <a:latin typeface="Cambria Math" panose="02040503050406030204" charset="0"/>
                        <a:cs typeface="Cambria Math" panose="02040503050406030204" charset="0"/>
                        <a:sym typeface="+mn-ea"/>
                      </a:rPr>
                      <m:t>𝒱</m:t>
                    </m:r>
                    <m:r>
                      <a:rPr lang="en-US" sz="2400" dirty="0">
                        <a:latin typeface="Cambria Math" panose="02040503050406030204" charset="0"/>
                        <a:cs typeface="Cambria Math" panose="02040503050406030204" charset="0"/>
                        <a:sym typeface="+mn-ea"/>
                      </a:rPr>
                      <m:t>∪</m:t>
                    </m:r>
                    <m:r>
                      <a:rPr lang="en-US" sz="2400" dirty="0">
                        <a:latin typeface="Cambria Math" panose="02040503050406030204" charset="0"/>
                        <a:cs typeface="Cambria Math" panose="02040503050406030204" charset="0"/>
                        <a:sym typeface="+mn-ea"/>
                      </a:rPr>
                      <m:t>ℐ</m:t>
                    </m:r>
                    <m:r>
                      <a:rPr lang="en-US" sz="2400" dirty="0">
                        <a:latin typeface="Cambria Math" panose="02040503050406030204" charset="0"/>
                        <a:cs typeface="Cambria Math" panose="02040503050406030204" charset="0"/>
                        <a:sym typeface="+mn-ea"/>
                      </a:rPr>
                      <m:t>∪</m:t>
                    </m:r>
                    <m:r>
                      <a:rPr lang="en-US" sz="2400" i="1" dirty="0">
                        <a:latin typeface="Cambria Math" panose="02040503050406030204" charset="0"/>
                        <a:cs typeface="Cambria Math" panose="02040503050406030204" charset="0"/>
                        <a:sym typeface="+mn-ea"/>
                      </a:rPr>
                      <m:t>ℬ</m:t>
                    </m:r>
                    <m:r>
                      <a:rPr lang="en-US" sz="2400" dirty="0">
                        <a:latin typeface="Cambria Math" panose="02040503050406030204" charset="0"/>
                        <a:cs typeface="Cambria Math" panose="02040503050406030204" charset="0"/>
                        <a:sym typeface="+mn-ea"/>
                      </a:rPr>
                      <m:t>∪</m:t>
                    </m:r>
                    <m:r>
                      <a:rPr lang="en-US" sz="2400" dirty="0">
                        <a:latin typeface="Cambria Math" panose="02040503050406030204" charset="0"/>
                        <a:cs typeface="Cambria Math" panose="02040503050406030204" charset="0"/>
                        <a:sym typeface="+mn-ea"/>
                      </a:rPr>
                      <m:t>ℒ</m:t>
                    </m:r>
                    <m:r>
                      <a:rPr lang="en-US" sz="2400" dirty="0">
                        <a:latin typeface="Cambria Math" panose="02040503050406030204" charset="0"/>
                        <a:cs typeface="Cambria Math" panose="02040503050406030204" charset="0"/>
                        <a:sym typeface="+mn-ea"/>
                      </a:rPr>
                      <m:t>)</m:t>
                    </m:r>
                  </m:oMath>
                </a14:m>
                <a:r>
                  <a:rPr lang="zh-CN" altLang="en-US" sz="2400" dirty="0">
                    <a:latin typeface="Cambria Math" panose="02040503050406030204" charset="0"/>
                    <a:cs typeface="Cambria Math" panose="02040503050406030204" charset="0"/>
                    <a:sym typeface="+mn-ea"/>
                  </a:rPr>
                  <a:t>；</a:t>
                </a:r>
                <a:endParaRPr lang="en-US" altLang="zh-CN" sz="2400" dirty="0">
                  <a:latin typeface="Cambria Math" panose="02040503050406030204" charset="0"/>
                  <a:cs typeface="Cambria Math" panose="02040503050406030204" charset="0"/>
                  <a:sym typeface="+mn-ea"/>
                </a:endParaRPr>
              </a:p>
              <a:p>
                <a:pPr fontAlgn="auto">
                  <a:lnSpc>
                    <a:spcPct val="150000"/>
                  </a:lnSpc>
                </a:pPr>
                <a:r>
                  <a:rPr lang="en-US" altLang="zh-CN" sz="2400" dirty="0">
                    <a:latin typeface="Cambria Math" panose="02040503050406030204" charset="0"/>
                    <a:sym typeface="+mn-ea"/>
                  </a:rPr>
                  <a:t>e.g.</a:t>
                </a:r>
                <a:r>
                  <a:rPr lang="zh-CN" altLang="en-US" sz="2400" dirty="0">
                    <a:latin typeface="Cambria Math" panose="02040503050406030204" charset="0"/>
                    <a:sym typeface="+mn-ea"/>
                  </a:rPr>
                  <a:t> </a:t>
                </a:r>
                <a:r>
                  <a:rPr lang="en-US" altLang="zh-CN" sz="2400" dirty="0">
                    <a:latin typeface="Cambria Math" panose="02040503050406030204" charset="0"/>
                    <a:sym typeface="+mn-ea"/>
                  </a:rPr>
                  <a:t>?x</a:t>
                </a:r>
                <a:r>
                  <a:rPr lang="zh-CN" altLang="en-US" sz="2400" dirty="0">
                    <a:latin typeface="Cambria Math" panose="02040503050406030204" charset="0"/>
                    <a:sym typeface="+mn-ea"/>
                  </a:rPr>
                  <a:t>    </a:t>
                </a:r>
                <a:r>
                  <a:rPr lang="en-US" altLang="zh-CN" sz="2400" dirty="0">
                    <a:latin typeface="Cambria Math" panose="02040503050406030204" charset="0"/>
                    <a:sym typeface="+mn-ea"/>
                  </a:rPr>
                  <a:t>workplace</a:t>
                </a:r>
                <a:r>
                  <a:rPr lang="zh-CN" altLang="en-US" sz="2400" dirty="0">
                    <a:latin typeface="Cambria Math" panose="02040503050406030204" charset="0"/>
                    <a:sym typeface="+mn-ea"/>
                  </a:rPr>
                  <a:t>     </a:t>
                </a:r>
                <a:r>
                  <a:rPr lang="en-US" altLang="zh-CN" sz="2400" dirty="0" err="1">
                    <a:latin typeface="Cambria Math" panose="02040503050406030204" charset="0"/>
                    <a:sym typeface="+mn-ea"/>
                  </a:rPr>
                  <a:t>dbr:University_of_Glasgow</a:t>
                </a:r>
                <a:endParaRPr lang="zh-CN" sz="2400" dirty="0">
                  <a:sym typeface="+mn-ea"/>
                </a:endParaRPr>
              </a:p>
              <a:p>
                <a:pPr marL="342900" indent="-342900" fontAlgn="auto">
                  <a:lnSpc>
                    <a:spcPct val="150000"/>
                  </a:lnSpc>
                  <a:buFont typeface="Arial" panose="020B0604020202090204" pitchFamily="34" charset="0"/>
                  <a:buChar char="•"/>
                </a:pPr>
                <a:r>
                  <a:rPr lang="zh-CN" sz="2400" dirty="0">
                    <a:sym typeface="+mn-ea"/>
                  </a:rPr>
                  <a:t>一个</a:t>
                </a:r>
                <a:r>
                  <a:rPr lang="zh-CN" sz="2400" b="1" dirty="0">
                    <a:solidFill>
                      <a:srgbClr val="FF0000"/>
                    </a:solidFill>
                    <a:sym typeface="+mn-ea"/>
                  </a:rPr>
                  <a:t>基本图模式（Basic Graph Pattern, BGP）</a:t>
                </a:r>
                <a:r>
                  <a:rPr lang="zh-CN" sz="2400" dirty="0">
                    <a:sym typeface="+mn-ea"/>
                  </a:rPr>
                  <a:t>的定义如下：一条三元组模式t 是一个基本图模式;如果P</a:t>
                </a:r>
                <a:r>
                  <a:rPr lang="zh-CN" sz="2400" baseline="-25000" dirty="0">
                    <a:sym typeface="+mn-ea"/>
                  </a:rPr>
                  <a:t>1</a:t>
                </a:r>
                <a:r>
                  <a:rPr lang="zh-CN" sz="2400" dirty="0">
                    <a:sym typeface="+mn-ea"/>
                  </a:rPr>
                  <a:t>和P</a:t>
                </a:r>
                <a:r>
                  <a:rPr lang="zh-CN" sz="2400" baseline="-25000" dirty="0">
                    <a:sym typeface="+mn-ea"/>
                  </a:rPr>
                  <a:t>2</a:t>
                </a:r>
                <a:r>
                  <a:rPr lang="zh-CN" sz="2400" dirty="0">
                    <a:sym typeface="+mn-ea"/>
                  </a:rPr>
                  <a:t>都是基本图模式，则P</a:t>
                </a:r>
                <a:r>
                  <a:rPr lang="zh-CN" sz="2400" baseline="-25000" dirty="0">
                    <a:sym typeface="+mn-ea"/>
                  </a:rPr>
                  <a:t>1 </a:t>
                </a:r>
                <a:r>
                  <a:rPr lang="zh-CN" sz="2400" dirty="0">
                    <a:sym typeface="+mn-ea"/>
                  </a:rPr>
                  <a:t>AND P</a:t>
                </a:r>
                <a:r>
                  <a:rPr lang="zh-CN" sz="2400" baseline="-25000" dirty="0">
                    <a:sym typeface="+mn-ea"/>
                  </a:rPr>
                  <a:t>2</a:t>
                </a:r>
                <a:r>
                  <a:rPr lang="zh-CN" sz="2400" dirty="0">
                    <a:sym typeface="+mn-ea"/>
                  </a:rPr>
                  <a:t> 也是一个基本图模式</a:t>
                </a:r>
                <a:endParaRPr lang="en-US" altLang="zh-CN" sz="2400" dirty="0">
                  <a:sym typeface="+mn-ea"/>
                </a:endParaRPr>
              </a:p>
              <a:p>
                <a:pPr fontAlgn="auto">
                  <a:lnSpc>
                    <a:spcPct val="150000"/>
                  </a:lnSpc>
                </a:pPr>
                <a:r>
                  <a:rPr lang="en-US" altLang="zh-CN" sz="2400" dirty="0">
                    <a:sym typeface="+mn-ea"/>
                  </a:rPr>
                  <a:t>e.g.</a:t>
                </a:r>
                <a:r>
                  <a:rPr lang="zh-CN" altLang="en-US" sz="2400" dirty="0">
                    <a:sym typeface="+mn-ea"/>
                  </a:rPr>
                  <a:t> </a:t>
                </a:r>
                <a:r>
                  <a:rPr lang="en-US" altLang="zh-CN" sz="2400" dirty="0">
                    <a:latin typeface="Cambria Math" panose="02040503050406030204" charset="0"/>
                    <a:sym typeface="+mn-ea"/>
                  </a:rPr>
                  <a:t>?x</a:t>
                </a:r>
                <a:r>
                  <a:rPr lang="zh-CN" altLang="en-US" sz="2400" dirty="0">
                    <a:latin typeface="Cambria Math" panose="02040503050406030204" charset="0"/>
                    <a:sym typeface="+mn-ea"/>
                  </a:rPr>
                  <a:t>    </a:t>
                </a:r>
                <a:r>
                  <a:rPr lang="en-US" altLang="zh-CN" sz="2400" dirty="0">
                    <a:latin typeface="Cambria Math" panose="02040503050406030204" charset="0"/>
                    <a:sym typeface="+mn-ea"/>
                  </a:rPr>
                  <a:t>workplace</a:t>
                </a:r>
                <a:r>
                  <a:rPr lang="zh-CN" altLang="en-US" sz="2400" dirty="0">
                    <a:latin typeface="Cambria Math" panose="02040503050406030204" charset="0"/>
                    <a:sym typeface="+mn-ea"/>
                  </a:rPr>
                  <a:t>     </a:t>
                </a:r>
                <a:r>
                  <a:rPr lang="en-US" altLang="zh-CN" sz="2400" dirty="0" err="1">
                    <a:latin typeface="Cambria Math" panose="02040503050406030204" charset="0"/>
                    <a:sym typeface="+mn-ea"/>
                  </a:rPr>
                  <a:t>dbr:University_of_Glasgow</a:t>
                </a:r>
                <a:r>
                  <a:rPr lang="en-US" altLang="zh-CN" sz="2400" dirty="0">
                    <a:latin typeface="Cambria Math" panose="02040503050406030204" charset="0"/>
                    <a:sym typeface="+mn-ea"/>
                  </a:rPr>
                  <a:t>.</a:t>
                </a:r>
                <a:r>
                  <a:rPr lang="zh-CN" altLang="en-US" sz="2400" dirty="0">
                    <a:latin typeface="Cambria Math" panose="02040503050406030204" charset="0"/>
                    <a:sym typeface="+mn-ea"/>
                  </a:rPr>
                  <a:t> </a:t>
                </a:r>
                <a:endParaRPr lang="en-US" altLang="zh-CN" sz="2400" dirty="0">
                  <a:latin typeface="Cambria Math" panose="02040503050406030204" charset="0"/>
                  <a:sym typeface="+mn-ea"/>
                </a:endParaRPr>
              </a:p>
              <a:p>
                <a:pPr fontAlgn="auto">
                  <a:lnSpc>
                    <a:spcPct val="150000"/>
                  </a:lnSpc>
                </a:pPr>
                <a:r>
                  <a:rPr lang="zh-CN" altLang="en-US" sz="2400" dirty="0">
                    <a:latin typeface="Cambria Math" panose="02040503050406030204" charset="0"/>
                    <a:sym typeface="+mn-ea"/>
                  </a:rPr>
                  <a:t>        </a:t>
                </a:r>
                <a:r>
                  <a:rPr lang="en-US" altLang="zh-CN" sz="2400" dirty="0">
                    <a:latin typeface="Cambria Math" panose="02040503050406030204" charset="0"/>
                    <a:sym typeface="+mn-ea"/>
                  </a:rPr>
                  <a:t>?x</a:t>
                </a:r>
                <a:r>
                  <a:rPr lang="zh-CN" altLang="en-US" sz="2400" dirty="0">
                    <a:latin typeface="Cambria Math" panose="02040503050406030204" charset="0"/>
                    <a:sym typeface="+mn-ea"/>
                  </a:rPr>
                  <a:t>   </a:t>
                </a:r>
                <a:r>
                  <a:rPr lang="en-US" altLang="zh-CN" sz="2400" dirty="0" err="1">
                    <a:latin typeface="Cambria Math" panose="02040503050406030204" charset="0"/>
                    <a:sym typeface="+mn-ea"/>
                  </a:rPr>
                  <a:t>dbo:name</a:t>
                </a:r>
                <a:r>
                  <a:rPr lang="zh-CN" altLang="en-US" sz="2400" dirty="0">
                    <a:latin typeface="Cambria Math" panose="02040503050406030204" charset="0"/>
                    <a:sym typeface="+mn-ea"/>
                  </a:rPr>
                  <a:t>   </a:t>
                </a:r>
                <a:r>
                  <a:rPr lang="en-US" altLang="zh-CN" sz="2400" dirty="0">
                    <a:latin typeface="Cambria Math" panose="02040503050406030204" charset="0"/>
                    <a:sym typeface="+mn-ea"/>
                  </a:rPr>
                  <a:t>?name</a:t>
                </a:r>
                <a:endParaRPr sz="2400" dirty="0">
                  <a:sym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flipH="1">
                <a:off x="771525" y="1741805"/>
                <a:ext cx="10673080" cy="4468018"/>
              </a:xfrm>
              <a:prstGeom prst="rect">
                <a:avLst/>
              </a:prstGeom>
              <a:blipFill>
                <a:blip r:embed="rId3"/>
                <a:stretch>
                  <a:fillRect l="-832" r="-713" b="-1983"/>
                </a:stretch>
              </a:blipFill>
            </p:spPr>
            <p:txBody>
              <a:bodyPr/>
              <a:lstStyle/>
              <a:p>
                <a:r>
                  <a:rPr lang="zh-CN" altLang="en-US">
                    <a:noFill/>
                  </a:rPr>
                  <a:t> </a:t>
                </a:r>
              </a:p>
            </p:txBody>
          </p:sp>
        </mc:Fallback>
      </mc:AlternateContent>
      <p:sp>
        <p:nvSpPr>
          <p:cNvPr id="4" name="文本框 3"/>
          <p:cNvSpPr txBox="1"/>
          <p:nvPr/>
        </p:nvSpPr>
        <p:spPr>
          <a:xfrm>
            <a:off x="771525" y="1281430"/>
            <a:ext cx="6343650"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三元组模式与基本图模式</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24</a:t>
            </a:fld>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396938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400" dirty="0">
                <a:sym typeface="+mn-ea"/>
              </a:rPr>
              <a:t>一个</a:t>
            </a:r>
            <a:r>
              <a:rPr sz="2400" b="1" dirty="0">
                <a:solidFill>
                  <a:srgbClr val="FF0000"/>
                </a:solidFill>
                <a:sym typeface="+mn-ea"/>
              </a:rPr>
              <a:t>图模式</a:t>
            </a:r>
            <a:r>
              <a:rPr lang="zh-CN" sz="2400" b="1" dirty="0">
                <a:solidFill>
                  <a:srgbClr val="FF0000"/>
                </a:solidFill>
                <a:sym typeface="+mn-ea"/>
              </a:rPr>
              <a:t>（</a:t>
            </a:r>
            <a:r>
              <a:rPr sz="2400" b="1" dirty="0">
                <a:solidFill>
                  <a:srgbClr val="FF0000"/>
                </a:solidFill>
                <a:sym typeface="+mn-ea"/>
              </a:rPr>
              <a:t>Graph Pattern</a:t>
            </a:r>
            <a:r>
              <a:rPr lang="zh-CN" sz="2400" b="1" dirty="0">
                <a:solidFill>
                  <a:srgbClr val="FF0000"/>
                </a:solidFill>
                <a:sym typeface="+mn-ea"/>
              </a:rPr>
              <a:t>）</a:t>
            </a:r>
            <a:r>
              <a:rPr sz="2400" dirty="0">
                <a:sym typeface="+mn-ea"/>
              </a:rPr>
              <a:t>是由下面递归定义的:</a:t>
            </a:r>
          </a:p>
          <a:p>
            <a:pPr marL="914400" lvl="1" indent="-457200" fontAlgn="auto">
              <a:lnSpc>
                <a:spcPct val="150000"/>
              </a:lnSpc>
              <a:buFont typeface="Arial" panose="020B0604020202090204" pitchFamily="34" charset="0"/>
              <a:buAutoNum type="arabicPeriod"/>
            </a:pPr>
            <a:r>
              <a:rPr sz="2400" dirty="0">
                <a:sym typeface="+mn-ea"/>
              </a:rPr>
              <a:t>如果P 是一个基本图模式，则P 也是一个图模式；</a:t>
            </a:r>
          </a:p>
          <a:p>
            <a:pPr marL="914400" lvl="1" indent="-457200" fontAlgn="auto">
              <a:lnSpc>
                <a:spcPct val="150000"/>
              </a:lnSpc>
              <a:buFont typeface="Arial" panose="020B0604020202090204" pitchFamily="34" charset="0"/>
              <a:buAutoNum type="arabicPeriod"/>
            </a:pPr>
            <a:r>
              <a:rPr sz="2400" dirty="0">
                <a:sym typeface="+mn-ea"/>
              </a:rPr>
              <a:t>如果P</a:t>
            </a:r>
            <a:r>
              <a:rPr sz="2400" baseline="-25000" dirty="0">
                <a:sym typeface="+mn-ea"/>
              </a:rPr>
              <a:t>1</a:t>
            </a:r>
            <a:r>
              <a:rPr sz="2400" dirty="0">
                <a:sym typeface="+mn-ea"/>
              </a:rPr>
              <a:t> 和P</a:t>
            </a:r>
            <a:r>
              <a:rPr sz="2400" baseline="-25000" dirty="0">
                <a:sym typeface="+mn-ea"/>
              </a:rPr>
              <a:t>2</a:t>
            </a:r>
            <a:r>
              <a:rPr sz="2400" dirty="0">
                <a:sym typeface="+mn-ea"/>
              </a:rPr>
              <a:t> 都是图模式，则P</a:t>
            </a:r>
            <a:r>
              <a:rPr sz="2400" baseline="-25000" dirty="0">
                <a:sym typeface="+mn-ea"/>
              </a:rPr>
              <a:t>1</a:t>
            </a:r>
            <a:r>
              <a:rPr sz="2400" dirty="0">
                <a:sym typeface="+mn-ea"/>
              </a:rPr>
              <a:t> AND P</a:t>
            </a:r>
            <a:r>
              <a:rPr sz="2400" baseline="-25000" dirty="0">
                <a:sym typeface="+mn-ea"/>
              </a:rPr>
              <a:t>2</a:t>
            </a:r>
            <a:r>
              <a:rPr sz="2400" dirty="0">
                <a:sym typeface="+mn-ea"/>
              </a:rPr>
              <a:t> 也是一个图模式；</a:t>
            </a:r>
          </a:p>
          <a:p>
            <a:pPr marL="914400" lvl="1" indent="-457200" fontAlgn="auto">
              <a:lnSpc>
                <a:spcPct val="150000"/>
              </a:lnSpc>
              <a:buFont typeface="Arial" panose="020B0604020202090204" pitchFamily="34" charset="0"/>
              <a:buAutoNum type="arabicPeriod"/>
            </a:pPr>
            <a:r>
              <a:rPr sz="2400" dirty="0">
                <a:sym typeface="+mn-ea"/>
              </a:rPr>
              <a:t>如果P</a:t>
            </a:r>
            <a:r>
              <a:rPr sz="2400" baseline="-25000" dirty="0">
                <a:sym typeface="+mn-ea"/>
              </a:rPr>
              <a:t>1</a:t>
            </a:r>
            <a:r>
              <a:rPr sz="2400" dirty="0">
                <a:sym typeface="+mn-ea"/>
              </a:rPr>
              <a:t> 和P</a:t>
            </a:r>
            <a:r>
              <a:rPr sz="2400" baseline="-25000" dirty="0">
                <a:sym typeface="+mn-ea"/>
              </a:rPr>
              <a:t>2</a:t>
            </a:r>
            <a:r>
              <a:rPr sz="2400" dirty="0">
                <a:sym typeface="+mn-ea"/>
              </a:rPr>
              <a:t> 都是图模式，则</a:t>
            </a:r>
            <a:r>
              <a:rPr lang="en-US" sz="2400" dirty="0">
                <a:sym typeface="+mn-ea"/>
              </a:rPr>
              <a:t>{</a:t>
            </a:r>
            <a:r>
              <a:rPr sz="2400" dirty="0">
                <a:sym typeface="+mn-ea"/>
              </a:rPr>
              <a:t>P</a:t>
            </a:r>
            <a:r>
              <a:rPr sz="2400" baseline="-25000" dirty="0">
                <a:sym typeface="+mn-ea"/>
              </a:rPr>
              <a:t>1</a:t>
            </a:r>
            <a:r>
              <a:rPr lang="en-US" sz="2400" dirty="0">
                <a:sym typeface="+mn-ea"/>
              </a:rPr>
              <a:t>}</a:t>
            </a:r>
            <a:r>
              <a:rPr sz="2400" dirty="0">
                <a:sym typeface="+mn-ea"/>
              </a:rPr>
              <a:t> UNION </a:t>
            </a:r>
            <a:r>
              <a:rPr lang="en-US" sz="2400" dirty="0">
                <a:sym typeface="+mn-ea"/>
              </a:rPr>
              <a:t>{</a:t>
            </a:r>
            <a:r>
              <a:rPr sz="2400" dirty="0">
                <a:sym typeface="+mn-ea"/>
              </a:rPr>
              <a:t>P</a:t>
            </a:r>
            <a:r>
              <a:rPr sz="2400" baseline="-25000" dirty="0">
                <a:sym typeface="+mn-ea"/>
              </a:rPr>
              <a:t>2</a:t>
            </a:r>
            <a:r>
              <a:rPr lang="en-US" sz="2400" dirty="0">
                <a:sym typeface="+mn-ea"/>
              </a:rPr>
              <a:t>}</a:t>
            </a:r>
            <a:r>
              <a:rPr sz="2400" dirty="0">
                <a:sym typeface="+mn-ea"/>
              </a:rPr>
              <a:t>, P</a:t>
            </a:r>
            <a:r>
              <a:rPr sz="2400" baseline="-25000" dirty="0">
                <a:sym typeface="+mn-ea"/>
              </a:rPr>
              <a:t>1</a:t>
            </a:r>
            <a:r>
              <a:rPr sz="2400" dirty="0">
                <a:sym typeface="+mn-ea"/>
              </a:rPr>
              <a:t> OPTIONAL </a:t>
            </a:r>
            <a:r>
              <a:rPr lang="en-US" sz="2400" dirty="0">
                <a:sym typeface="+mn-ea"/>
              </a:rPr>
              <a:t>{</a:t>
            </a:r>
            <a:r>
              <a:rPr sz="2400" dirty="0">
                <a:sym typeface="+mn-ea"/>
              </a:rPr>
              <a:t>P</a:t>
            </a:r>
            <a:r>
              <a:rPr sz="2400" baseline="-25000" dirty="0">
                <a:sym typeface="+mn-ea"/>
              </a:rPr>
              <a:t>2</a:t>
            </a:r>
            <a:r>
              <a:rPr lang="en-US" sz="2400" dirty="0">
                <a:sym typeface="+mn-ea"/>
              </a:rPr>
              <a:t>}</a:t>
            </a:r>
            <a:r>
              <a:rPr sz="2400" dirty="0">
                <a:sym typeface="+mn-ea"/>
              </a:rPr>
              <a:t> 都是图模式。注意到</a:t>
            </a:r>
            <a:r>
              <a:rPr lang="en-US" sz="2400" dirty="0">
                <a:sym typeface="+mn-ea"/>
              </a:rPr>
              <a:t>{</a:t>
            </a:r>
            <a:r>
              <a:rPr sz="2400" dirty="0">
                <a:sym typeface="+mn-ea"/>
              </a:rPr>
              <a:t>P</a:t>
            </a:r>
            <a:r>
              <a:rPr sz="2400" baseline="-25000" dirty="0">
                <a:sym typeface="+mn-ea"/>
              </a:rPr>
              <a:t>i</a:t>
            </a:r>
            <a:r>
              <a:rPr lang="en-US" sz="2400" dirty="0">
                <a:sym typeface="+mn-ea"/>
              </a:rPr>
              <a:t>}</a:t>
            </a:r>
            <a:r>
              <a:rPr sz="2400" dirty="0">
                <a:sym typeface="+mn-ea"/>
              </a:rPr>
              <a:t> 表示一个组图模式</a:t>
            </a:r>
            <a:r>
              <a:rPr lang="zh-CN" sz="2400" dirty="0">
                <a:sym typeface="+mn-ea"/>
              </a:rPr>
              <a:t>；</a:t>
            </a:r>
          </a:p>
          <a:p>
            <a:pPr marL="914400" lvl="1" indent="-457200" fontAlgn="auto">
              <a:lnSpc>
                <a:spcPct val="150000"/>
              </a:lnSpc>
              <a:buFont typeface="Arial" panose="020B0604020202090204" pitchFamily="34" charset="0"/>
              <a:buAutoNum type="arabicPeriod"/>
            </a:pPr>
            <a:r>
              <a:rPr sz="2400" dirty="0">
                <a:sym typeface="+mn-ea"/>
              </a:rPr>
              <a:t>如果P 是一个图模式，C 是SPARQL 中的FILTER 过滤条件，则(P FILTER C)也是一个图模式。</a:t>
            </a:r>
            <a:endParaRPr lang="zh-CN" sz="2400" dirty="0">
              <a:sym typeface="+mn-ea"/>
            </a:endParaRPr>
          </a:p>
        </p:txBody>
      </p:sp>
      <p:sp>
        <p:nvSpPr>
          <p:cNvPr id="4" name="文本框 3"/>
          <p:cNvSpPr txBox="1"/>
          <p:nvPr/>
        </p:nvSpPr>
        <p:spPr>
          <a:xfrm>
            <a:off x="771525" y="1281430"/>
            <a:ext cx="6343650"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图模式</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25</a:t>
            </a:fld>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452310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400" dirty="0">
                <a:sym typeface="+mn-ea"/>
              </a:rPr>
              <a:t>一个</a:t>
            </a:r>
            <a:r>
              <a:rPr sz="2400" b="1" dirty="0">
                <a:solidFill>
                  <a:srgbClr val="FF0000"/>
                </a:solidFill>
                <a:sym typeface="+mn-ea"/>
              </a:rPr>
              <a:t>组图模式</a:t>
            </a:r>
            <a:r>
              <a:rPr lang="zh-CN" sz="2400" b="1" dirty="0">
                <a:solidFill>
                  <a:srgbClr val="FF0000"/>
                </a:solidFill>
                <a:sym typeface="+mn-ea"/>
              </a:rPr>
              <a:t>（</a:t>
            </a:r>
            <a:r>
              <a:rPr sz="2400" b="1" dirty="0">
                <a:solidFill>
                  <a:srgbClr val="FF0000"/>
                </a:solidFill>
                <a:sym typeface="+mn-ea"/>
              </a:rPr>
              <a:t>Group Graph Pattern</a:t>
            </a:r>
            <a:r>
              <a:rPr lang="zh-CN" sz="2400" b="1" dirty="0">
                <a:solidFill>
                  <a:srgbClr val="FF0000"/>
                </a:solidFill>
                <a:sym typeface="+mn-ea"/>
              </a:rPr>
              <a:t>）</a:t>
            </a:r>
            <a:r>
              <a:rPr sz="2400" dirty="0">
                <a:sym typeface="+mn-ea"/>
              </a:rPr>
              <a:t>如下递归定义：</a:t>
            </a:r>
          </a:p>
          <a:p>
            <a:pPr marL="914400" lvl="1" indent="-457200" fontAlgn="auto">
              <a:lnSpc>
                <a:spcPct val="150000"/>
              </a:lnSpc>
              <a:buFont typeface="Arial" panose="020B0604020202090204" pitchFamily="34" charset="0"/>
              <a:buAutoNum type="arabicPeriod"/>
            </a:pPr>
            <a:r>
              <a:rPr sz="2400" dirty="0">
                <a:sym typeface="+mn-ea"/>
              </a:rPr>
              <a:t>如果P 是一个图模式，则</a:t>
            </a:r>
            <a:r>
              <a:rPr lang="en-US" sz="2400" dirty="0">
                <a:sym typeface="+mn-ea"/>
              </a:rPr>
              <a:t>{</a:t>
            </a:r>
            <a:r>
              <a:rPr sz="2400" dirty="0">
                <a:sym typeface="+mn-ea"/>
              </a:rPr>
              <a:t>P</a:t>
            </a:r>
            <a:r>
              <a:rPr lang="en-US" sz="2400" dirty="0">
                <a:sym typeface="+mn-ea"/>
              </a:rPr>
              <a:t>}</a:t>
            </a:r>
            <a:r>
              <a:rPr sz="2400" dirty="0">
                <a:sym typeface="+mn-ea"/>
              </a:rPr>
              <a:t> 是一个组图模式</a:t>
            </a:r>
          </a:p>
          <a:p>
            <a:pPr marL="914400" lvl="1" indent="-457200" fontAlgn="auto">
              <a:lnSpc>
                <a:spcPct val="150000"/>
              </a:lnSpc>
              <a:buFont typeface="Arial" panose="020B0604020202090204" pitchFamily="34" charset="0"/>
              <a:buAutoNum type="arabicPeriod"/>
            </a:pPr>
            <a:r>
              <a:rPr sz="2400" dirty="0">
                <a:sym typeface="+mn-ea"/>
              </a:rPr>
              <a:t>如果P 是一个组图模式，则P 也是一个图模式</a:t>
            </a:r>
          </a:p>
          <a:p>
            <a:pPr marL="342900" indent="-342900" fontAlgn="auto">
              <a:lnSpc>
                <a:spcPct val="150000"/>
              </a:lnSpc>
              <a:buFont typeface="Arial" panose="020B0604020202090204" pitchFamily="34" charset="0"/>
              <a:buChar char="•"/>
            </a:pPr>
            <a:r>
              <a:rPr sz="2400" dirty="0">
                <a:sym typeface="+mn-ea"/>
              </a:rPr>
              <a:t>一个</a:t>
            </a:r>
            <a:r>
              <a:rPr sz="2400" b="1" dirty="0">
                <a:solidFill>
                  <a:srgbClr val="FF0000"/>
                </a:solidFill>
                <a:sym typeface="+mn-ea"/>
              </a:rPr>
              <a:t>联合图模式</a:t>
            </a:r>
            <a:r>
              <a:rPr lang="zh-CN" sz="2400" b="1" dirty="0">
                <a:solidFill>
                  <a:srgbClr val="FF0000"/>
                </a:solidFill>
                <a:sym typeface="+mn-ea"/>
              </a:rPr>
              <a:t>（</a:t>
            </a:r>
            <a:r>
              <a:rPr sz="2400" b="1" dirty="0">
                <a:solidFill>
                  <a:srgbClr val="FF0000"/>
                </a:solidFill>
                <a:sym typeface="+mn-ea"/>
              </a:rPr>
              <a:t>Union Graph Pattern</a:t>
            </a:r>
            <a:r>
              <a:rPr lang="zh-CN" sz="2400" b="1" dirty="0">
                <a:solidFill>
                  <a:srgbClr val="FF0000"/>
                </a:solidFill>
                <a:sym typeface="+mn-ea"/>
              </a:rPr>
              <a:t>）</a:t>
            </a:r>
            <a:r>
              <a:rPr sz="2400" dirty="0">
                <a:sym typeface="+mn-ea"/>
              </a:rPr>
              <a:t>如下递归定义：</a:t>
            </a:r>
          </a:p>
          <a:p>
            <a:pPr marL="914400" lvl="1" indent="-457200" fontAlgn="auto">
              <a:lnSpc>
                <a:spcPct val="150000"/>
              </a:lnSpc>
              <a:buFont typeface="Arial" panose="020B0604020202090204" pitchFamily="34" charset="0"/>
              <a:buAutoNum type="arabicPeriod"/>
            </a:pPr>
            <a:r>
              <a:rPr sz="2400" dirty="0">
                <a:sym typeface="+mn-ea"/>
              </a:rPr>
              <a:t>如果</a:t>
            </a:r>
            <a:r>
              <a:rPr lang="en-US" sz="2400" dirty="0">
                <a:sym typeface="+mn-ea"/>
              </a:rPr>
              <a:t>{</a:t>
            </a:r>
            <a:r>
              <a:rPr sz="2400" dirty="0">
                <a:sym typeface="+mn-ea"/>
              </a:rPr>
              <a:t>P</a:t>
            </a:r>
            <a:r>
              <a:rPr sz="2400" baseline="-25000" dirty="0">
                <a:sym typeface="+mn-ea"/>
              </a:rPr>
              <a:t>1</a:t>
            </a:r>
            <a:r>
              <a:rPr lang="en-US" sz="2400" dirty="0">
                <a:sym typeface="+mn-ea"/>
              </a:rPr>
              <a:t>}</a:t>
            </a:r>
            <a:r>
              <a:rPr sz="2400" dirty="0">
                <a:sym typeface="+mn-ea"/>
              </a:rPr>
              <a:t> 是一个组图模式或者联合图模式，P</a:t>
            </a:r>
            <a:r>
              <a:rPr sz="2400" baseline="-25000" dirty="0">
                <a:sym typeface="+mn-ea"/>
              </a:rPr>
              <a:t>2</a:t>
            </a:r>
            <a:r>
              <a:rPr sz="2400" dirty="0">
                <a:sym typeface="+mn-ea"/>
              </a:rPr>
              <a:t> 是一个组图模式，则(P</a:t>
            </a:r>
            <a:r>
              <a:rPr sz="2400" baseline="-25000" dirty="0">
                <a:sym typeface="+mn-ea"/>
              </a:rPr>
              <a:t>1</a:t>
            </a:r>
            <a:r>
              <a:rPr sz="2400" dirty="0">
                <a:sym typeface="+mn-ea"/>
              </a:rPr>
              <a:t> UNION P</a:t>
            </a:r>
            <a:r>
              <a:rPr sz="2400" baseline="-25000" dirty="0">
                <a:sym typeface="+mn-ea"/>
              </a:rPr>
              <a:t>2</a:t>
            </a:r>
            <a:r>
              <a:rPr sz="2400" dirty="0">
                <a:sym typeface="+mn-ea"/>
              </a:rPr>
              <a:t>) 是一个联合图模式</a:t>
            </a:r>
          </a:p>
          <a:p>
            <a:pPr marL="914400" lvl="1" indent="-457200" fontAlgn="auto">
              <a:lnSpc>
                <a:spcPct val="150000"/>
              </a:lnSpc>
              <a:buFont typeface="Arial" panose="020B0604020202090204" pitchFamily="34" charset="0"/>
              <a:buAutoNum type="arabicPeriod"/>
            </a:pPr>
            <a:r>
              <a:rPr sz="2400" dirty="0">
                <a:sym typeface="+mn-ea"/>
              </a:rPr>
              <a:t>如果(P</a:t>
            </a:r>
            <a:r>
              <a:rPr sz="2400" baseline="-25000" dirty="0">
                <a:sym typeface="+mn-ea"/>
              </a:rPr>
              <a:t>1</a:t>
            </a:r>
            <a:r>
              <a:rPr sz="2400" dirty="0">
                <a:sym typeface="+mn-ea"/>
              </a:rPr>
              <a:t> UNION P</a:t>
            </a:r>
            <a:r>
              <a:rPr sz="2400" baseline="-25000" dirty="0">
                <a:sym typeface="+mn-ea"/>
              </a:rPr>
              <a:t>2</a:t>
            </a:r>
            <a:r>
              <a:rPr sz="2400" dirty="0">
                <a:sym typeface="+mn-ea"/>
              </a:rPr>
              <a:t>) 是一个联合图模式，则(P</a:t>
            </a:r>
            <a:r>
              <a:rPr sz="2400" baseline="-25000" dirty="0">
                <a:sym typeface="+mn-ea"/>
              </a:rPr>
              <a:t>1</a:t>
            </a:r>
            <a:r>
              <a:rPr sz="2400" dirty="0">
                <a:sym typeface="+mn-ea"/>
              </a:rPr>
              <a:t> UNION P</a:t>
            </a:r>
            <a:r>
              <a:rPr sz="2400" baseline="-25000" dirty="0">
                <a:sym typeface="+mn-ea"/>
              </a:rPr>
              <a:t>2</a:t>
            </a:r>
            <a:r>
              <a:rPr sz="2400" dirty="0">
                <a:sym typeface="+mn-ea"/>
              </a:rPr>
              <a:t>) 也是一个图模式。</a:t>
            </a:r>
          </a:p>
        </p:txBody>
      </p:sp>
      <p:sp>
        <p:nvSpPr>
          <p:cNvPr id="4" name="文本框 3"/>
          <p:cNvSpPr txBox="1"/>
          <p:nvPr/>
        </p:nvSpPr>
        <p:spPr>
          <a:xfrm>
            <a:off x="771525" y="1281430"/>
            <a:ext cx="6343650"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组图模式、联合图模式</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26</a:t>
            </a:fld>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10673080" cy="119888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400" dirty="0">
                <a:sym typeface="+mn-ea"/>
              </a:rPr>
              <a:t>优先级从大到小分别是: (group)、UNION、AND、OPTIONAL、FILTER。</a:t>
            </a:r>
          </a:p>
          <a:p>
            <a:pPr marL="342900" indent="-342900" fontAlgn="auto">
              <a:lnSpc>
                <a:spcPct val="150000"/>
              </a:lnSpc>
              <a:buFont typeface="Arial" panose="020B0604020202090204" pitchFamily="34" charset="0"/>
              <a:buChar char="•"/>
            </a:pPr>
            <a:r>
              <a:rPr sz="2400" dirty="0">
                <a:sym typeface="+mn-ea"/>
              </a:rPr>
              <a:t>OPTIONAL 操作符是左结合</a:t>
            </a:r>
            <a:r>
              <a:rPr lang="zh-CN" sz="2400" dirty="0">
                <a:sym typeface="+mn-ea"/>
              </a:rPr>
              <a:t>（</a:t>
            </a:r>
            <a:r>
              <a:rPr sz="2400" dirty="0">
                <a:sym typeface="+mn-ea"/>
              </a:rPr>
              <a:t>left-associative</a:t>
            </a:r>
            <a:r>
              <a:rPr lang="zh-CN" sz="2400" dirty="0">
                <a:sym typeface="+mn-ea"/>
              </a:rPr>
              <a:t>）的</a:t>
            </a:r>
          </a:p>
        </p:txBody>
      </p:sp>
      <p:sp>
        <p:nvSpPr>
          <p:cNvPr id="4" name="文本框 3"/>
          <p:cNvSpPr txBox="1"/>
          <p:nvPr/>
        </p:nvSpPr>
        <p:spPr>
          <a:xfrm>
            <a:off x="771525" y="1281430"/>
            <a:ext cx="6343650"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操作符优先级</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27</a:t>
            </a:fld>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6343650"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图模式二叉树</a:t>
            </a:r>
          </a:p>
        </p:txBody>
      </p:sp>
      <p:pic>
        <p:nvPicPr>
          <p:cNvPr id="5" name="图片 4" descr="屏幕快照 2020-05-26 下午4.16.23"/>
          <p:cNvPicPr>
            <a:picLocks noChangeAspect="1"/>
          </p:cNvPicPr>
          <p:nvPr/>
        </p:nvPicPr>
        <p:blipFill>
          <a:blip r:embed="rId3"/>
          <a:stretch>
            <a:fillRect/>
          </a:stretch>
        </p:blipFill>
        <p:spPr>
          <a:xfrm>
            <a:off x="6326359" y="2445559"/>
            <a:ext cx="5596255" cy="3251200"/>
          </a:xfrm>
          <a:prstGeom prst="rect">
            <a:avLst/>
          </a:prstGeom>
        </p:spPr>
      </p:pic>
      <p:sp>
        <p:nvSpPr>
          <p:cNvPr id="7" name="右箭头 6"/>
          <p:cNvSpPr/>
          <p:nvPr/>
        </p:nvSpPr>
        <p:spPr>
          <a:xfrm>
            <a:off x="5361305" y="3183890"/>
            <a:ext cx="446405" cy="49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36A25BD4-2C18-3241-A107-B7FFDDC89A82}" type="slidenum">
              <a:rPr kumimoji="1" lang="zh-CN" altLang="en-US" smtClean="0"/>
              <a:t>28</a:t>
            </a:fld>
            <a:endParaRPr kumimoji="1" lang="zh-CN" altLang="en-US"/>
          </a:p>
        </p:txBody>
      </p:sp>
      <p:sp>
        <p:nvSpPr>
          <p:cNvPr id="14" name="内容占位符 2">
            <a:extLst>
              <a:ext uri="{FF2B5EF4-FFF2-40B4-BE49-F238E27FC236}">
                <a16:creationId xmlns:a16="http://schemas.microsoft.com/office/drawing/2014/main" id="{73658C84-C4A9-8E44-BE54-F7AC2D623BB8}"/>
              </a:ext>
            </a:extLst>
          </p:cNvPr>
          <p:cNvSpPr txBox="1">
            <a:spLocks/>
          </p:cNvSpPr>
          <p:nvPr/>
        </p:nvSpPr>
        <p:spPr>
          <a:xfrm>
            <a:off x="442913" y="1781885"/>
            <a:ext cx="6276975" cy="53798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en-US" altLang="zh-CN" sz="2000" dirty="0">
                <a:latin typeface="Times New Roman" panose="02020503050405090304" charset="0"/>
                <a:cs typeface="Times New Roman" panose="02020503050405090304" charset="0"/>
              </a:rPr>
              <a:t>  </a:t>
            </a:r>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SELECT ?x ?name ?birth ?</a:t>
            </a:r>
            <a:r>
              <a:rPr lang="en-US" altLang="zh-CN" sz="1800" dirty="0">
                <a:latin typeface="Times New Roman" panose="02020503050405090304" charset="0"/>
                <a:cs typeface="Times New Roman" panose="02020503050405090304" charset="0"/>
              </a:rPr>
              <a:t>friend </a:t>
            </a:r>
            <a:r>
              <a:rPr lang="zh-CN" altLang="en-US" sz="1800" dirty="0">
                <a:latin typeface="Times New Roman" panose="02020503050405090304" charset="0"/>
                <a:cs typeface="Times New Roman" panose="02020503050405090304" charset="0"/>
              </a:rPr>
              <a:t>WHERE {</a:t>
            </a:r>
          </a:p>
          <a:p>
            <a:pPr algn="l"/>
            <a:r>
              <a:rPr lang="en-US" altLang="zh-CN" sz="1800" dirty="0">
                <a:latin typeface="Times New Roman" panose="02020503050405090304" charset="0"/>
                <a:cs typeface="Times New Roman" panose="02020503050405090304" charset="0"/>
              </a:rPr>
              <a:t>t</a:t>
            </a:r>
            <a:r>
              <a:rPr lang="en-US" altLang="zh-CN" sz="1800" baseline="-25000" dirty="0">
                <a:latin typeface="Times New Roman" panose="02020503050405090304" charset="0"/>
                <a:cs typeface="Times New Roman" panose="02020503050405090304" charset="0"/>
              </a:rPr>
              <a:t>1 </a:t>
            </a:r>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?x dbp:workplaces dbr:University_of_Glasgow.</a:t>
            </a:r>
          </a:p>
          <a:p>
            <a:pPr algn="l"/>
            <a:r>
              <a:rPr lang="en-US" altLang="zh-CN" sz="1800" dirty="0">
                <a:latin typeface="Times New Roman" panose="02020503050405090304" charset="0"/>
                <a:cs typeface="Times New Roman" panose="02020503050405090304" charset="0"/>
              </a:rPr>
              <a:t>t</a:t>
            </a:r>
            <a:r>
              <a:rPr lang="en-US" altLang="zh-CN" sz="1800" baseline="-25000" dirty="0">
                <a:latin typeface="Times New Roman" panose="02020503050405090304" charset="0"/>
                <a:cs typeface="Times New Roman" panose="02020503050405090304" charset="0"/>
              </a:rPr>
              <a:t>2</a:t>
            </a:r>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{?x </a:t>
            </a:r>
            <a:r>
              <a:rPr lang="en-US" altLang="zh-CN" sz="1800" dirty="0" err="1">
                <a:latin typeface="Times New Roman" panose="02020503050405090304" charset="0"/>
                <a:cs typeface="Times New Roman" panose="02020503050405090304" charset="0"/>
              </a:rPr>
              <a:t>dbo</a:t>
            </a:r>
            <a:r>
              <a:rPr lang="zh-CN" altLang="en-US" sz="1800" dirty="0">
                <a:latin typeface="Times New Roman" panose="02020503050405090304" charset="0"/>
                <a:cs typeface="Times New Roman" panose="02020503050405090304" charset="0"/>
              </a:rPr>
              <a:t>:name ?name}</a:t>
            </a:r>
          </a:p>
          <a:p>
            <a:pPr algn="l"/>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UNION</a:t>
            </a:r>
          </a:p>
          <a:p>
            <a:pPr algn="l"/>
            <a:r>
              <a:rPr lang="en-US" altLang="zh-CN" sz="1800" dirty="0">
                <a:latin typeface="Times New Roman" panose="02020503050405090304" charset="0"/>
                <a:cs typeface="Times New Roman" panose="02020503050405090304" charset="0"/>
              </a:rPr>
              <a:t>t</a:t>
            </a:r>
            <a:r>
              <a:rPr lang="en-US" altLang="zh-CN" sz="1800" baseline="-25000" dirty="0">
                <a:latin typeface="Times New Roman" panose="02020503050405090304" charset="0"/>
                <a:cs typeface="Times New Roman" panose="02020503050405090304" charset="0"/>
              </a:rPr>
              <a:t>3</a:t>
            </a:r>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{?x rdfs:label ?name}</a:t>
            </a:r>
          </a:p>
          <a:p>
            <a:pPr algn="l"/>
            <a:r>
              <a:rPr lang="en-US" altLang="zh-CN" sz="1800" dirty="0">
                <a:latin typeface="Times New Roman" panose="02020503050405090304" charset="0"/>
                <a:cs typeface="Times New Roman" panose="02020503050405090304" charset="0"/>
              </a:rPr>
              <a:t>t</a:t>
            </a:r>
            <a:r>
              <a:rPr lang="en-US" altLang="zh-CN" sz="1800" baseline="-25000" dirty="0">
                <a:latin typeface="Times New Roman" panose="02020503050405090304" charset="0"/>
                <a:cs typeface="Times New Roman" panose="02020503050405090304" charset="0"/>
              </a:rPr>
              <a:t>4</a:t>
            </a:r>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x db</a:t>
            </a:r>
            <a:r>
              <a:rPr lang="en-US" altLang="zh-CN" sz="1800" dirty="0">
                <a:latin typeface="Times New Roman" panose="02020503050405090304" charset="0"/>
                <a:cs typeface="Times New Roman" panose="02020503050405090304" charset="0"/>
              </a:rPr>
              <a:t>o</a:t>
            </a:r>
            <a:r>
              <a:rPr lang="zh-CN" altLang="en-US" sz="1800" dirty="0">
                <a:latin typeface="Times New Roman" panose="02020503050405090304" charset="0"/>
                <a:cs typeface="Times New Roman" panose="02020503050405090304" charset="0"/>
              </a:rPr>
              <a:t>:birthDate ?birth</a:t>
            </a:r>
          </a:p>
          <a:p>
            <a:pPr algn="l"/>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OPTIONAL{</a:t>
            </a:r>
          </a:p>
          <a:p>
            <a:pPr algn="l"/>
            <a:r>
              <a:rPr lang="en-US" altLang="zh-CN" sz="1800" dirty="0">
                <a:latin typeface="Times New Roman" panose="02020503050405090304" charset="0"/>
                <a:cs typeface="Times New Roman" panose="02020503050405090304" charset="0"/>
              </a:rPr>
              <a:t>t</a:t>
            </a:r>
            <a:r>
              <a:rPr lang="en-US" altLang="zh-CN" sz="1800" baseline="-25000" dirty="0">
                <a:latin typeface="Times New Roman" panose="02020503050405090304" charset="0"/>
                <a:cs typeface="Times New Roman" panose="02020503050405090304" charset="0"/>
              </a:rPr>
              <a:t>5</a:t>
            </a:r>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{?x dbo:influencedBy ?</a:t>
            </a:r>
            <a:r>
              <a:rPr lang="en-US" altLang="zh-CN" sz="1800" dirty="0">
                <a:latin typeface="Times New Roman" panose="02020503050405090304" charset="0"/>
                <a:cs typeface="Times New Roman" panose="02020503050405090304" charset="0"/>
                <a:sym typeface="+mn-ea"/>
              </a:rPr>
              <a:t>friend </a:t>
            </a:r>
            <a:r>
              <a:rPr lang="zh-CN" altLang="en-US" sz="1800" dirty="0">
                <a:latin typeface="Times New Roman" panose="02020503050405090304" charset="0"/>
                <a:cs typeface="Times New Roman" panose="02020503050405090304" charset="0"/>
              </a:rPr>
              <a:t>}</a:t>
            </a:r>
          </a:p>
          <a:p>
            <a:pPr algn="l"/>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UNION</a:t>
            </a:r>
          </a:p>
          <a:p>
            <a:pPr algn="l"/>
            <a:r>
              <a:rPr lang="en-US" altLang="zh-CN" sz="1800" dirty="0">
                <a:latin typeface="Times New Roman" panose="02020503050405090304" charset="0"/>
                <a:cs typeface="Times New Roman" panose="02020503050405090304" charset="0"/>
              </a:rPr>
              <a:t>t</a:t>
            </a:r>
            <a:r>
              <a:rPr lang="en-US" altLang="zh-CN" sz="1800" baseline="-25000" dirty="0">
                <a:latin typeface="Times New Roman" panose="02020503050405090304" charset="0"/>
                <a:cs typeface="Times New Roman" panose="02020503050405090304" charset="0"/>
              </a:rPr>
              <a:t>6</a:t>
            </a:r>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a:t>
            </a:r>
            <a:r>
              <a:rPr lang="en-US" altLang="zh-CN" sz="1800" dirty="0">
                <a:latin typeface="Times New Roman" panose="02020503050405090304" charset="0"/>
                <a:cs typeface="Times New Roman" panose="02020503050405090304" charset="0"/>
                <a:sym typeface="+mn-ea"/>
              </a:rPr>
              <a:t>friend </a:t>
            </a:r>
            <a:r>
              <a:rPr lang="zh-CN" altLang="en-US" sz="1800" dirty="0">
                <a:latin typeface="Times New Roman" panose="02020503050405090304" charset="0"/>
                <a:cs typeface="Times New Roman" panose="02020503050405090304" charset="0"/>
              </a:rPr>
              <a:t>dbo:influencedBy ?x}</a:t>
            </a:r>
          </a:p>
          <a:p>
            <a:pPr algn="l"/>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a:t>
            </a:r>
            <a:endParaRPr lang="en-US" altLang="zh-CN" sz="1800" dirty="0">
              <a:latin typeface="Times New Roman" panose="02020503050405090304" charset="0"/>
              <a:cs typeface="Times New Roman" panose="02020503050405090304" charset="0"/>
            </a:endParaRPr>
          </a:p>
          <a:p>
            <a:pPr algn="l"/>
            <a:r>
              <a:rPr lang="en-US" altLang="zh-CN" sz="1800" dirty="0">
                <a:latin typeface="Times New Roman" panose="02020503050405090304" charset="0"/>
                <a:cs typeface="Times New Roman" panose="02020503050405090304" charset="0"/>
              </a:rPr>
              <a:t>c</a:t>
            </a:r>
            <a:r>
              <a:rPr lang="en-US" altLang="zh-CN" sz="1800" baseline="-25000" dirty="0">
                <a:latin typeface="Times New Roman" panose="02020503050405090304" charset="0"/>
                <a:cs typeface="Times New Roman" panose="02020503050405090304" charset="0"/>
              </a:rPr>
              <a:t>1</a:t>
            </a:r>
            <a:r>
              <a:rPr lang="en-US" altLang="zh-CN" sz="1800" dirty="0">
                <a:latin typeface="Times New Roman" panose="02020503050405090304" charset="0"/>
                <a:cs typeface="Times New Roman" panose="02020503050405090304" charset="0"/>
              </a:rPr>
              <a:t>	</a:t>
            </a:r>
            <a:r>
              <a:rPr lang="zh-CN" altLang="en-US" sz="1800" dirty="0">
                <a:latin typeface="Times New Roman" panose="02020503050405090304" charset="0"/>
                <a:cs typeface="Times New Roman" panose="02020503050405090304" charset="0"/>
              </a:rPr>
              <a:t>FILTER(?birth = "1736-01-19"^^xsd:date )</a:t>
            </a:r>
          </a:p>
          <a:p>
            <a:pPr algn="l"/>
            <a:r>
              <a:rPr lang="zh-CN" altLang="en-US" sz="1800" dirty="0">
                <a:latin typeface="Times New Roman" panose="02020503050405090304" charset="0"/>
                <a:cs typeface="Times New Roman" panose="0202050305040509030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1629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SPARQL</a:t>
            </a:r>
            <a:r>
              <a:rPr lang="zh-CN" altLang="en-US" sz="2400" b="1" dirty="0">
                <a:latin typeface="+mn-ea"/>
                <a:sym typeface="+mn-ea"/>
              </a:rPr>
              <a:t>结果修饰</a:t>
            </a:r>
          </a:p>
        </p:txBody>
      </p:sp>
      <p:sp>
        <p:nvSpPr>
          <p:cNvPr id="3" name="文本框 2"/>
          <p:cNvSpPr txBox="1"/>
          <p:nvPr/>
        </p:nvSpPr>
        <p:spPr>
          <a:xfrm>
            <a:off x="884011" y="1741905"/>
            <a:ext cx="10729912" cy="4707890"/>
          </a:xfrm>
          <a:prstGeom prst="rect">
            <a:avLst/>
          </a:prstGeom>
          <a:noFill/>
        </p:spPr>
        <p:txBody>
          <a:bodyPr wrap="square" rtlCol="0">
            <a:spAutoFit/>
          </a:bodyPr>
          <a:lstStyle/>
          <a:p>
            <a:pPr fontAlgn="auto">
              <a:lnSpc>
                <a:spcPct val="150000"/>
              </a:lnSpc>
            </a:pPr>
            <a:r>
              <a:rPr lang="en-US" altLang="zh-CN" sz="2000" dirty="0">
                <a:latin typeface="Heiti SC Medium" pitchFamily="2" charset="-128"/>
                <a:ea typeface="Heiti SC Medium" pitchFamily="2" charset="-128"/>
              </a:rPr>
              <a:t>1. </a:t>
            </a:r>
            <a:r>
              <a:rPr lang="zh-CN" altLang="en-US" sz="2000" b="1" dirty="0">
                <a:solidFill>
                  <a:srgbClr val="FF0000"/>
                </a:solidFill>
                <a:latin typeface="Heiti SC Medium" pitchFamily="2" charset="-128"/>
                <a:ea typeface="Heiti SC Medium" pitchFamily="2" charset="-128"/>
                <a:sym typeface="+mn-ea"/>
              </a:rPr>
              <a:t>排序（ORDER BY）</a:t>
            </a:r>
            <a:r>
              <a:rPr lang="zh-CN" altLang="en-US" sz="2000" dirty="0">
                <a:latin typeface="Heiti SC Medium" pitchFamily="2" charset="-128"/>
                <a:ea typeface="Heiti SC Medium" pitchFamily="2" charset="-128"/>
                <a:sym typeface="+mn-ea"/>
              </a:rPr>
              <a:t>，用来</a:t>
            </a:r>
            <a:r>
              <a:rPr lang="zh-CN" altLang="en-US" sz="2000" dirty="0">
                <a:latin typeface="Heiti SC Medium" pitchFamily="2" charset="-128"/>
                <a:ea typeface="Heiti SC Medium" pitchFamily="2" charset="-128"/>
              </a:rPr>
              <a:t>对结果进行排序；</a:t>
            </a:r>
          </a:p>
          <a:p>
            <a:pPr algn="ctr" fontAlgn="auto">
              <a:lnSpc>
                <a:spcPct val="150000"/>
              </a:lnSpc>
            </a:pPr>
            <a:r>
              <a:rPr lang="zh-CN" altLang="en-US" sz="2000" dirty="0">
                <a:latin typeface="Times New Roman" panose="02020503050405090304" pitchFamily="18" charset="0"/>
                <a:ea typeface="Heiti SC Medium" pitchFamily="2" charset="-128"/>
                <a:cs typeface="Times New Roman" panose="02020503050405090304" pitchFamily="18" charset="0"/>
              </a:rPr>
              <a:t>SELECT ?x ?</a:t>
            </a:r>
            <a:r>
              <a:rPr lang="zh-CN" altLang="en-US" sz="2000" dirty="0">
                <a:latin typeface="Times New Roman" panose="02020503050405090304" pitchFamily="18" charset="0"/>
                <a:ea typeface="Heiti SC Medium" pitchFamily="2" charset="-128"/>
                <a:cs typeface="Times New Roman" panose="02020503050405090304" pitchFamily="18" charset="0"/>
                <a:sym typeface="+mn-ea"/>
              </a:rPr>
              <a:t>label </a:t>
            </a:r>
            <a:r>
              <a:rPr lang="zh-CN" altLang="en-US" sz="2000" dirty="0">
                <a:latin typeface="Times New Roman" panose="02020503050405090304" pitchFamily="18" charset="0"/>
                <a:ea typeface="Heiti SC Medium" pitchFamily="2" charset="-128"/>
                <a:cs typeface="Times New Roman" panose="02020503050405090304" pitchFamily="18" charset="0"/>
              </a:rPr>
              <a:t>WHERE { ?x rdfs:label ?label } </a:t>
            </a:r>
            <a:r>
              <a:rPr lang="en-US" altLang="zh-CN" sz="2000" dirty="0">
                <a:latin typeface="Times New Roman" panose="02020503050405090304" pitchFamily="18" charset="0"/>
                <a:ea typeface="Heiti SC Medium" pitchFamily="2" charset="-128"/>
                <a:cs typeface="Times New Roman" panose="02020503050405090304" pitchFamily="18" charset="0"/>
              </a:rPr>
              <a:t>ORDER BY ?label</a:t>
            </a:r>
            <a:endParaRPr lang="zh-CN" altLang="en-US" sz="2000" dirty="0">
              <a:latin typeface="Times New Roman" panose="02020503050405090304" pitchFamily="18" charset="0"/>
              <a:ea typeface="Heiti SC Medium" pitchFamily="2" charset="-128"/>
              <a:cs typeface="Times New Roman" panose="02020503050405090304" pitchFamily="18" charset="0"/>
            </a:endParaRPr>
          </a:p>
          <a:p>
            <a:pPr fontAlgn="auto">
              <a:lnSpc>
                <a:spcPct val="150000"/>
              </a:lnSpc>
            </a:pPr>
            <a:r>
              <a:rPr lang="zh-CN" altLang="en-US" sz="2000" dirty="0">
                <a:latin typeface="Heiti SC Medium" pitchFamily="2" charset="-128"/>
                <a:ea typeface="Heiti SC Medium" pitchFamily="2" charset="-128"/>
              </a:rPr>
              <a:t>2. </a:t>
            </a:r>
            <a:r>
              <a:rPr lang="zh-CN" altLang="en-US" sz="2000" b="1" dirty="0">
                <a:solidFill>
                  <a:srgbClr val="FF0000"/>
                </a:solidFill>
                <a:latin typeface="Heiti SC Medium" pitchFamily="2" charset="-128"/>
                <a:ea typeface="Heiti SC Medium" pitchFamily="2" charset="-128"/>
              </a:rPr>
              <a:t>映射（PROJECTION）</a:t>
            </a:r>
            <a:r>
              <a:rPr lang="zh-CN" altLang="en-US" sz="2000" dirty="0">
                <a:latin typeface="Heiti SC Medium" pitchFamily="2" charset="-128"/>
                <a:ea typeface="Heiti SC Medium" pitchFamily="2" charset="-128"/>
              </a:rPr>
              <a:t>，用来从结果中取若干变量组成新的结果；</a:t>
            </a:r>
          </a:p>
          <a:p>
            <a:pPr algn="ctr" fontAlgn="auto">
              <a:lnSpc>
                <a:spcPct val="150000"/>
              </a:lnSpc>
            </a:pPr>
            <a:r>
              <a:rPr lang="zh-CN" altLang="en-US" sz="2000" dirty="0">
                <a:latin typeface="Times New Roman" panose="02020503050405090304" pitchFamily="18" charset="0"/>
                <a:ea typeface="Heiti SC Medium" pitchFamily="2" charset="-128"/>
                <a:cs typeface="Times New Roman" panose="02020503050405090304" pitchFamily="18" charset="0"/>
                <a:sym typeface="+mn-ea"/>
              </a:rPr>
              <a:t>SELECT ?label WHERE { ?x rdfs:label ?label } </a:t>
            </a:r>
            <a:endParaRPr lang="zh-CN" altLang="en-US" sz="2000" dirty="0">
              <a:latin typeface="Heiti SC Medium" pitchFamily="2" charset="-128"/>
              <a:ea typeface="Heiti SC Medium" pitchFamily="2" charset="-128"/>
            </a:endParaRPr>
          </a:p>
          <a:p>
            <a:pPr fontAlgn="auto">
              <a:lnSpc>
                <a:spcPct val="150000"/>
              </a:lnSpc>
            </a:pPr>
            <a:r>
              <a:rPr lang="zh-CN" altLang="en-US" sz="2000" dirty="0">
                <a:latin typeface="Heiti SC Medium" pitchFamily="2" charset="-128"/>
                <a:ea typeface="Heiti SC Medium" pitchFamily="2" charset="-128"/>
              </a:rPr>
              <a:t>3. </a:t>
            </a:r>
            <a:r>
              <a:rPr lang="zh-CN" altLang="en-US" sz="2000" b="1" dirty="0">
                <a:solidFill>
                  <a:srgbClr val="FF0000"/>
                </a:solidFill>
                <a:latin typeface="Heiti SC Medium" pitchFamily="2" charset="-128"/>
                <a:ea typeface="Heiti SC Medium" pitchFamily="2" charset="-128"/>
              </a:rPr>
              <a:t>去重（DISTINCT）</a:t>
            </a:r>
            <a:r>
              <a:rPr lang="zh-CN" altLang="en-US" sz="2000" dirty="0">
                <a:latin typeface="Heiti SC Medium" pitchFamily="2" charset="-128"/>
                <a:ea typeface="Heiti SC Medium" pitchFamily="2" charset="-128"/>
              </a:rPr>
              <a:t>，用来只返回不同的结果；</a:t>
            </a:r>
          </a:p>
          <a:p>
            <a:pPr algn="ctr" fontAlgn="auto">
              <a:lnSpc>
                <a:spcPct val="150000"/>
              </a:lnSpc>
            </a:pPr>
            <a:r>
              <a:rPr lang="zh-CN" altLang="en-US" sz="2000" dirty="0">
                <a:latin typeface="Times New Roman" panose="02020503050405090304" pitchFamily="18" charset="0"/>
                <a:ea typeface="Heiti SC Medium" pitchFamily="2" charset="-128"/>
                <a:cs typeface="Times New Roman" panose="02020503050405090304" pitchFamily="18" charset="0"/>
                <a:sym typeface="+mn-ea"/>
              </a:rPr>
              <a:t>SELECT </a:t>
            </a:r>
            <a:r>
              <a:rPr lang="en-US" altLang="zh-CN" sz="2000" dirty="0">
                <a:latin typeface="Times New Roman" panose="02020503050405090304" pitchFamily="18" charset="0"/>
                <a:ea typeface="Heiti SC Medium" pitchFamily="2" charset="-128"/>
                <a:cs typeface="Times New Roman" panose="02020503050405090304" pitchFamily="18" charset="0"/>
                <a:sym typeface="+mn-ea"/>
              </a:rPr>
              <a:t>DISTINCT</a:t>
            </a:r>
            <a:r>
              <a:rPr lang="zh-CN" altLang="en-US" sz="2000" dirty="0">
                <a:latin typeface="Times New Roman" panose="02020503050405090304" pitchFamily="18" charset="0"/>
                <a:ea typeface="Heiti SC Medium" pitchFamily="2" charset="-128"/>
                <a:cs typeface="Times New Roman" panose="02020503050405090304" pitchFamily="18" charset="0"/>
                <a:sym typeface="+mn-ea"/>
              </a:rPr>
              <a:t> ?label WHERE { ?x rdfs:label ?label } </a:t>
            </a:r>
            <a:endParaRPr lang="zh-CN" altLang="en-US" sz="2000" dirty="0">
              <a:latin typeface="Heiti SC Medium" pitchFamily="2" charset="-128"/>
              <a:ea typeface="Heiti SC Medium" pitchFamily="2" charset="-128"/>
            </a:endParaRPr>
          </a:p>
          <a:p>
            <a:pPr fontAlgn="auto">
              <a:lnSpc>
                <a:spcPct val="150000"/>
              </a:lnSpc>
            </a:pPr>
            <a:r>
              <a:rPr lang="zh-CN" altLang="en-US" sz="2000" dirty="0">
                <a:latin typeface="Heiti SC Medium" pitchFamily="2" charset="-128"/>
                <a:ea typeface="Heiti SC Medium" pitchFamily="2" charset="-128"/>
              </a:rPr>
              <a:t>4. </a:t>
            </a:r>
            <a:r>
              <a:rPr lang="zh-CN" altLang="en-US" sz="2000" b="1" dirty="0">
                <a:solidFill>
                  <a:srgbClr val="FF0000"/>
                </a:solidFill>
                <a:latin typeface="Heiti SC Medium" pitchFamily="2" charset="-128"/>
                <a:ea typeface="Heiti SC Medium" pitchFamily="2" charset="-128"/>
              </a:rPr>
              <a:t>偏移（OFFSET）</a:t>
            </a:r>
            <a:r>
              <a:rPr lang="zh-CN" altLang="en-US" sz="2000" dirty="0">
                <a:latin typeface="Heiti SC Medium" pitchFamily="2" charset="-128"/>
                <a:ea typeface="Heiti SC Medium" pitchFamily="2" charset="-128"/>
              </a:rPr>
              <a:t>，用来使结果在指定的数量后开始；</a:t>
            </a:r>
          </a:p>
          <a:p>
            <a:pPr algn="ctr" fontAlgn="auto">
              <a:lnSpc>
                <a:spcPct val="150000"/>
              </a:lnSpc>
            </a:pPr>
            <a:r>
              <a:rPr lang="zh-CN" altLang="en-US" sz="2000" dirty="0">
                <a:latin typeface="Times New Roman" panose="02020503050405090304" pitchFamily="18" charset="0"/>
                <a:ea typeface="Heiti SC Medium" pitchFamily="2" charset="-128"/>
                <a:cs typeface="Times New Roman" panose="02020503050405090304" pitchFamily="18" charset="0"/>
                <a:sym typeface="+mn-ea"/>
              </a:rPr>
              <a:t>SELECT ?label WHERE { ?x rdfs:label ?label } </a:t>
            </a:r>
            <a:r>
              <a:rPr lang="en-US" altLang="zh-CN" sz="2000" dirty="0">
                <a:latin typeface="Times New Roman" panose="02020503050405090304" pitchFamily="18" charset="0"/>
                <a:ea typeface="Heiti SC Medium" pitchFamily="2" charset="-128"/>
                <a:cs typeface="Times New Roman" panose="02020503050405090304" pitchFamily="18" charset="0"/>
                <a:sym typeface="+mn-ea"/>
              </a:rPr>
              <a:t>OFFSET 2</a:t>
            </a:r>
            <a:endParaRPr lang="zh-CN" altLang="en-US" sz="2000" dirty="0">
              <a:latin typeface="Heiti SC Medium" pitchFamily="2" charset="-128"/>
              <a:ea typeface="Heiti SC Medium" pitchFamily="2" charset="-128"/>
            </a:endParaRPr>
          </a:p>
          <a:p>
            <a:pPr fontAlgn="auto">
              <a:lnSpc>
                <a:spcPct val="150000"/>
              </a:lnSpc>
            </a:pPr>
            <a:r>
              <a:rPr lang="zh-CN" altLang="en-US" sz="2000" dirty="0">
                <a:latin typeface="Heiti SC Medium" pitchFamily="2" charset="-128"/>
                <a:ea typeface="Heiti SC Medium" pitchFamily="2" charset="-128"/>
              </a:rPr>
              <a:t>5. </a:t>
            </a:r>
            <a:r>
              <a:rPr lang="zh-CN" altLang="en-US" sz="2000" b="1" dirty="0">
                <a:solidFill>
                  <a:srgbClr val="FF0000"/>
                </a:solidFill>
                <a:latin typeface="Heiti SC Medium" pitchFamily="2" charset="-128"/>
                <a:ea typeface="Heiti SC Medium" pitchFamily="2" charset="-128"/>
              </a:rPr>
              <a:t>限定结果数量（LIMIT）</a:t>
            </a:r>
            <a:r>
              <a:rPr lang="zh-CN" altLang="en-US" sz="2000" dirty="0">
                <a:latin typeface="Heiti SC Medium" pitchFamily="2" charset="-128"/>
                <a:ea typeface="Heiti SC Medium" pitchFamily="2" charset="-128"/>
              </a:rPr>
              <a:t>，用来对结果数量设置了上限</a:t>
            </a:r>
          </a:p>
          <a:p>
            <a:pPr algn="ctr" fontAlgn="auto">
              <a:lnSpc>
                <a:spcPct val="150000"/>
              </a:lnSpc>
            </a:pPr>
            <a:r>
              <a:rPr lang="zh-CN" altLang="en-US" sz="2000" dirty="0">
                <a:latin typeface="Times New Roman" panose="02020503050405090304" pitchFamily="18" charset="0"/>
                <a:ea typeface="Heiti SC Medium" pitchFamily="2" charset="-128"/>
                <a:cs typeface="Times New Roman" panose="02020503050405090304" pitchFamily="18" charset="0"/>
                <a:sym typeface="+mn-ea"/>
              </a:rPr>
              <a:t>SELECT ?label WHERE { ?x rdfs:label ?label } </a:t>
            </a:r>
            <a:r>
              <a:rPr lang="en-US" altLang="zh-CN" sz="2000" dirty="0">
                <a:latin typeface="Times New Roman" panose="02020503050405090304" pitchFamily="18" charset="0"/>
                <a:ea typeface="Heiti SC Medium" pitchFamily="2" charset="-128"/>
                <a:cs typeface="Times New Roman" panose="02020503050405090304" pitchFamily="18" charset="0"/>
                <a:sym typeface="+mn-ea"/>
              </a:rPr>
              <a:t>LIMIT 3</a:t>
            </a:r>
            <a:endParaRPr lang="zh-CN" altLang="en-US" sz="2000" dirty="0">
              <a:latin typeface="Heiti SC Medium" pitchFamily="2" charset="-128"/>
              <a:ea typeface="Heiti SC Medium" pitchFamily="2" charset="-128"/>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29</a:t>
            </a:fld>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1590" y="3114040"/>
            <a:ext cx="9608820" cy="768350"/>
          </a:xfrm>
          <a:prstGeom prst="rect">
            <a:avLst/>
          </a:prstGeom>
          <a:noFill/>
        </p:spPr>
        <p:txBody>
          <a:bodyPr wrap="square" rtlCol="0">
            <a:spAutoFit/>
          </a:bodyPr>
          <a:lstStyle/>
          <a:p>
            <a:pPr algn="ctr" fontAlgn="auto">
              <a:lnSpc>
                <a:spcPct val="100000"/>
              </a:lnSpc>
            </a:pPr>
            <a:r>
              <a:rPr kumimoji="1" lang="zh-CN" altLang="en-US" sz="4400" dirty="0">
                <a:solidFill>
                  <a:srgbClr val="C00000"/>
                </a:solidFill>
                <a:latin typeface="宋体-简" panose="02010800040101010101" pitchFamily="2" charset="-122"/>
                <a:ea typeface="宋体-简" panose="02010800040101010101" pitchFamily="2" charset="-122"/>
                <a:sym typeface="+mn-ea"/>
              </a:rPr>
              <a:t>RDF图数据模型与SPARQL查询语言</a:t>
            </a:r>
            <a:endParaRPr kumimoji="1" lang="zh-CN" altLang="en-US" sz="4400" dirty="0">
              <a:solidFill>
                <a:srgbClr val="C00000"/>
              </a:solidFill>
              <a:latin typeface="宋体-简" panose="02010800040101010101" pitchFamily="2" charset="-122"/>
              <a:ea typeface="宋体-简" panose="02010800040101010101" pitchFamily="2" charset="-122"/>
            </a:endParaRPr>
          </a:p>
        </p:txBody>
      </p:sp>
      <p:sp>
        <p:nvSpPr>
          <p:cNvPr id="3" name="文本框 2"/>
          <p:cNvSpPr txBox="1"/>
          <p:nvPr/>
        </p:nvSpPr>
        <p:spPr>
          <a:xfrm>
            <a:off x="4616267" y="2099571"/>
            <a:ext cx="2505710" cy="1014730"/>
          </a:xfrm>
          <a:prstGeom prst="rect">
            <a:avLst/>
          </a:prstGeom>
          <a:noFill/>
        </p:spPr>
        <p:txBody>
          <a:bodyPr wrap="none" rtlCol="0">
            <a:spAutoFit/>
          </a:bodyPr>
          <a:lstStyle/>
          <a:p>
            <a:r>
              <a:rPr kumimoji="1" lang="en-US" altLang="zh-CN" sz="6000" dirty="0">
                <a:latin typeface="Hiragino Kaku Gothic Std W8" panose="020B0800000000000000" pitchFamily="34" charset="-128"/>
                <a:ea typeface="Hiragino Kaku Gothic Std W8" panose="020B0800000000000000" pitchFamily="34" charset="-128"/>
              </a:rPr>
              <a:t>Part 1</a:t>
            </a:r>
            <a:endParaRPr kumimoji="1" lang="zh-CN" altLang="en-US" sz="6000" dirty="0">
              <a:latin typeface="Hiragino Kaku Gothic Std W8" panose="020B0800000000000000" pitchFamily="34" charset="-128"/>
              <a:ea typeface="Hiragino Kaku Gothic Std W8" panose="020B0800000000000000" pitchFamily="34" charset="-128"/>
            </a:endParaRPr>
          </a:p>
        </p:txBody>
      </p:sp>
      <p:sp>
        <p:nvSpPr>
          <p:cNvPr id="4" name="灯片编号占位符 3"/>
          <p:cNvSpPr>
            <a:spLocks noGrp="1"/>
          </p:cNvSpPr>
          <p:nvPr>
            <p:ph type="sldNum" sz="quarter" idx="12"/>
          </p:nvPr>
        </p:nvSpPr>
        <p:spPr/>
        <p:txBody>
          <a:bodyPr/>
          <a:lstStyle/>
          <a:p>
            <a:fld id="{36A25BD4-2C18-3241-A107-B7FFDDC89A82}" type="slidenum">
              <a:rPr kumimoji="1" lang="zh-CN" altLang="en-US" smtClean="0"/>
              <a:t>3</a:t>
            </a:fld>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rPr>
              <a:t>——</a:t>
            </a:r>
            <a:r>
              <a:rPr kumimoji="1" lang="zh-CN" altLang="en-US" sz="3200" dirty="0">
                <a:latin typeface="+mn-ea"/>
              </a:rPr>
              <a:t>背景知识</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关系模型回顾</a:t>
            </a:r>
          </a:p>
        </p:txBody>
      </p:sp>
      <p:sp>
        <p:nvSpPr>
          <p:cNvPr id="3" name="文本框 2"/>
          <p:cNvSpPr txBox="1"/>
          <p:nvPr/>
        </p:nvSpPr>
        <p:spPr>
          <a:xfrm>
            <a:off x="884011" y="1741905"/>
            <a:ext cx="10729912" cy="424624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400" dirty="0">
                <a:sym typeface="+mn-ea"/>
              </a:rPr>
              <a:t>E.F.Codd于</a:t>
            </a:r>
            <a:r>
              <a:rPr lang="en-US" sz="2400" dirty="0">
                <a:sym typeface="+mn-ea"/>
              </a:rPr>
              <a:t>1969</a:t>
            </a:r>
            <a:r>
              <a:rPr lang="zh-CN" altLang="en-US" sz="2400" dirty="0">
                <a:sym typeface="+mn-ea"/>
              </a:rPr>
              <a:t>年</a:t>
            </a:r>
            <a:r>
              <a:rPr sz="2400" dirty="0">
                <a:sym typeface="+mn-ea"/>
              </a:rPr>
              <a:t>提出关系数据理论，他因此获得1981年的ACM图灵奖关系理论是建立在集合代数理论基础上的，有着坚实的数学基础</a:t>
            </a:r>
            <a:endParaRPr sz="2400" dirty="0"/>
          </a:p>
          <a:p>
            <a:pPr marL="342900" indent="-342900" fontAlgn="auto">
              <a:lnSpc>
                <a:spcPct val="150000"/>
              </a:lnSpc>
              <a:buFont typeface="Arial" panose="020B0604020202090204" pitchFamily="34" charset="0"/>
              <a:buChar char="•"/>
            </a:pPr>
            <a:r>
              <a:rPr sz="2400" dirty="0">
                <a:sym typeface="+mn-ea"/>
              </a:rPr>
              <a:t>早期代表系统</a:t>
            </a:r>
            <a:endParaRPr sz="2400" dirty="0"/>
          </a:p>
          <a:p>
            <a:pPr marL="800100" lvl="1" indent="-342900" fontAlgn="auto">
              <a:lnSpc>
                <a:spcPct val="150000"/>
              </a:lnSpc>
              <a:buFont typeface="Arial" panose="020B0604020202090204" pitchFamily="34" charset="0"/>
              <a:buChar char="•"/>
            </a:pPr>
            <a:r>
              <a:rPr sz="2000" dirty="0">
                <a:sym typeface="+mn-ea"/>
              </a:rPr>
              <a:t>SystemＲ：由IBM研制</a:t>
            </a:r>
            <a:endParaRPr sz="2000" dirty="0"/>
          </a:p>
          <a:p>
            <a:pPr marL="800100" lvl="1" indent="-342900" fontAlgn="auto">
              <a:lnSpc>
                <a:spcPct val="150000"/>
              </a:lnSpc>
              <a:buFont typeface="Arial" panose="020B0604020202090204" pitchFamily="34" charset="0"/>
              <a:buChar char="•"/>
            </a:pPr>
            <a:r>
              <a:rPr sz="2000" dirty="0">
                <a:sym typeface="+mn-ea"/>
              </a:rPr>
              <a:t>INGRES：由加州Berkeley</a:t>
            </a:r>
            <a:r>
              <a:rPr sz="2400" dirty="0">
                <a:sym typeface="+mn-ea"/>
              </a:rPr>
              <a:t>分校研制</a:t>
            </a:r>
            <a:endParaRPr sz="2400" dirty="0"/>
          </a:p>
          <a:p>
            <a:pPr marL="342900" indent="-342900" fontAlgn="auto">
              <a:lnSpc>
                <a:spcPct val="150000"/>
              </a:lnSpc>
              <a:buFont typeface="Arial" panose="020B0604020202090204" pitchFamily="34" charset="0"/>
              <a:buChar char="•"/>
            </a:pPr>
            <a:r>
              <a:rPr sz="2400" dirty="0" err="1">
                <a:sym typeface="+mn-ea"/>
              </a:rPr>
              <a:t>目前主流的商业</a:t>
            </a:r>
            <a:r>
              <a:rPr lang="zh-CN" altLang="en-US" sz="2400" dirty="0">
                <a:sym typeface="+mn-ea"/>
              </a:rPr>
              <a:t>关系型</a:t>
            </a:r>
            <a:r>
              <a:rPr sz="2400" dirty="0" err="1">
                <a:sym typeface="+mn-ea"/>
              </a:rPr>
              <a:t>数据库系统</a:t>
            </a:r>
            <a:endParaRPr sz="2400" dirty="0"/>
          </a:p>
          <a:p>
            <a:pPr marL="800100" lvl="1" indent="-342900" fontAlgn="auto">
              <a:lnSpc>
                <a:spcPct val="150000"/>
              </a:lnSpc>
              <a:buFont typeface="Arial" panose="020B0604020202090204" pitchFamily="34" charset="0"/>
              <a:buChar char="•"/>
            </a:pPr>
            <a:r>
              <a:rPr sz="2000" dirty="0">
                <a:sym typeface="+mn-ea"/>
              </a:rPr>
              <a:t>Oracle，Informix，Sybase，SQL Server，DB2</a:t>
            </a:r>
            <a:endParaRPr sz="2000" dirty="0"/>
          </a:p>
          <a:p>
            <a:pPr marL="800100" lvl="1" indent="-342900" fontAlgn="auto">
              <a:lnSpc>
                <a:spcPct val="150000"/>
              </a:lnSpc>
              <a:buFont typeface="Arial" panose="020B0604020202090204" pitchFamily="34" charset="0"/>
              <a:buChar char="•"/>
            </a:pPr>
            <a:r>
              <a:rPr sz="2000" dirty="0">
                <a:sym typeface="+mn-ea"/>
              </a:rPr>
              <a:t>Access，Foxpro，Foxbase</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30</a:t>
            </a:fld>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关系基本概念</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462915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altLang="en-US" sz="2400" b="1" dirty="0">
                    <a:solidFill>
                      <a:srgbClr val="FF0000"/>
                    </a:solidFill>
                    <a:sym typeface="+mn-ea"/>
                  </a:rPr>
                  <a:t>域（</a:t>
                </a:r>
                <a:r>
                  <a:rPr lang="en-US" altLang="zh-CN" sz="2400" b="1" dirty="0">
                    <a:solidFill>
                      <a:srgbClr val="FF0000"/>
                    </a:solidFill>
                    <a:sym typeface="+mn-ea"/>
                  </a:rPr>
                  <a:t>Domain）</a:t>
                </a:r>
                <a:endParaRPr lang="en-US" altLang="zh-CN" sz="2400" b="1" dirty="0">
                  <a:solidFill>
                    <a:srgbClr val="FF0000"/>
                  </a:solidFill>
                </a:endParaRPr>
              </a:p>
              <a:p>
                <a:pPr marL="800100" lvl="1" indent="-342900" fontAlgn="auto">
                  <a:lnSpc>
                    <a:spcPct val="150000"/>
                  </a:lnSpc>
                  <a:buFont typeface="Arial" panose="020B0604020202090204" pitchFamily="34" charset="0"/>
                  <a:buChar char="•"/>
                </a:pPr>
                <a:r>
                  <a:rPr lang="zh-CN" altLang="en-US" sz="2400" dirty="0">
                    <a:sym typeface="+mn-ea"/>
                  </a:rPr>
                  <a:t>一组值的集合，这组值具有相同的数据类型，如整数的集合、字符串的集合、全体学生的集合</a:t>
                </a:r>
                <a:endParaRPr lang="zh-CN" altLang="en-US" sz="2400" dirty="0"/>
              </a:p>
              <a:p>
                <a:pPr marL="342900" indent="-342900" fontAlgn="auto">
                  <a:lnSpc>
                    <a:spcPct val="150000"/>
                  </a:lnSpc>
                  <a:buFont typeface="Arial" panose="020B0604020202090204" pitchFamily="34" charset="0"/>
                  <a:buChar char="•"/>
                </a:pPr>
                <a:r>
                  <a:rPr lang="zh-CN" altLang="en-US" sz="2400" b="1" dirty="0">
                    <a:solidFill>
                      <a:srgbClr val="FF0000"/>
                    </a:solidFill>
                    <a:sym typeface="+mn-ea"/>
                  </a:rPr>
                  <a:t>笛卡尔积（</a:t>
                </a:r>
                <a:r>
                  <a:rPr lang="en-US" altLang="zh-CN" sz="2400" b="1" dirty="0">
                    <a:solidFill>
                      <a:srgbClr val="FF0000"/>
                    </a:solidFill>
                    <a:sym typeface="+mn-ea"/>
                  </a:rPr>
                  <a:t>Cartesian Product）</a:t>
                </a:r>
                <a:endParaRPr lang="en-US" altLang="zh-CN" sz="2400" b="1" dirty="0">
                  <a:solidFill>
                    <a:srgbClr val="FF0000"/>
                  </a:solidFill>
                </a:endParaRPr>
              </a:p>
              <a:p>
                <a:pPr marL="800100" lvl="1" indent="-342900" fontAlgn="auto">
                  <a:lnSpc>
                    <a:spcPct val="150000"/>
                  </a:lnSpc>
                  <a:buFont typeface="Arial" panose="020B0604020202090204" pitchFamily="34" charset="0"/>
                  <a:buChar char="•"/>
                </a:pPr>
                <a:r>
                  <a:rPr lang="zh-CN" altLang="en-US" sz="2400" dirty="0">
                    <a:sym typeface="+mn-ea"/>
                  </a:rPr>
                  <a:t>一组域</a:t>
                </a:r>
                <a:r>
                  <a:rPr lang="en-US" altLang="zh-CN" sz="2400" dirty="0">
                    <a:sym typeface="+mn-ea"/>
                  </a:rPr>
                  <a:t>D</a:t>
                </a:r>
                <a:r>
                  <a:rPr lang="en-US" altLang="zh-CN" sz="2400" baseline="-18000" dirty="0">
                    <a:sym typeface="+mn-ea"/>
                  </a:rPr>
                  <a:t>1 </a:t>
                </a:r>
                <a:r>
                  <a:rPr lang="en-US" altLang="zh-CN" sz="2400" dirty="0">
                    <a:sym typeface="+mn-ea"/>
                  </a:rPr>
                  <a:t>, D</a:t>
                </a:r>
                <a:r>
                  <a:rPr lang="en-US" altLang="zh-CN" sz="2400" baseline="-18000" dirty="0">
                    <a:sym typeface="+mn-ea"/>
                  </a:rPr>
                  <a:t>2 </a:t>
                </a:r>
                <a:r>
                  <a:rPr lang="en-US" altLang="zh-CN" sz="2400" dirty="0">
                    <a:sym typeface="+mn-ea"/>
                  </a:rPr>
                  <a:t>,</a:t>
                </a:r>
                <a:r>
                  <a:rPr lang="en-US" altLang="zh-CN" sz="2400" dirty="0">
                    <a:latin typeface="Times New Roman" panose="02020503050405090304" pitchFamily="18" charset="0"/>
                    <a:sym typeface="+mn-ea"/>
                  </a:rPr>
                  <a:t>…</a:t>
                </a:r>
                <a:r>
                  <a:rPr lang="en-US" altLang="zh-CN" sz="2400" dirty="0">
                    <a:sym typeface="+mn-ea"/>
                  </a:rPr>
                  <a:t>, D</a:t>
                </a:r>
                <a:r>
                  <a:rPr lang="en-US" altLang="zh-CN" sz="2400" baseline="-18000" dirty="0">
                    <a:sym typeface="+mn-ea"/>
                  </a:rPr>
                  <a:t>n</a:t>
                </a:r>
                <a:r>
                  <a:rPr lang="zh-CN" altLang="en-US" sz="2400" dirty="0">
                    <a:sym typeface="+mn-ea"/>
                  </a:rPr>
                  <a:t>的笛卡尔积为:</a:t>
                </a:r>
                <a:r>
                  <a:rPr lang="en-US" altLang="zh-CN" sz="2400" dirty="0">
                    <a:sym typeface="+mn-ea"/>
                  </a:rPr>
                  <a:t>D</a:t>
                </a:r>
                <a:r>
                  <a:rPr lang="en-US" altLang="zh-CN" sz="2400" baseline="-18000" dirty="0">
                    <a:sym typeface="+mn-ea"/>
                  </a:rPr>
                  <a:t>1</a:t>
                </a:r>
                <a:r>
                  <a:rPr lang="en-US" altLang="zh-CN" sz="2400" dirty="0">
                    <a:sym typeface="+mn-ea"/>
                  </a:rPr>
                  <a:t>×D</a:t>
                </a:r>
                <a:r>
                  <a:rPr lang="en-US" altLang="zh-CN" sz="2400" baseline="-18000" dirty="0">
                    <a:sym typeface="+mn-ea"/>
                  </a:rPr>
                  <a:t>2</a:t>
                </a:r>
                <a:r>
                  <a:rPr lang="en-US" altLang="zh-CN" sz="2400" dirty="0">
                    <a:sym typeface="+mn-ea"/>
                  </a:rPr>
                  <a:t>×</a:t>
                </a:r>
                <a:r>
                  <a:rPr lang="en-US" altLang="zh-CN" sz="2400" dirty="0">
                    <a:latin typeface="Times New Roman" panose="02020503050405090304" pitchFamily="18" charset="0"/>
                    <a:sym typeface="+mn-ea"/>
                  </a:rPr>
                  <a:t>…</a:t>
                </a:r>
                <a:r>
                  <a:rPr lang="en-US" altLang="zh-CN" sz="2400" dirty="0">
                    <a:sym typeface="+mn-ea"/>
                  </a:rPr>
                  <a:t>×D</a:t>
                </a:r>
                <a:r>
                  <a:rPr lang="en-US" altLang="zh-CN" sz="2400" baseline="-18000" dirty="0">
                    <a:sym typeface="+mn-ea"/>
                  </a:rPr>
                  <a:t>n </a:t>
                </a:r>
                <a:r>
                  <a:rPr lang="en-US" altLang="zh-CN" sz="2400" dirty="0">
                    <a:sym typeface="+mn-ea"/>
                  </a:rPr>
                  <a:t>= {(d</a:t>
                </a:r>
                <a:r>
                  <a:rPr lang="en-US" altLang="zh-CN" sz="2400" baseline="-18000" dirty="0">
                    <a:sym typeface="+mn-ea"/>
                  </a:rPr>
                  <a:t>1 </a:t>
                </a:r>
                <a:r>
                  <a:rPr lang="en-US" altLang="zh-CN" sz="2400" dirty="0">
                    <a:sym typeface="+mn-ea"/>
                  </a:rPr>
                  <a:t>, d</a:t>
                </a:r>
                <a:r>
                  <a:rPr lang="en-US" altLang="zh-CN" sz="2400" baseline="-18000" dirty="0">
                    <a:sym typeface="+mn-ea"/>
                  </a:rPr>
                  <a:t>2 </a:t>
                </a:r>
                <a:r>
                  <a:rPr lang="en-US" altLang="zh-CN" sz="2400" dirty="0">
                    <a:sym typeface="+mn-ea"/>
                  </a:rPr>
                  <a:t>, </a:t>
                </a:r>
                <a:r>
                  <a:rPr lang="en-US" altLang="zh-CN" sz="2400" dirty="0">
                    <a:latin typeface="Times New Roman" panose="02020503050405090304" pitchFamily="18" charset="0"/>
                    <a:sym typeface="+mn-ea"/>
                  </a:rPr>
                  <a:t>…</a:t>
                </a:r>
                <a:r>
                  <a:rPr lang="en-US" altLang="zh-CN" sz="2400" dirty="0">
                    <a:sym typeface="+mn-ea"/>
                  </a:rPr>
                  <a:t> , d</a:t>
                </a:r>
                <a:r>
                  <a:rPr lang="en-US" altLang="zh-CN" sz="2400" baseline="-18000" dirty="0">
                    <a:sym typeface="+mn-ea"/>
                  </a:rPr>
                  <a:t>n</a:t>
                </a:r>
                <a:r>
                  <a:rPr lang="en-US" altLang="zh-CN" sz="2400" dirty="0">
                    <a:sym typeface="+mn-ea"/>
                  </a:rPr>
                  <a:t>) | d</a:t>
                </a:r>
                <a:r>
                  <a:rPr lang="en-US" altLang="zh-CN" sz="2400" baseline="-18000" dirty="0">
                    <a:sym typeface="+mn-ea"/>
                  </a:rPr>
                  <a:t>i</a:t>
                </a:r>
                <a:r>
                  <a:rPr lang="en-US" altLang="zh-CN" sz="2400" dirty="0">
                    <a:sym typeface="+mn-ea"/>
                  </a:rPr>
                  <a:t>∈D</a:t>
                </a:r>
                <a:r>
                  <a:rPr lang="en-US" altLang="zh-CN" sz="2400" baseline="-18000" dirty="0">
                    <a:sym typeface="+mn-ea"/>
                  </a:rPr>
                  <a:t>i </a:t>
                </a:r>
                <a:r>
                  <a:rPr lang="en-US" altLang="zh-CN" sz="2400" dirty="0">
                    <a:sym typeface="+mn-ea"/>
                  </a:rPr>
                  <a:t>, i=1,</a:t>
                </a:r>
                <a:r>
                  <a:rPr lang="en-US" altLang="zh-CN" sz="2400" dirty="0">
                    <a:latin typeface="Times New Roman" panose="02020503050405090304" pitchFamily="18" charset="0"/>
                    <a:sym typeface="+mn-ea"/>
                  </a:rPr>
                  <a:t>…</a:t>
                </a:r>
                <a:r>
                  <a:rPr lang="en-US" altLang="zh-CN" sz="2400" dirty="0">
                    <a:sym typeface="+mn-ea"/>
                  </a:rPr>
                  <a:t>,n}</a:t>
                </a:r>
                <a:r>
                  <a:rPr lang="zh-CN" altLang="en-US" sz="2400" dirty="0">
                    <a:sym typeface="+mn-ea"/>
                  </a:rPr>
                  <a:t>笛卡尔</a:t>
                </a:r>
                <a:r>
                  <a:rPr sz="2400" dirty="0">
                    <a:sym typeface="+mn-ea"/>
                  </a:rPr>
                  <a:t>积</a:t>
                </a:r>
                <a:r>
                  <a:rPr lang="zh-CN" altLang="en-US" sz="2400" dirty="0">
                    <a:sym typeface="+mn-ea"/>
                  </a:rPr>
                  <a:t>的每个元素(</a:t>
                </a:r>
                <a:r>
                  <a:rPr lang="en-US" altLang="zh-CN" sz="2400" dirty="0">
                    <a:sym typeface="+mn-ea"/>
                  </a:rPr>
                  <a:t>d</a:t>
                </a:r>
                <a:r>
                  <a:rPr lang="en-US" altLang="zh-CN" sz="2400" baseline="-18000" dirty="0">
                    <a:sym typeface="+mn-ea"/>
                  </a:rPr>
                  <a:t>1 </a:t>
                </a:r>
                <a:r>
                  <a:rPr lang="en-US" altLang="zh-CN" sz="2400" dirty="0">
                    <a:sym typeface="+mn-ea"/>
                  </a:rPr>
                  <a:t>, d</a:t>
                </a:r>
                <a:r>
                  <a:rPr lang="en-US" altLang="zh-CN" sz="2400" baseline="-18000" dirty="0">
                    <a:sym typeface="+mn-ea"/>
                  </a:rPr>
                  <a:t>2 </a:t>
                </a:r>
                <a:r>
                  <a:rPr lang="en-US" altLang="zh-CN" sz="2400" dirty="0">
                    <a:sym typeface="+mn-ea"/>
                  </a:rPr>
                  <a:t>, </a:t>
                </a:r>
                <a:r>
                  <a:rPr lang="en-US" altLang="zh-CN" sz="2400" dirty="0">
                    <a:latin typeface="Times New Roman" panose="02020503050405090304" pitchFamily="18" charset="0"/>
                    <a:sym typeface="+mn-ea"/>
                  </a:rPr>
                  <a:t>…</a:t>
                </a:r>
                <a:r>
                  <a:rPr lang="en-US" altLang="zh-CN" sz="2400" dirty="0">
                    <a:sym typeface="+mn-ea"/>
                  </a:rPr>
                  <a:t> , d</a:t>
                </a:r>
                <a:r>
                  <a:rPr lang="en-US" altLang="zh-CN" sz="2400" baseline="-18000" dirty="0">
                    <a:sym typeface="+mn-ea"/>
                  </a:rPr>
                  <a:t>n</a:t>
                </a:r>
                <a:r>
                  <a:rPr lang="en-US" altLang="zh-CN" sz="2400" dirty="0">
                    <a:sym typeface="+mn-ea"/>
                  </a:rPr>
                  <a:t>)</a:t>
                </a:r>
                <a:r>
                  <a:rPr lang="zh-CN" altLang="en-US" sz="2400" dirty="0">
                    <a:sym typeface="+mn-ea"/>
                  </a:rPr>
                  <a:t>称作一个</a:t>
                </a:r>
                <a:r>
                  <a:rPr lang="en-US" altLang="zh-CN" sz="2400" dirty="0">
                    <a:sym typeface="+mn-ea"/>
                  </a:rPr>
                  <a:t>n-</a:t>
                </a:r>
                <a:r>
                  <a:rPr lang="zh-CN" altLang="en-US" sz="2400" dirty="0">
                    <a:sym typeface="+mn-ea"/>
                  </a:rPr>
                  <a:t>元组（</a:t>
                </a:r>
                <a:r>
                  <a:rPr lang="en-US" altLang="zh-CN" sz="2400" dirty="0">
                    <a:sym typeface="+mn-ea"/>
                  </a:rPr>
                  <a:t>n-tuple）</a:t>
                </a:r>
                <a:r>
                  <a:rPr lang="zh-CN" altLang="en-US" sz="2400" dirty="0">
                    <a:sym typeface="+mn-ea"/>
                  </a:rPr>
                  <a:t>；元组的每一个值</a:t>
                </a:r>
                <a:r>
                  <a:rPr lang="en-US" altLang="zh-CN" sz="2400" dirty="0">
                    <a:sym typeface="+mn-ea"/>
                  </a:rPr>
                  <a:t>d</a:t>
                </a:r>
                <a:r>
                  <a:rPr lang="en-US" altLang="zh-CN" sz="2400" baseline="-18000" dirty="0">
                    <a:sym typeface="+mn-ea"/>
                  </a:rPr>
                  <a:t>i</a:t>
                </a:r>
                <a:r>
                  <a:rPr lang="zh-CN" altLang="en-US" sz="2400" dirty="0">
                    <a:sym typeface="+mn-ea"/>
                  </a:rPr>
                  <a:t>叫做一个分量（</a:t>
                </a:r>
                <a:r>
                  <a:rPr lang="en-US" altLang="zh-CN" sz="2400" dirty="0">
                    <a:sym typeface="+mn-ea"/>
                  </a:rPr>
                  <a:t>component）</a:t>
                </a:r>
                <a:r>
                  <a:rPr lang="zh-CN" altLang="en-US" sz="2400" dirty="0">
                    <a:sym typeface="+mn-ea"/>
                  </a:rPr>
                  <a:t>；若</a:t>
                </a:r>
                <a:r>
                  <a:rPr lang="en-US" altLang="zh-CN" sz="2400" dirty="0">
                    <a:sym typeface="+mn-ea"/>
                  </a:rPr>
                  <a:t>D</a:t>
                </a:r>
                <a:r>
                  <a:rPr lang="en-US" altLang="zh-CN" sz="2400" baseline="-18000" dirty="0">
                    <a:sym typeface="+mn-ea"/>
                  </a:rPr>
                  <a:t>i</a:t>
                </a:r>
                <a:r>
                  <a:rPr lang="zh-CN" altLang="en-US" sz="2400" dirty="0">
                    <a:sym typeface="+mn-ea"/>
                  </a:rPr>
                  <a:t>的基数为</a:t>
                </a:r>
                <a:r>
                  <a:rPr lang="en-US" altLang="zh-CN" sz="2400" dirty="0">
                    <a:sym typeface="+mn-ea"/>
                  </a:rPr>
                  <a:t>m</a:t>
                </a:r>
                <a:r>
                  <a:rPr lang="en-US" altLang="zh-CN" sz="2400" baseline="-18000" dirty="0">
                    <a:sym typeface="+mn-ea"/>
                  </a:rPr>
                  <a:t>i</a:t>
                </a:r>
                <a:r>
                  <a:rPr lang="en-US" altLang="zh-CN" sz="2400" dirty="0">
                    <a:sym typeface="+mn-ea"/>
                  </a:rPr>
                  <a:t>，</a:t>
                </a:r>
                <a:r>
                  <a:rPr lang="zh-CN" altLang="en-US" sz="2400" dirty="0">
                    <a:sym typeface="+mn-ea"/>
                  </a:rPr>
                  <a:t>则笛卡尔积的基数为</a:t>
                </a:r>
                <a14:m>
                  <m:oMath xmlns:m="http://schemas.openxmlformats.org/officeDocument/2006/math">
                    <m:nary>
                      <m:naryPr>
                        <m:chr m:val="∏"/>
                        <m:limLoc m:val="undOvr"/>
                        <m:ctrlPr>
                          <a:rPr lang="en-US" altLang="zh-CN" sz="2400" i="1" dirty="0">
                            <a:latin typeface="Cambria Math" panose="02040503050406030204" pitchFamily="18" charset="0"/>
                            <a:cs typeface="Cambria Math" panose="02040503050406030204" charset="0"/>
                            <a:sym typeface="+mn-ea"/>
                          </a:rPr>
                        </m:ctrlPr>
                      </m:naryPr>
                      <m:sub>
                        <m:r>
                          <a:rPr lang="en-US" altLang="zh-CN" sz="2400" i="1" dirty="0">
                            <a:latin typeface="Cambria Math" panose="02040503050406030204" charset="0"/>
                            <a:cs typeface="Cambria Math" panose="02040503050406030204" charset="0"/>
                            <a:sym typeface="+mn-ea"/>
                          </a:rPr>
                          <m:t>𝑖</m:t>
                        </m:r>
                        <m:r>
                          <a:rPr lang="en-US" altLang="zh-CN" sz="2400" i="1" dirty="0">
                            <a:latin typeface="Cambria Math" panose="02040503050406030204" charset="0"/>
                            <a:cs typeface="Cambria Math" panose="02040503050406030204" charset="0"/>
                            <a:sym typeface="+mn-ea"/>
                          </a:rPr>
                          <m:t>=1</m:t>
                        </m:r>
                      </m:sub>
                      <m:sup>
                        <m:r>
                          <a:rPr lang="en-US" altLang="zh-CN" sz="2400" i="1" dirty="0">
                            <a:latin typeface="Cambria Math" panose="02040503050406030204" charset="0"/>
                            <a:cs typeface="Cambria Math" panose="02040503050406030204" charset="0"/>
                            <a:sym typeface="+mn-ea"/>
                          </a:rPr>
                          <m:t>𝑛</m:t>
                        </m:r>
                      </m:sup>
                      <m:e>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𝑚</m:t>
                            </m:r>
                          </m:e>
                          <m:sub>
                            <m:r>
                              <a:rPr lang="en-US" altLang="zh-CN" sz="2400" i="1" dirty="0">
                                <a:latin typeface="Cambria Math" panose="02040503050406030204" charset="0"/>
                                <a:cs typeface="Cambria Math" panose="02040503050406030204" charset="0"/>
                                <a:sym typeface="+mn-ea"/>
                              </a:rPr>
                              <m:t>𝑖</m:t>
                            </m:r>
                          </m:sub>
                        </m:sSub>
                      </m:e>
                    </m:nary>
                  </m:oMath>
                </a14:m>
                <a:endParaRPr sz="2000" dirty="0">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4629150"/>
              </a:xfrm>
              <a:prstGeom prst="rect">
                <a:avLst/>
              </a:prstGeom>
              <a:blipFill rotWithShape="1">
                <a:blip r:embed="rId3"/>
                <a:stretch>
                  <a:fillRect l="-1" t="-2" r="4" b="2"/>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31</a:t>
            </a:fld>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关系基本概念</a:t>
            </a:r>
          </a:p>
        </p:txBody>
      </p:sp>
      <p:sp>
        <p:nvSpPr>
          <p:cNvPr id="3" name="文本框 2"/>
          <p:cNvSpPr txBox="1"/>
          <p:nvPr/>
        </p:nvSpPr>
        <p:spPr>
          <a:xfrm>
            <a:off x="884011" y="1741905"/>
            <a:ext cx="10729912" cy="332295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altLang="en-US" sz="2400" b="1" dirty="0">
                <a:solidFill>
                  <a:srgbClr val="FF0000"/>
                </a:solidFill>
                <a:sym typeface="+mn-ea"/>
              </a:rPr>
              <a:t>关系</a:t>
            </a:r>
            <a:endParaRPr lang="zh-CN" altLang="en-US" sz="2400" dirty="0"/>
          </a:p>
          <a:p>
            <a:pPr marL="800100" lvl="1" indent="-342900" fontAlgn="auto">
              <a:lnSpc>
                <a:spcPct val="150000"/>
              </a:lnSpc>
              <a:buFont typeface="Arial" panose="020B0604020202090204" pitchFamily="34" charset="0"/>
              <a:buChar char="•"/>
            </a:pPr>
            <a:r>
              <a:rPr lang="zh-CN" altLang="en-US" sz="2400" dirty="0">
                <a:sym typeface="+mn-ea"/>
              </a:rPr>
              <a:t>笛</a:t>
            </a:r>
            <a:r>
              <a:rPr lang="en-US" altLang="zh-CN" sz="2400" dirty="0">
                <a:sym typeface="+mn-ea"/>
              </a:rPr>
              <a:t>卡尔</a:t>
            </a:r>
            <a:r>
              <a:rPr lang="zh-CN" altLang="en-US" sz="2400" dirty="0">
                <a:sym typeface="+mn-ea"/>
              </a:rPr>
              <a:t>积</a:t>
            </a:r>
            <a:r>
              <a:rPr lang="en-US" altLang="zh-CN" sz="2400" dirty="0">
                <a:sym typeface="+mn-ea"/>
              </a:rPr>
              <a:t>D</a:t>
            </a:r>
            <a:r>
              <a:rPr lang="en-US" altLang="zh-CN" sz="2400" baseline="-18000" dirty="0">
                <a:sym typeface="+mn-ea"/>
              </a:rPr>
              <a:t>1</a:t>
            </a:r>
            <a:r>
              <a:rPr lang="en-US" altLang="zh-CN" sz="2400" dirty="0">
                <a:sym typeface="+mn-ea"/>
              </a:rPr>
              <a:t>×D</a:t>
            </a:r>
            <a:r>
              <a:rPr lang="en-US" altLang="zh-CN" sz="2400" baseline="-18000" dirty="0">
                <a:sym typeface="+mn-ea"/>
              </a:rPr>
              <a:t>2</a:t>
            </a:r>
            <a:r>
              <a:rPr lang="en-US" altLang="zh-CN" sz="2400" dirty="0">
                <a:sym typeface="+mn-ea"/>
              </a:rPr>
              <a:t>×</a:t>
            </a:r>
            <a:r>
              <a:rPr lang="en-US" altLang="zh-CN" sz="2400" dirty="0">
                <a:latin typeface="Times New Roman" panose="02020503050405090304" pitchFamily="18" charset="0"/>
                <a:sym typeface="+mn-ea"/>
              </a:rPr>
              <a:t>…</a:t>
            </a:r>
            <a:r>
              <a:rPr lang="en-US" altLang="zh-CN" sz="2400" dirty="0">
                <a:sym typeface="+mn-ea"/>
              </a:rPr>
              <a:t>×D</a:t>
            </a:r>
            <a:r>
              <a:rPr lang="en-US" altLang="zh-CN" sz="2400" baseline="-18000" dirty="0">
                <a:sym typeface="+mn-ea"/>
              </a:rPr>
              <a:t>n</a:t>
            </a:r>
            <a:r>
              <a:rPr lang="zh-CN" altLang="en-US" sz="2400" dirty="0">
                <a:sym typeface="+mn-ea"/>
              </a:rPr>
              <a:t>的子集叫做在域</a:t>
            </a:r>
            <a:r>
              <a:rPr lang="en-US" altLang="zh-CN" sz="2400" dirty="0">
                <a:sym typeface="+mn-ea"/>
              </a:rPr>
              <a:t>D</a:t>
            </a:r>
            <a:r>
              <a:rPr lang="en-US" altLang="zh-CN" sz="2400" baseline="-18000" dirty="0">
                <a:sym typeface="+mn-ea"/>
              </a:rPr>
              <a:t>1 </a:t>
            </a:r>
            <a:r>
              <a:rPr lang="en-US" altLang="zh-CN" sz="2400" dirty="0">
                <a:sym typeface="+mn-ea"/>
              </a:rPr>
              <a:t>, D</a:t>
            </a:r>
            <a:r>
              <a:rPr lang="en-US" altLang="zh-CN" sz="2400" baseline="-18000" dirty="0">
                <a:sym typeface="+mn-ea"/>
              </a:rPr>
              <a:t>2 </a:t>
            </a:r>
            <a:r>
              <a:rPr lang="en-US" altLang="zh-CN" sz="2400" dirty="0">
                <a:sym typeface="+mn-ea"/>
              </a:rPr>
              <a:t>,</a:t>
            </a:r>
            <a:r>
              <a:rPr lang="en-US" altLang="zh-CN" sz="2400" dirty="0">
                <a:latin typeface="Times New Roman" panose="02020503050405090304" pitchFamily="18" charset="0"/>
                <a:sym typeface="+mn-ea"/>
              </a:rPr>
              <a:t>…</a:t>
            </a:r>
            <a:r>
              <a:rPr lang="en-US" altLang="zh-CN" sz="2400" dirty="0">
                <a:sym typeface="+mn-ea"/>
              </a:rPr>
              <a:t>, D</a:t>
            </a:r>
            <a:r>
              <a:rPr lang="en-US" altLang="zh-CN" sz="2400" baseline="-18000" dirty="0">
                <a:sym typeface="+mn-ea"/>
              </a:rPr>
              <a:t>n</a:t>
            </a:r>
            <a:r>
              <a:rPr lang="zh-CN" altLang="en-US" sz="2400" dirty="0">
                <a:sym typeface="+mn-ea"/>
              </a:rPr>
              <a:t>上的关系，用</a:t>
            </a:r>
            <a:r>
              <a:rPr lang="en-US" altLang="zh-CN" sz="2400" dirty="0">
                <a:sym typeface="+mn-ea"/>
              </a:rPr>
              <a:t>R(D</a:t>
            </a:r>
            <a:r>
              <a:rPr lang="en-US" altLang="zh-CN" sz="2400" baseline="-18000" dirty="0">
                <a:sym typeface="+mn-ea"/>
              </a:rPr>
              <a:t>1 </a:t>
            </a:r>
            <a:r>
              <a:rPr lang="en-US" altLang="zh-CN" sz="2400" dirty="0">
                <a:sym typeface="+mn-ea"/>
              </a:rPr>
              <a:t>, D</a:t>
            </a:r>
            <a:r>
              <a:rPr lang="en-US" altLang="zh-CN" sz="2400" baseline="-18000" dirty="0">
                <a:sym typeface="+mn-ea"/>
              </a:rPr>
              <a:t>2 </a:t>
            </a:r>
            <a:r>
              <a:rPr lang="en-US" altLang="zh-CN" sz="2400" dirty="0">
                <a:sym typeface="+mn-ea"/>
              </a:rPr>
              <a:t>,</a:t>
            </a:r>
            <a:r>
              <a:rPr lang="en-US" altLang="zh-CN" sz="2400" dirty="0">
                <a:latin typeface="Times New Roman" panose="02020503050405090304" pitchFamily="18" charset="0"/>
                <a:sym typeface="+mn-ea"/>
              </a:rPr>
              <a:t>…</a:t>
            </a:r>
            <a:r>
              <a:rPr lang="en-US" altLang="zh-CN" sz="2400" dirty="0">
                <a:sym typeface="+mn-ea"/>
              </a:rPr>
              <a:t>, D</a:t>
            </a:r>
            <a:r>
              <a:rPr lang="en-US" altLang="zh-CN" sz="2400" baseline="-18000" dirty="0">
                <a:sym typeface="+mn-ea"/>
              </a:rPr>
              <a:t>n </a:t>
            </a:r>
            <a:r>
              <a:rPr lang="en-US" altLang="zh-CN" sz="2400" dirty="0">
                <a:sym typeface="+mn-ea"/>
              </a:rPr>
              <a:t>)</a:t>
            </a:r>
            <a:r>
              <a:rPr lang="zh-CN" altLang="en-US" sz="2400" dirty="0">
                <a:sym typeface="+mn-ea"/>
              </a:rPr>
              <a:t>表示，其中，</a:t>
            </a:r>
            <a:r>
              <a:rPr lang="en-US" altLang="zh-CN" sz="2400" dirty="0">
                <a:sym typeface="+mn-ea"/>
              </a:rPr>
              <a:t>R</a:t>
            </a:r>
            <a:r>
              <a:rPr lang="zh-CN" altLang="en-US" sz="2400" dirty="0">
                <a:sym typeface="+mn-ea"/>
              </a:rPr>
              <a:t>是关系的名字，</a:t>
            </a:r>
            <a:r>
              <a:rPr lang="en-US" altLang="zh-CN" sz="2400" dirty="0">
                <a:sym typeface="+mn-ea"/>
              </a:rPr>
              <a:t>n</a:t>
            </a:r>
            <a:r>
              <a:rPr lang="zh-CN" altLang="en-US" sz="2400" dirty="0">
                <a:sym typeface="+mn-ea"/>
              </a:rPr>
              <a:t>是关系的度或目</a:t>
            </a:r>
            <a:endParaRPr lang="zh-CN" altLang="en-US" sz="2400" dirty="0"/>
          </a:p>
          <a:p>
            <a:pPr marL="800100" lvl="1" indent="-342900" fontAlgn="auto">
              <a:lnSpc>
                <a:spcPct val="150000"/>
              </a:lnSpc>
              <a:buFont typeface="Arial" panose="020B0604020202090204" pitchFamily="34" charset="0"/>
              <a:buChar char="•"/>
            </a:pPr>
            <a:r>
              <a:rPr lang="zh-CN" altLang="en-US" sz="2400" dirty="0">
                <a:sym typeface="+mn-ea"/>
              </a:rPr>
              <a:t>关系是笛卡尔积中有意义的子集，关系也可以表示为二维表</a:t>
            </a:r>
            <a:endParaRPr lang="zh-CN" altLang="en-US" sz="2400" dirty="0"/>
          </a:p>
          <a:p>
            <a:pPr lvl="1" indent="0" algn="ctr" fontAlgn="auto">
              <a:lnSpc>
                <a:spcPct val="150000"/>
              </a:lnSpc>
              <a:buFont typeface="Arial" panose="020B0604020202090204" pitchFamily="34" charset="0"/>
              <a:buNone/>
            </a:pPr>
            <a:r>
              <a:rPr lang="zh-CN" altLang="en-US" sz="2400" dirty="0">
                <a:sym typeface="+mn-ea"/>
              </a:rPr>
              <a:t>关系</a:t>
            </a:r>
            <a:r>
              <a:rPr lang="en-US" altLang="zh-CN" sz="2400" dirty="0">
                <a:sym typeface="+mn-ea"/>
              </a:rPr>
              <a:t>TEACH(T, S, C)</a:t>
            </a:r>
            <a:endParaRPr lang="en-US" altLang="zh-CN" sz="2400" dirty="0"/>
          </a:p>
          <a:p>
            <a:pPr marL="342900" indent="-342900" fontAlgn="auto">
              <a:lnSpc>
                <a:spcPct val="150000"/>
              </a:lnSpc>
              <a:buFont typeface="Arial" panose="020B0604020202090204" pitchFamily="34" charset="0"/>
              <a:buChar char="•"/>
            </a:pPr>
            <a:endParaRPr sz="2000" dirty="0">
              <a:sym typeface="+mn-ea"/>
            </a:endParaRPr>
          </a:p>
        </p:txBody>
      </p:sp>
      <p:graphicFrame>
        <p:nvGraphicFramePr>
          <p:cNvPr id="239649" name="Group 33"/>
          <p:cNvGraphicFramePr>
            <a:graphicFrameLocks noGrp="1"/>
          </p:cNvGraphicFramePr>
          <p:nvPr>
            <p:custDataLst>
              <p:tags r:id="rId1"/>
            </p:custDataLst>
          </p:nvPr>
        </p:nvGraphicFramePr>
        <p:xfrm>
          <a:off x="3366135" y="4723765"/>
          <a:ext cx="6096000" cy="2041760"/>
        </p:xfrm>
        <a:graphic>
          <a:graphicData uri="http://schemas.openxmlformats.org/drawingml/2006/table">
            <a:tbl>
              <a:tblPr/>
              <a:tblGrid>
                <a:gridCol w="2032000">
                  <a:extLst>
                    <a:ext uri="{9D8B030D-6E8A-4147-A177-3AD203B41FA5}">
                      <a16:colId xmlns:a16="http://schemas.microsoft.com/office/drawing/2014/main" val="20000"/>
                    </a:ext>
                  </a:extLst>
                </a:gridCol>
                <a:gridCol w="20066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400" b="0" i="0" u="none" strike="noStrike" cap="none" normalizeH="0" baseline="0">
                          <a:ln>
                            <a:noFill/>
                          </a:ln>
                          <a:solidFill>
                            <a:schemeClr val="folHlink"/>
                          </a:solidFill>
                          <a:effectLst/>
                          <a:latin typeface="Tahoma" panose="020B0804030504040204" charset="0"/>
                          <a:ea typeface="隶书" charset="0"/>
                          <a:cs typeface="隶书" charset="0"/>
                        </a:rPr>
                        <a:t>T</a:t>
                      </a: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400" b="0" i="0" u="none" strike="noStrike" cap="none" normalizeH="0" baseline="0">
                          <a:ln>
                            <a:noFill/>
                          </a:ln>
                          <a:solidFill>
                            <a:schemeClr val="folHlink"/>
                          </a:solidFill>
                          <a:effectLst/>
                          <a:latin typeface="Tahoma" panose="020B0804030504040204" charset="0"/>
                          <a:ea typeface="隶书" charset="0"/>
                          <a:cs typeface="隶书" charset="0"/>
                        </a:rPr>
                        <a:t>S</a:t>
                      </a: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400" b="0" i="0" u="none" strike="noStrike" cap="none" normalizeH="0" baseline="0">
                          <a:ln>
                            <a:noFill/>
                          </a:ln>
                          <a:solidFill>
                            <a:schemeClr val="folHlink"/>
                          </a:solidFill>
                          <a:effectLst/>
                          <a:latin typeface="Tahoma" panose="020B0804030504040204" charset="0"/>
                          <a:ea typeface="隶书" charset="0"/>
                          <a:cs typeface="隶书" charset="0"/>
                        </a:rPr>
                        <a:t>C</a:t>
                      </a: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1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t</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1</a:t>
                      </a: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s</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1</a:t>
                      </a: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c</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1</a:t>
                      </a: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1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t</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1</a:t>
                      </a: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s</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1</a:t>
                      </a: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c</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2</a:t>
                      </a: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1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t</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1</a:t>
                      </a: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s</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2</a:t>
                      </a: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c</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1</a:t>
                      </a: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1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t</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2</a:t>
                      </a: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s</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3</a:t>
                      </a: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1" i="0" u="none" strike="noStrike" cap="none" normalizeH="0" baseline="0">
                          <a:ln>
                            <a:noFill/>
                          </a:ln>
                          <a:solidFill>
                            <a:schemeClr val="folHlink"/>
                          </a:solidFill>
                          <a:effectLst/>
                          <a:latin typeface="Tahoma" panose="020B0804030504040204" charset="0"/>
                          <a:ea typeface="隶书" charset="0"/>
                          <a:cs typeface="隶书" charset="0"/>
                        </a:rPr>
                        <a:t>c</a:t>
                      </a:r>
                      <a:r>
                        <a:rPr kumimoji="1" lang="en-US" altLang="zh-CN" sz="2000" b="1" i="0" u="none" strike="noStrike" cap="none" normalizeH="0" baseline="-20000">
                          <a:ln>
                            <a:noFill/>
                          </a:ln>
                          <a:solidFill>
                            <a:schemeClr val="folHlink"/>
                          </a:solidFill>
                          <a:effectLst/>
                          <a:latin typeface="Tahoma" panose="020B0804030504040204" charset="0"/>
                          <a:ea typeface="隶书" charset="0"/>
                          <a:cs typeface="隶书" charset="0"/>
                        </a:rPr>
                        <a:t>2</a:t>
                      </a: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7677" name="AutoShape 30"/>
          <p:cNvSpPr/>
          <p:nvPr/>
        </p:nvSpPr>
        <p:spPr>
          <a:xfrm>
            <a:off x="2131060" y="5790565"/>
            <a:ext cx="1143000" cy="609600"/>
          </a:xfrm>
          <a:prstGeom prst="wedgeEllipseCallout">
            <a:avLst>
              <a:gd name="adj1" fmla="val 57778"/>
              <a:gd name="adj2" fmla="val -104426"/>
            </a:avLst>
          </a:prstGeom>
          <a:solidFill>
            <a:schemeClr val="accent1"/>
          </a:solidFill>
          <a:ln w="9525" cap="flat" cmpd="sng">
            <a:solidFill>
              <a:schemeClr val="tx1"/>
            </a:solidFill>
            <a:prstDash val="solid"/>
            <a:miter/>
            <a:headEnd type="none" w="med" len="med"/>
            <a:tailEnd type="none" w="med" len="med"/>
          </a:ln>
        </p:spPr>
        <p:txBody>
          <a:bodyPr/>
          <a:lstStyle/>
          <a:p>
            <a:pPr algn="ctr">
              <a:buClrTx/>
            </a:pPr>
            <a:r>
              <a:rPr lang="zh-CN" altLang="en-US" sz="2400" dirty="0">
                <a:latin typeface="Arial" panose="020B0604020202090204" pitchFamily="34" charset="0"/>
                <a:ea typeface="华文新魏" panose="02010800040101010101" pitchFamily="2" charset="-122"/>
              </a:rPr>
              <a:t>元组</a:t>
            </a:r>
          </a:p>
        </p:txBody>
      </p:sp>
      <p:sp>
        <p:nvSpPr>
          <p:cNvPr id="27678" name="AutoShape 31"/>
          <p:cNvSpPr/>
          <p:nvPr/>
        </p:nvSpPr>
        <p:spPr>
          <a:xfrm>
            <a:off x="9660890" y="3885565"/>
            <a:ext cx="1295400" cy="609600"/>
          </a:xfrm>
          <a:prstGeom prst="wedgeEllipseCallout">
            <a:avLst>
              <a:gd name="adj1" fmla="val -67648"/>
              <a:gd name="adj2" fmla="val 87759"/>
            </a:avLst>
          </a:prstGeom>
          <a:solidFill>
            <a:schemeClr val="accent1"/>
          </a:solidFill>
          <a:ln w="9525" cap="flat" cmpd="sng">
            <a:solidFill>
              <a:schemeClr val="tx1"/>
            </a:solidFill>
            <a:prstDash val="solid"/>
            <a:miter/>
            <a:headEnd type="none" w="med" len="med"/>
            <a:tailEnd type="none" w="med" len="med"/>
          </a:ln>
        </p:spPr>
        <p:txBody>
          <a:bodyPr/>
          <a:lstStyle/>
          <a:p>
            <a:pPr algn="ctr">
              <a:buClrTx/>
            </a:pPr>
            <a:r>
              <a:rPr lang="zh-CN" altLang="en-US" sz="2400" dirty="0">
                <a:latin typeface="Arial" panose="020B0604020202090204" pitchFamily="34" charset="0"/>
                <a:ea typeface="华文新魏" panose="02010800040101010101" pitchFamily="2" charset="-122"/>
              </a:rPr>
              <a:t>属性</a:t>
            </a: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32</a:t>
            </a:fld>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关系代数运算概览</a:t>
            </a:r>
          </a:p>
        </p:txBody>
      </p:sp>
      <p:sp>
        <p:nvSpPr>
          <p:cNvPr id="3" name="文本框 2"/>
          <p:cNvSpPr txBox="1"/>
          <p:nvPr/>
        </p:nvSpPr>
        <p:spPr>
          <a:xfrm>
            <a:off x="884011" y="1741905"/>
            <a:ext cx="10729912" cy="3969385"/>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altLang="en-US" sz="2400">
                <a:sym typeface="+mn-ea"/>
              </a:rPr>
              <a:t>基本运算</a:t>
            </a:r>
            <a:endParaRPr lang="zh-CN" altLang="en-US" sz="2400"/>
          </a:p>
          <a:p>
            <a:pPr marL="800100" lvl="1" indent="-342900" fontAlgn="auto">
              <a:lnSpc>
                <a:spcPct val="150000"/>
              </a:lnSpc>
              <a:buFont typeface="Arial" panose="020B0604020202090204" pitchFamily="34" charset="0"/>
              <a:buChar char="•"/>
            </a:pPr>
            <a:r>
              <a:rPr lang="zh-CN" altLang="en-US" sz="2400">
                <a:sym typeface="+mn-ea"/>
              </a:rPr>
              <a:t>一元运算</a:t>
            </a:r>
            <a:endParaRPr lang="zh-CN" altLang="en-US" sz="2400"/>
          </a:p>
          <a:p>
            <a:pPr marL="1257300" lvl="2" indent="-342900" fontAlgn="auto">
              <a:lnSpc>
                <a:spcPct val="150000"/>
              </a:lnSpc>
              <a:buFont typeface="Arial" panose="020B0604020202090204" pitchFamily="34" charset="0"/>
              <a:buChar char="•"/>
            </a:pPr>
            <a:r>
              <a:rPr lang="zh-CN" altLang="en-US" sz="2400">
                <a:solidFill>
                  <a:schemeClr val="tx1"/>
                </a:solidFill>
                <a:sym typeface="+mn-ea"/>
              </a:rPr>
              <a:t>选择、投影、更名</a:t>
            </a:r>
            <a:endParaRPr lang="zh-CN" altLang="en-US" sz="2400">
              <a:solidFill>
                <a:schemeClr val="tx1"/>
              </a:solidFill>
            </a:endParaRPr>
          </a:p>
          <a:p>
            <a:pPr marL="800100" lvl="1" indent="-342900" fontAlgn="auto">
              <a:lnSpc>
                <a:spcPct val="150000"/>
              </a:lnSpc>
              <a:buFont typeface="Arial" panose="020B0604020202090204" pitchFamily="34" charset="0"/>
              <a:buChar char="•"/>
            </a:pPr>
            <a:r>
              <a:rPr lang="zh-CN" altLang="en-US" sz="2400">
                <a:sym typeface="+mn-ea"/>
              </a:rPr>
              <a:t>多元运算</a:t>
            </a:r>
            <a:endParaRPr lang="zh-CN" altLang="en-US" sz="2400"/>
          </a:p>
          <a:p>
            <a:pPr marL="1257300" lvl="2" indent="-342900" fontAlgn="auto">
              <a:lnSpc>
                <a:spcPct val="150000"/>
              </a:lnSpc>
              <a:buFont typeface="Arial" panose="020B0604020202090204" pitchFamily="34" charset="0"/>
              <a:buChar char="•"/>
            </a:pPr>
            <a:r>
              <a:rPr lang="zh-CN" altLang="en-US" sz="2400">
                <a:solidFill>
                  <a:schemeClr val="tx1"/>
                </a:solidFill>
                <a:sym typeface="+mn-ea"/>
              </a:rPr>
              <a:t>笛卡儿积、并、集合差</a:t>
            </a:r>
            <a:endParaRPr lang="zh-CN" altLang="en-US" sz="2400">
              <a:solidFill>
                <a:schemeClr val="tx1"/>
              </a:solidFill>
            </a:endParaRPr>
          </a:p>
          <a:p>
            <a:pPr marL="342900" indent="-342900" fontAlgn="auto">
              <a:lnSpc>
                <a:spcPct val="150000"/>
              </a:lnSpc>
              <a:buFont typeface="Arial" panose="020B0604020202090204" pitchFamily="34" charset="0"/>
              <a:buChar char="•"/>
            </a:pPr>
            <a:r>
              <a:rPr lang="zh-CN" altLang="en-US" sz="2400">
                <a:sym typeface="+mn-ea"/>
              </a:rPr>
              <a:t>其它运算</a:t>
            </a:r>
            <a:endParaRPr lang="zh-CN" altLang="en-US" sz="2400"/>
          </a:p>
          <a:p>
            <a:pPr marL="800100" lvl="1" indent="-342900" fontAlgn="auto">
              <a:lnSpc>
                <a:spcPct val="150000"/>
              </a:lnSpc>
              <a:buFont typeface="Arial" panose="020B0604020202090204" pitchFamily="34" charset="0"/>
              <a:buChar char="•"/>
            </a:pPr>
            <a:r>
              <a:rPr lang="zh-CN" altLang="en-US" sz="2400">
                <a:sym typeface="Symbol" panose="05050102010706020507" charset="2"/>
              </a:rPr>
              <a:t></a:t>
            </a:r>
            <a:r>
              <a:rPr lang="zh-CN" altLang="en-US" sz="2400">
                <a:sym typeface="+mn-ea"/>
              </a:rPr>
              <a:t>连接、自然连接、外连接</a:t>
            </a:r>
            <a:endParaRPr sz="2000" dirty="0">
              <a:sym typeface="+mn-ea"/>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33</a:t>
            </a:fld>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选择运算</a:t>
            </a:r>
          </a:p>
        </p:txBody>
      </p:sp>
      <p:sp>
        <p:nvSpPr>
          <p:cNvPr id="3" name="文本框 2"/>
          <p:cNvSpPr txBox="1"/>
          <p:nvPr/>
        </p:nvSpPr>
        <p:spPr>
          <a:xfrm>
            <a:off x="884011" y="1741905"/>
            <a:ext cx="10729912" cy="3969385"/>
          </a:xfrm>
          <a:prstGeom prst="rect">
            <a:avLst/>
          </a:prstGeom>
          <a:noFill/>
        </p:spPr>
        <p:txBody>
          <a:bodyPr wrap="square" rtlCol="0">
            <a:spAutoFit/>
          </a:bodyPr>
          <a:lstStyle/>
          <a:p>
            <a:pPr marL="633095" lvl="1" indent="-342900" fontAlgn="auto">
              <a:lnSpc>
                <a:spcPct val="150000"/>
              </a:lnSpc>
              <a:buFont typeface="Arial" panose="020B0604020202090204" pitchFamily="34" charset="0"/>
              <a:buChar char="•"/>
            </a:pPr>
            <a:r>
              <a:rPr lang="zh-CN" altLang="en-US" sz="2400">
                <a:sym typeface="+mn-ea"/>
              </a:rPr>
              <a:t>在关系</a:t>
            </a:r>
            <a:r>
              <a:rPr lang="en-US" altLang="zh-CN" sz="2400">
                <a:sym typeface="+mn-ea"/>
              </a:rPr>
              <a:t>R</a:t>
            </a:r>
            <a:r>
              <a:rPr lang="zh-CN" altLang="en-US" sz="2400">
                <a:sym typeface="+mn-ea"/>
              </a:rPr>
              <a:t>中选择满足给定条件的元组（从行的角度）</a:t>
            </a:r>
            <a:endParaRPr lang="zh-CN" altLang="en-US" sz="2400"/>
          </a:p>
          <a:p>
            <a:pPr marL="290195" lvl="1" indent="0" algn="ctr" fontAlgn="auto">
              <a:lnSpc>
                <a:spcPct val="150000"/>
              </a:lnSpc>
              <a:buFont typeface="Arial" panose="020B0604020202090204" pitchFamily="34" charset="0"/>
              <a:buNone/>
            </a:pPr>
            <a:r>
              <a:rPr lang="zh-CN" altLang="en-US" sz="2400" b="1">
                <a:solidFill>
                  <a:schemeClr val="hlink"/>
                </a:solidFill>
                <a:effectLst>
                  <a:outerShdw blurRad="38100" dist="38100" dir="2700000">
                    <a:srgbClr val="000000"/>
                  </a:outerShdw>
                </a:effectLst>
                <a:sym typeface="Symbol" panose="05050102010706020507" charset="2"/>
              </a:rPr>
              <a:t></a:t>
            </a:r>
            <a:r>
              <a:rPr lang="en-US" altLang="zh-CN" sz="2400" b="1" baseline="-20000">
                <a:solidFill>
                  <a:schemeClr val="hlink"/>
                </a:solidFill>
                <a:effectLst>
                  <a:outerShdw blurRad="38100" dist="38100" dir="2700000">
                    <a:srgbClr val="000000"/>
                  </a:outerShdw>
                </a:effectLst>
                <a:sym typeface="Symbol" panose="05050102010706020507" charset="2"/>
              </a:rPr>
              <a:t>F</a:t>
            </a:r>
            <a:r>
              <a:rPr lang="en-US" altLang="zh-CN" sz="2400" b="1">
                <a:solidFill>
                  <a:schemeClr val="hlink"/>
                </a:solidFill>
                <a:effectLst>
                  <a:outerShdw blurRad="38100" dist="38100" dir="2700000">
                    <a:srgbClr val="000000"/>
                  </a:outerShdw>
                </a:effectLst>
                <a:sym typeface="Symbol" panose="05050102010706020507" charset="2"/>
              </a:rPr>
              <a:t>(R)={t | t  R , F(t) = </a:t>
            </a:r>
            <a:r>
              <a:rPr lang="en-US" altLang="zh-CN" sz="2400" b="1">
                <a:solidFill>
                  <a:schemeClr val="hlink"/>
                </a:solidFill>
                <a:effectLst>
                  <a:outerShdw blurRad="38100" dist="38100" dir="2700000">
                    <a:srgbClr val="000000"/>
                  </a:outerShdw>
                </a:effectLst>
                <a:latin typeface="Times New Roman" panose="02020503050405090304" pitchFamily="18" charset="0"/>
                <a:sym typeface="Symbol" panose="05050102010706020507" charset="2"/>
              </a:rPr>
              <a:t>true</a:t>
            </a:r>
            <a:r>
              <a:rPr lang="zh-CN" altLang="en-US" sz="2400" b="1">
                <a:solidFill>
                  <a:schemeClr val="hlink"/>
                </a:solidFill>
                <a:effectLst>
                  <a:outerShdw blurRad="38100" dist="38100" dir="2700000">
                    <a:srgbClr val="000000"/>
                  </a:outerShdw>
                </a:effectLst>
                <a:sym typeface="Symbol" panose="05050102010706020507" charset="2"/>
              </a:rPr>
              <a:t>}</a:t>
            </a:r>
          </a:p>
          <a:p>
            <a:pPr marL="633095" lvl="1" indent="-342900" fontAlgn="auto">
              <a:lnSpc>
                <a:spcPct val="150000"/>
              </a:lnSpc>
              <a:buFont typeface="Arial" panose="020B0604020202090204" pitchFamily="34" charset="0"/>
              <a:buChar char="•"/>
            </a:pPr>
            <a:r>
              <a:rPr lang="en-US" altLang="zh-CN" sz="2400">
                <a:sym typeface="+mn-ea"/>
              </a:rPr>
              <a:t>F</a:t>
            </a:r>
            <a:r>
              <a:rPr lang="zh-CN" altLang="en-US" sz="2400">
                <a:sym typeface="+mn-ea"/>
              </a:rPr>
              <a:t>是选择的条件，</a:t>
            </a:r>
            <a:r>
              <a:rPr lang="zh-CN" altLang="en-US" sz="2400">
                <a:sym typeface="Symbol" panose="05050102010706020507" charset="2"/>
              </a:rPr>
              <a:t></a:t>
            </a:r>
            <a:r>
              <a:rPr lang="en-US" altLang="zh-CN" sz="2400">
                <a:sym typeface="Symbol" panose="05050102010706020507" charset="2"/>
              </a:rPr>
              <a:t>t  R， F(t)</a:t>
            </a:r>
            <a:r>
              <a:rPr lang="zh-CN" altLang="en-US" sz="2400">
                <a:sym typeface="Symbol" panose="05050102010706020507" charset="2"/>
              </a:rPr>
              <a:t>要么为真，要么为假</a:t>
            </a:r>
          </a:p>
          <a:p>
            <a:pPr marL="633095" lvl="1" indent="-342900" fontAlgn="auto">
              <a:lnSpc>
                <a:spcPct val="150000"/>
              </a:lnSpc>
              <a:buFont typeface="Arial" panose="020B0604020202090204" pitchFamily="34" charset="0"/>
              <a:buChar char="•"/>
            </a:pPr>
            <a:r>
              <a:rPr lang="en-US" altLang="zh-CN" sz="2400">
                <a:sym typeface="Symbol" panose="05050102010706020507" charset="2"/>
              </a:rPr>
              <a:t>F</a:t>
            </a:r>
            <a:r>
              <a:rPr lang="zh-CN" altLang="en-US" sz="2400">
                <a:sym typeface="Symbol" panose="05050102010706020507" charset="2"/>
              </a:rPr>
              <a:t>的形式：由</a:t>
            </a:r>
            <a:r>
              <a:rPr lang="zh-CN" altLang="en-US" sz="2400">
                <a:solidFill>
                  <a:srgbClr val="FF3300"/>
                </a:solidFill>
                <a:effectLst>
                  <a:outerShdw blurRad="38100" dist="38100" dir="2700000">
                    <a:srgbClr val="000000"/>
                  </a:outerShdw>
                </a:effectLst>
                <a:sym typeface="Symbol" panose="05050102010706020507" charset="2"/>
              </a:rPr>
              <a:t>逻辑运算符</a:t>
            </a:r>
            <a:r>
              <a:rPr lang="zh-CN" altLang="en-US" sz="2400">
                <a:sym typeface="Symbol" panose="05050102010706020507" charset="2"/>
              </a:rPr>
              <a:t>连接</a:t>
            </a:r>
            <a:r>
              <a:rPr lang="zh-CN" altLang="en-US" sz="2400">
                <a:solidFill>
                  <a:srgbClr val="FF3300"/>
                </a:solidFill>
                <a:effectLst>
                  <a:outerShdw blurRad="38100" dist="38100" dir="2700000">
                    <a:srgbClr val="000000"/>
                  </a:outerShdw>
                </a:effectLst>
                <a:sym typeface="Symbol" panose="05050102010706020507" charset="2"/>
              </a:rPr>
              <a:t>算术表达式</a:t>
            </a:r>
            <a:r>
              <a:rPr lang="zh-CN" altLang="en-US" sz="2400">
                <a:sym typeface="Symbol" panose="05050102010706020507" charset="2"/>
              </a:rPr>
              <a:t>而成</a:t>
            </a:r>
          </a:p>
          <a:p>
            <a:pPr marL="290195" lvl="1" indent="0" fontAlgn="auto">
              <a:lnSpc>
                <a:spcPct val="150000"/>
              </a:lnSpc>
              <a:buFont typeface="Arial" panose="020B0604020202090204" pitchFamily="34" charset="0"/>
              <a:buNone/>
            </a:pPr>
            <a:r>
              <a:rPr lang="en-US" altLang="zh-CN" sz="2400">
                <a:sym typeface="Symbol" panose="05050102010706020507" charset="2"/>
              </a:rPr>
              <a:t>		</a:t>
            </a:r>
            <a:r>
              <a:rPr lang="zh-CN" altLang="en-US" sz="2400">
                <a:sym typeface="Symbol" panose="05050102010706020507" charset="2"/>
              </a:rPr>
              <a:t>逻辑表达式：，，</a:t>
            </a:r>
          </a:p>
          <a:p>
            <a:pPr marL="290195" lvl="1" indent="0" fontAlgn="auto">
              <a:lnSpc>
                <a:spcPct val="150000"/>
              </a:lnSpc>
              <a:buFont typeface="Arial" panose="020B0604020202090204" pitchFamily="34" charset="0"/>
              <a:buNone/>
            </a:pPr>
            <a:r>
              <a:rPr lang="en-US" altLang="zh-CN" sz="2400">
                <a:sym typeface="Symbol" panose="05050102010706020507" charset="2"/>
              </a:rPr>
              <a:t>		</a:t>
            </a:r>
            <a:r>
              <a:rPr lang="zh-CN" altLang="en-US" sz="2400">
                <a:sym typeface="Symbol" panose="05050102010706020507" charset="2"/>
              </a:rPr>
              <a:t>算术表达式：</a:t>
            </a:r>
            <a:r>
              <a:rPr lang="en-US" altLang="zh-CN" sz="2400">
                <a:sym typeface="Symbol" panose="05050102010706020507" charset="2"/>
              </a:rPr>
              <a:t>X  Y</a:t>
            </a:r>
            <a:r>
              <a:rPr lang="zh-CN" altLang="en-US" sz="2400">
                <a:sym typeface="Symbol" panose="05050102010706020507" charset="2"/>
              </a:rPr>
              <a:t>，其中</a:t>
            </a:r>
            <a:r>
              <a:rPr lang="en-US" altLang="zh-CN" sz="2400">
                <a:sym typeface="Symbol" panose="05050102010706020507" charset="2"/>
              </a:rPr>
              <a:t>X，Y</a:t>
            </a:r>
            <a:r>
              <a:rPr lang="zh-CN" altLang="en-US" sz="2400">
                <a:sym typeface="Symbol" panose="05050102010706020507" charset="2"/>
              </a:rPr>
              <a:t>是属性名、常量、或简单函数，是比较算符， {  ,  ,  ,  ,  , ≠}</a:t>
            </a:r>
            <a:endParaRPr sz="2000" dirty="0">
              <a:sym typeface="+mn-ea"/>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34</a:t>
            </a:fld>
            <a:endParaRPr kumimoji="1"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选择运算示例</a:t>
            </a:r>
          </a:p>
        </p:txBody>
      </p:sp>
      <p:graphicFrame>
        <p:nvGraphicFramePr>
          <p:cNvPr id="29699" name="Group 3"/>
          <p:cNvGraphicFramePr>
            <a:graphicFrameLocks noGrp="1"/>
          </p:cNvGraphicFramePr>
          <p:nvPr>
            <p:custDataLst>
              <p:tags r:id="rId1"/>
            </p:custDataLst>
          </p:nvPr>
        </p:nvGraphicFramePr>
        <p:xfrm>
          <a:off x="1910715" y="2438400"/>
          <a:ext cx="2514600" cy="1981200"/>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5564" name="Text Box 29"/>
          <p:cNvSpPr txBox="1"/>
          <p:nvPr/>
        </p:nvSpPr>
        <p:spPr>
          <a:xfrm>
            <a:off x="2672715" y="1676400"/>
            <a:ext cx="838200" cy="641350"/>
          </a:xfrm>
          <a:prstGeom prst="rect">
            <a:avLst/>
          </a:prstGeom>
          <a:noFill/>
          <a:ln w="9525">
            <a:noFill/>
          </a:ln>
        </p:spPr>
        <p:txBody>
          <a:bodyPr>
            <a:spAutoFit/>
          </a:bodyPr>
          <a:lstStyle/>
          <a:p>
            <a:pPr algn="ctr">
              <a:spcBef>
                <a:spcPct val="50000"/>
              </a:spcBef>
              <a:buClrTx/>
            </a:pPr>
            <a:r>
              <a:rPr lang="en-US" altLang="zh-CN" sz="3600" dirty="0">
                <a:latin typeface="Times New Roman" panose="02020503050405090304" pitchFamily="18" charset="0"/>
              </a:rPr>
              <a:t>R</a:t>
            </a:r>
          </a:p>
        </p:txBody>
      </p:sp>
      <p:sp>
        <p:nvSpPr>
          <p:cNvPr id="65565" name="Text Box 30"/>
          <p:cNvSpPr txBox="1"/>
          <p:nvPr/>
        </p:nvSpPr>
        <p:spPr>
          <a:xfrm>
            <a:off x="7731760" y="1676400"/>
            <a:ext cx="1600200" cy="641350"/>
          </a:xfrm>
          <a:prstGeom prst="rect">
            <a:avLst/>
          </a:prstGeom>
          <a:noFill/>
          <a:ln w="9525">
            <a:noFill/>
          </a:ln>
        </p:spPr>
        <p:txBody>
          <a:bodyPr>
            <a:spAutoFit/>
          </a:bodyPr>
          <a:lstStyle/>
          <a:p>
            <a:pPr algn="ctr">
              <a:spcBef>
                <a:spcPct val="50000"/>
              </a:spcBef>
              <a:buClrTx/>
            </a:pPr>
            <a:r>
              <a:rPr lang="zh-CN" altLang="en-US" sz="3600" dirty="0">
                <a:latin typeface="Arial Narrow" panose="020B0606020202030204" charset="0"/>
                <a:sym typeface="Symbol" panose="05050102010706020507" charset="2"/>
              </a:rPr>
              <a:t></a:t>
            </a:r>
            <a:r>
              <a:rPr lang="en-US" altLang="zh-CN" sz="3600" baseline="-20000" dirty="0">
                <a:latin typeface="Arial Narrow" panose="020B0606020202030204" charset="0"/>
                <a:sym typeface="Symbol" panose="05050102010706020507" charset="2"/>
              </a:rPr>
              <a:t>A&lt;5</a:t>
            </a:r>
            <a:r>
              <a:rPr lang="en-US" altLang="zh-CN" sz="3600" dirty="0">
                <a:latin typeface="Arial Narrow" panose="020B0606020202030204" charset="0"/>
                <a:sym typeface="Symbol" panose="05050102010706020507" charset="2"/>
              </a:rPr>
              <a:t>(R)</a:t>
            </a:r>
            <a:r>
              <a:rPr lang="en-US" altLang="zh-CN" sz="3600" dirty="0">
                <a:latin typeface="Times New Roman" panose="02020503050405090304" pitchFamily="18" charset="0"/>
              </a:rPr>
              <a:t> </a:t>
            </a:r>
          </a:p>
        </p:txBody>
      </p:sp>
      <p:graphicFrame>
        <p:nvGraphicFramePr>
          <p:cNvPr id="29727" name="Group 31"/>
          <p:cNvGraphicFramePr>
            <a:graphicFrameLocks noGrp="1"/>
          </p:cNvGraphicFramePr>
          <p:nvPr/>
        </p:nvGraphicFramePr>
        <p:xfrm>
          <a:off x="7426960" y="2476500"/>
          <a:ext cx="2514600" cy="1584456"/>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960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5588" name="Text Box 53"/>
          <p:cNvSpPr txBox="1"/>
          <p:nvPr/>
        </p:nvSpPr>
        <p:spPr>
          <a:xfrm>
            <a:off x="4914900" y="4601528"/>
            <a:ext cx="2362200" cy="641350"/>
          </a:xfrm>
          <a:prstGeom prst="rect">
            <a:avLst/>
          </a:prstGeom>
          <a:noFill/>
          <a:ln w="9525">
            <a:noFill/>
          </a:ln>
        </p:spPr>
        <p:txBody>
          <a:bodyPr>
            <a:spAutoFit/>
          </a:bodyPr>
          <a:lstStyle/>
          <a:p>
            <a:pPr algn="ctr">
              <a:spcBef>
                <a:spcPct val="50000"/>
              </a:spcBef>
              <a:buClrTx/>
            </a:pPr>
            <a:r>
              <a:rPr lang="zh-CN" altLang="en-US" sz="3600" dirty="0">
                <a:latin typeface="Arial Narrow" panose="020B0606020202030204" charset="0"/>
                <a:sym typeface="Symbol" panose="05050102010706020507" charset="2"/>
              </a:rPr>
              <a:t></a:t>
            </a:r>
            <a:r>
              <a:rPr lang="en-US" altLang="zh-CN" sz="3600" baseline="-20000" dirty="0">
                <a:latin typeface="Arial Narrow" panose="020B0606020202030204" charset="0"/>
                <a:sym typeface="Symbol" panose="05050102010706020507" charset="2"/>
              </a:rPr>
              <a:t>A&lt;5 </a:t>
            </a:r>
            <a:r>
              <a:rPr lang="en-US" altLang="zh-CN" dirty="0">
                <a:latin typeface="Arial Narrow" panose="020B0606020202030204" charset="0"/>
                <a:sym typeface="Symbol" panose="05050102010706020507" charset="2"/>
              </a:rPr>
              <a:t> </a:t>
            </a:r>
            <a:r>
              <a:rPr lang="en-US" altLang="zh-CN" sz="3600" baseline="-20000" dirty="0">
                <a:latin typeface="Arial Narrow" panose="020B0606020202030204" charset="0"/>
                <a:sym typeface="Symbol" panose="05050102010706020507" charset="2"/>
              </a:rPr>
              <a:t>C=7</a:t>
            </a:r>
            <a:r>
              <a:rPr lang="en-US" altLang="zh-CN" sz="3600" dirty="0">
                <a:latin typeface="Arial Narrow" panose="020B0606020202030204" charset="0"/>
                <a:sym typeface="Symbol" panose="05050102010706020507" charset="2"/>
              </a:rPr>
              <a:t>(R)</a:t>
            </a:r>
            <a:r>
              <a:rPr lang="en-US" altLang="zh-CN" sz="3600" dirty="0">
                <a:latin typeface="Times New Roman" panose="02020503050405090304" pitchFamily="18" charset="0"/>
              </a:rPr>
              <a:t> </a:t>
            </a:r>
          </a:p>
        </p:txBody>
      </p:sp>
      <p:graphicFrame>
        <p:nvGraphicFramePr>
          <p:cNvPr id="29750" name="Group 54"/>
          <p:cNvGraphicFramePr>
            <a:graphicFrameLocks noGrp="1"/>
          </p:cNvGraphicFramePr>
          <p:nvPr/>
        </p:nvGraphicFramePr>
        <p:xfrm>
          <a:off x="4914900" y="5401628"/>
          <a:ext cx="2514600" cy="1189038"/>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灯片编号占位符 4"/>
          <p:cNvSpPr>
            <a:spLocks noGrp="1"/>
          </p:cNvSpPr>
          <p:nvPr>
            <p:ph type="sldNum" sz="quarter" idx="12"/>
          </p:nvPr>
        </p:nvSpPr>
        <p:spPr/>
        <p:txBody>
          <a:bodyPr/>
          <a:lstStyle/>
          <a:p>
            <a:fld id="{36A25BD4-2C18-3241-A107-B7FFDDC89A82}" type="slidenum">
              <a:rPr kumimoji="1" lang="zh-CN" altLang="en-US" smtClean="0"/>
              <a:t>35</a:t>
            </a:fld>
            <a:endParaRPr kumimoji="1"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投影运算</a:t>
            </a:r>
          </a:p>
        </p:txBody>
      </p:sp>
      <p:sp>
        <p:nvSpPr>
          <p:cNvPr id="3" name="文本框 2"/>
          <p:cNvSpPr txBox="1"/>
          <p:nvPr/>
        </p:nvSpPr>
        <p:spPr>
          <a:xfrm>
            <a:off x="884011" y="1741905"/>
            <a:ext cx="10729912" cy="1753235"/>
          </a:xfrm>
          <a:prstGeom prst="rect">
            <a:avLst/>
          </a:prstGeom>
          <a:noFill/>
        </p:spPr>
        <p:txBody>
          <a:bodyPr wrap="square" rtlCol="0">
            <a:spAutoFit/>
          </a:bodyPr>
          <a:lstStyle/>
          <a:p>
            <a:pPr marL="633095" lvl="1" indent="-342900" fontAlgn="auto">
              <a:lnSpc>
                <a:spcPct val="150000"/>
              </a:lnSpc>
              <a:buFont typeface="Arial" panose="020B0604020202090204" pitchFamily="34" charset="0"/>
              <a:buChar char="•"/>
            </a:pPr>
            <a:r>
              <a:rPr lang="zh-CN" altLang="en-US" sz="2400" dirty="0">
                <a:sym typeface="+mn-ea"/>
              </a:rPr>
              <a:t>从关系</a:t>
            </a:r>
            <a:r>
              <a:rPr lang="en-US" altLang="zh-CN" sz="2400" dirty="0">
                <a:sym typeface="+mn-ea"/>
              </a:rPr>
              <a:t>R</a:t>
            </a:r>
            <a:r>
              <a:rPr lang="zh-CN" altLang="en-US" sz="2400" dirty="0">
                <a:sym typeface="+mn-ea"/>
              </a:rPr>
              <a:t>中取若干列组成新的关系（从列的角度）</a:t>
            </a:r>
            <a:endParaRPr lang="zh-CN" altLang="en-US" sz="2400" dirty="0"/>
          </a:p>
          <a:p>
            <a:pPr marL="290195" lvl="1" indent="0" algn="ctr" fontAlgn="auto">
              <a:lnSpc>
                <a:spcPct val="150000"/>
              </a:lnSpc>
              <a:buFont typeface="Arial" panose="020B0604020202090204" pitchFamily="34" charset="0"/>
              <a:buNone/>
            </a:pPr>
            <a:r>
              <a:rPr lang="zh-CN" altLang="en-US" sz="2400" b="1" dirty="0">
                <a:solidFill>
                  <a:schemeClr val="hlink"/>
                </a:solidFill>
                <a:effectLst>
                  <a:outerShdw blurRad="38100" dist="38100" dir="2700000">
                    <a:srgbClr val="000000"/>
                  </a:outerShdw>
                </a:effectLst>
                <a:sym typeface="Symbol" panose="05050102010706020507" charset="2"/>
              </a:rPr>
              <a:t></a:t>
            </a:r>
            <a:r>
              <a:rPr lang="en-US" altLang="zh-CN" sz="2400" b="1" baseline="-18000" dirty="0">
                <a:solidFill>
                  <a:schemeClr val="hlink"/>
                </a:solidFill>
                <a:effectLst>
                  <a:outerShdw blurRad="38100" dist="38100" dir="2700000">
                    <a:srgbClr val="000000"/>
                  </a:outerShdw>
                </a:effectLst>
                <a:sym typeface="Symbol" panose="05050102010706020507" charset="2"/>
              </a:rPr>
              <a:t>A</a:t>
            </a:r>
            <a:r>
              <a:rPr lang="en-US" altLang="zh-CN" sz="2400" b="1" dirty="0">
                <a:solidFill>
                  <a:schemeClr val="hlink"/>
                </a:solidFill>
                <a:effectLst>
                  <a:outerShdw blurRad="38100" dist="38100" dir="2700000">
                    <a:srgbClr val="000000"/>
                  </a:outerShdw>
                </a:effectLst>
                <a:sym typeface="Symbol" panose="05050102010706020507" charset="2"/>
              </a:rPr>
              <a:t>(R) = { t[A] | tR } , AR</a:t>
            </a:r>
          </a:p>
          <a:p>
            <a:pPr marL="633095" lvl="1" indent="-342900" fontAlgn="auto">
              <a:lnSpc>
                <a:spcPct val="150000"/>
              </a:lnSpc>
              <a:buFont typeface="Arial" panose="020B0604020202090204" pitchFamily="34" charset="0"/>
              <a:buChar char="•"/>
            </a:pPr>
            <a:r>
              <a:rPr lang="zh-CN" altLang="en-US" sz="2400" dirty="0">
                <a:sym typeface="+mn-ea"/>
              </a:rPr>
              <a:t>投影的结果中要去掉相同的行</a:t>
            </a:r>
            <a:endParaRPr sz="2000" dirty="0">
              <a:sym typeface="+mn-ea"/>
            </a:endParaRPr>
          </a:p>
        </p:txBody>
      </p:sp>
      <p:grpSp>
        <p:nvGrpSpPr>
          <p:cNvPr id="69635" name="Group 4"/>
          <p:cNvGrpSpPr/>
          <p:nvPr/>
        </p:nvGrpSpPr>
        <p:grpSpPr>
          <a:xfrm>
            <a:off x="3218815" y="4404360"/>
            <a:ext cx="2209800" cy="1581150"/>
            <a:chOff x="576" y="2928"/>
            <a:chExt cx="1536" cy="996"/>
          </a:xfrm>
        </p:grpSpPr>
        <p:sp>
          <p:nvSpPr>
            <p:cNvPr id="69654" name="Rectangle 5"/>
            <p:cNvSpPr/>
            <p:nvPr/>
          </p:nvSpPr>
          <p:spPr>
            <a:xfrm>
              <a:off x="1600" y="3675"/>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c</a:t>
              </a:r>
            </a:p>
          </p:txBody>
        </p:sp>
        <p:sp>
          <p:nvSpPr>
            <p:cNvPr id="69655" name="Rectangle 6"/>
            <p:cNvSpPr/>
            <p:nvPr/>
          </p:nvSpPr>
          <p:spPr>
            <a:xfrm>
              <a:off x="1088" y="3675"/>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b</a:t>
              </a:r>
            </a:p>
          </p:txBody>
        </p:sp>
        <p:sp>
          <p:nvSpPr>
            <p:cNvPr id="69656" name="Rectangle 7"/>
            <p:cNvSpPr/>
            <p:nvPr/>
          </p:nvSpPr>
          <p:spPr>
            <a:xfrm>
              <a:off x="576" y="3675"/>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c</a:t>
              </a:r>
            </a:p>
          </p:txBody>
        </p:sp>
        <p:sp>
          <p:nvSpPr>
            <p:cNvPr id="69657" name="Rectangle 8"/>
            <p:cNvSpPr/>
            <p:nvPr/>
          </p:nvSpPr>
          <p:spPr>
            <a:xfrm>
              <a:off x="1600" y="3426"/>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f</a:t>
              </a:r>
            </a:p>
          </p:txBody>
        </p:sp>
        <p:sp>
          <p:nvSpPr>
            <p:cNvPr id="69658" name="Rectangle 9"/>
            <p:cNvSpPr/>
            <p:nvPr/>
          </p:nvSpPr>
          <p:spPr>
            <a:xfrm>
              <a:off x="1088" y="3426"/>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e</a:t>
              </a:r>
            </a:p>
          </p:txBody>
        </p:sp>
        <p:sp>
          <p:nvSpPr>
            <p:cNvPr id="69659" name="Rectangle 10"/>
            <p:cNvSpPr/>
            <p:nvPr/>
          </p:nvSpPr>
          <p:spPr>
            <a:xfrm>
              <a:off x="576" y="3426"/>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d</a:t>
              </a:r>
            </a:p>
          </p:txBody>
        </p:sp>
        <p:sp>
          <p:nvSpPr>
            <p:cNvPr id="69660" name="Rectangle 11"/>
            <p:cNvSpPr/>
            <p:nvPr/>
          </p:nvSpPr>
          <p:spPr>
            <a:xfrm>
              <a:off x="1600" y="3177"/>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c</a:t>
              </a:r>
            </a:p>
          </p:txBody>
        </p:sp>
        <p:sp>
          <p:nvSpPr>
            <p:cNvPr id="69661" name="Rectangle 12"/>
            <p:cNvSpPr/>
            <p:nvPr/>
          </p:nvSpPr>
          <p:spPr>
            <a:xfrm>
              <a:off x="1088" y="3177"/>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b</a:t>
              </a:r>
            </a:p>
          </p:txBody>
        </p:sp>
        <p:sp>
          <p:nvSpPr>
            <p:cNvPr id="69662" name="Rectangle 13"/>
            <p:cNvSpPr/>
            <p:nvPr/>
          </p:nvSpPr>
          <p:spPr>
            <a:xfrm>
              <a:off x="576" y="3177"/>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a</a:t>
              </a:r>
            </a:p>
          </p:txBody>
        </p:sp>
        <p:sp>
          <p:nvSpPr>
            <p:cNvPr id="69663" name="Rectangle 14"/>
            <p:cNvSpPr/>
            <p:nvPr/>
          </p:nvSpPr>
          <p:spPr>
            <a:xfrm>
              <a:off x="1600" y="2928"/>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C</a:t>
              </a:r>
            </a:p>
          </p:txBody>
        </p:sp>
        <p:sp>
          <p:nvSpPr>
            <p:cNvPr id="69664" name="Rectangle 15"/>
            <p:cNvSpPr/>
            <p:nvPr/>
          </p:nvSpPr>
          <p:spPr>
            <a:xfrm>
              <a:off x="1088" y="2928"/>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B</a:t>
              </a:r>
            </a:p>
          </p:txBody>
        </p:sp>
        <p:sp>
          <p:nvSpPr>
            <p:cNvPr id="69665" name="Rectangle 16"/>
            <p:cNvSpPr/>
            <p:nvPr/>
          </p:nvSpPr>
          <p:spPr>
            <a:xfrm>
              <a:off x="576" y="2928"/>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A</a:t>
              </a:r>
            </a:p>
          </p:txBody>
        </p:sp>
        <p:sp>
          <p:nvSpPr>
            <p:cNvPr id="69666" name="Line 17"/>
            <p:cNvSpPr/>
            <p:nvPr/>
          </p:nvSpPr>
          <p:spPr>
            <a:xfrm>
              <a:off x="576" y="2928"/>
              <a:ext cx="1536" cy="0"/>
            </a:xfrm>
            <a:prstGeom prst="line">
              <a:avLst/>
            </a:prstGeom>
            <a:ln w="28575" cap="sq" cmpd="sng">
              <a:solidFill>
                <a:schemeClr val="tx1"/>
              </a:solidFill>
              <a:prstDash val="solid"/>
              <a:headEnd type="none" w="med" len="med"/>
              <a:tailEnd type="none" w="med" len="med"/>
            </a:ln>
          </p:spPr>
        </p:sp>
        <p:sp>
          <p:nvSpPr>
            <p:cNvPr id="69667" name="Line 18"/>
            <p:cNvSpPr/>
            <p:nvPr/>
          </p:nvSpPr>
          <p:spPr>
            <a:xfrm>
              <a:off x="576" y="3177"/>
              <a:ext cx="1536" cy="0"/>
            </a:xfrm>
            <a:prstGeom prst="line">
              <a:avLst/>
            </a:prstGeom>
            <a:ln w="12700" cap="flat" cmpd="sng">
              <a:solidFill>
                <a:schemeClr val="tx1"/>
              </a:solidFill>
              <a:prstDash val="solid"/>
              <a:headEnd type="none" w="med" len="med"/>
              <a:tailEnd type="none" w="med" len="med"/>
            </a:ln>
          </p:spPr>
        </p:sp>
        <p:sp>
          <p:nvSpPr>
            <p:cNvPr id="69668" name="Line 19"/>
            <p:cNvSpPr/>
            <p:nvPr/>
          </p:nvSpPr>
          <p:spPr>
            <a:xfrm>
              <a:off x="576" y="3426"/>
              <a:ext cx="1536" cy="0"/>
            </a:xfrm>
            <a:prstGeom prst="line">
              <a:avLst/>
            </a:prstGeom>
            <a:ln w="12700" cap="flat" cmpd="sng">
              <a:solidFill>
                <a:schemeClr val="tx1"/>
              </a:solidFill>
              <a:prstDash val="solid"/>
              <a:headEnd type="none" w="med" len="med"/>
              <a:tailEnd type="none" w="med" len="med"/>
            </a:ln>
          </p:spPr>
        </p:sp>
        <p:sp>
          <p:nvSpPr>
            <p:cNvPr id="69669" name="Line 20"/>
            <p:cNvSpPr/>
            <p:nvPr/>
          </p:nvSpPr>
          <p:spPr>
            <a:xfrm>
              <a:off x="576" y="3675"/>
              <a:ext cx="1536" cy="0"/>
            </a:xfrm>
            <a:prstGeom prst="line">
              <a:avLst/>
            </a:prstGeom>
            <a:ln w="12700" cap="flat" cmpd="sng">
              <a:solidFill>
                <a:schemeClr val="tx1"/>
              </a:solidFill>
              <a:prstDash val="solid"/>
              <a:headEnd type="none" w="med" len="med"/>
              <a:tailEnd type="none" w="med" len="med"/>
            </a:ln>
          </p:spPr>
        </p:sp>
        <p:sp>
          <p:nvSpPr>
            <p:cNvPr id="69670" name="Line 21"/>
            <p:cNvSpPr/>
            <p:nvPr/>
          </p:nvSpPr>
          <p:spPr>
            <a:xfrm>
              <a:off x="576" y="3924"/>
              <a:ext cx="1536" cy="0"/>
            </a:xfrm>
            <a:prstGeom prst="line">
              <a:avLst/>
            </a:prstGeom>
            <a:ln w="28575" cap="sq" cmpd="sng">
              <a:solidFill>
                <a:schemeClr val="tx1"/>
              </a:solidFill>
              <a:prstDash val="solid"/>
              <a:headEnd type="none" w="med" len="med"/>
              <a:tailEnd type="none" w="med" len="med"/>
            </a:ln>
          </p:spPr>
        </p:sp>
        <p:sp>
          <p:nvSpPr>
            <p:cNvPr id="69671" name="Line 22"/>
            <p:cNvSpPr/>
            <p:nvPr/>
          </p:nvSpPr>
          <p:spPr>
            <a:xfrm>
              <a:off x="576" y="2928"/>
              <a:ext cx="0" cy="996"/>
            </a:xfrm>
            <a:prstGeom prst="line">
              <a:avLst/>
            </a:prstGeom>
            <a:ln w="28575" cap="sq" cmpd="sng">
              <a:solidFill>
                <a:schemeClr val="tx1"/>
              </a:solidFill>
              <a:prstDash val="solid"/>
              <a:headEnd type="none" w="med" len="med"/>
              <a:tailEnd type="none" w="med" len="med"/>
            </a:ln>
          </p:spPr>
        </p:sp>
        <p:sp>
          <p:nvSpPr>
            <p:cNvPr id="69672" name="Line 23"/>
            <p:cNvSpPr/>
            <p:nvPr/>
          </p:nvSpPr>
          <p:spPr>
            <a:xfrm>
              <a:off x="1088" y="2928"/>
              <a:ext cx="0" cy="996"/>
            </a:xfrm>
            <a:prstGeom prst="line">
              <a:avLst/>
            </a:prstGeom>
            <a:ln w="12700" cap="flat" cmpd="sng">
              <a:solidFill>
                <a:schemeClr val="tx1"/>
              </a:solidFill>
              <a:prstDash val="solid"/>
              <a:headEnd type="none" w="med" len="med"/>
              <a:tailEnd type="none" w="med" len="med"/>
            </a:ln>
          </p:spPr>
        </p:sp>
        <p:sp>
          <p:nvSpPr>
            <p:cNvPr id="69673" name="Line 24"/>
            <p:cNvSpPr/>
            <p:nvPr/>
          </p:nvSpPr>
          <p:spPr>
            <a:xfrm>
              <a:off x="1600" y="2928"/>
              <a:ext cx="0" cy="996"/>
            </a:xfrm>
            <a:prstGeom prst="line">
              <a:avLst/>
            </a:prstGeom>
            <a:ln w="12700" cap="flat" cmpd="sng">
              <a:solidFill>
                <a:schemeClr val="tx1"/>
              </a:solidFill>
              <a:prstDash val="solid"/>
              <a:headEnd type="none" w="med" len="med"/>
              <a:tailEnd type="none" w="med" len="med"/>
            </a:ln>
          </p:spPr>
        </p:sp>
        <p:sp>
          <p:nvSpPr>
            <p:cNvPr id="69674" name="Line 25"/>
            <p:cNvSpPr/>
            <p:nvPr/>
          </p:nvSpPr>
          <p:spPr>
            <a:xfrm>
              <a:off x="2112" y="2928"/>
              <a:ext cx="0" cy="996"/>
            </a:xfrm>
            <a:prstGeom prst="line">
              <a:avLst/>
            </a:prstGeom>
            <a:ln w="28575" cap="sq" cmpd="sng">
              <a:solidFill>
                <a:schemeClr val="tx1"/>
              </a:solidFill>
              <a:prstDash val="solid"/>
              <a:headEnd type="none" w="med" len="med"/>
              <a:tailEnd type="none" w="med" len="med"/>
            </a:ln>
          </p:spPr>
        </p:sp>
      </p:grpSp>
      <p:graphicFrame>
        <p:nvGraphicFramePr>
          <p:cNvPr id="31770" name="Group 26"/>
          <p:cNvGraphicFramePr>
            <a:graphicFrameLocks noGrp="1"/>
          </p:cNvGraphicFramePr>
          <p:nvPr/>
        </p:nvGraphicFramePr>
        <p:xfrm>
          <a:off x="7274560" y="4404360"/>
          <a:ext cx="1600200" cy="1193801"/>
        </p:xfrm>
        <a:graphic>
          <a:graphicData uri="http://schemas.openxmlformats.org/drawingml/2006/table">
            <a:tbl>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398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9650" name="Text Box 40"/>
          <p:cNvSpPr txBox="1"/>
          <p:nvPr/>
        </p:nvSpPr>
        <p:spPr>
          <a:xfrm>
            <a:off x="4133215" y="3748723"/>
            <a:ext cx="533400" cy="583565"/>
          </a:xfrm>
          <a:prstGeom prst="rect">
            <a:avLst/>
          </a:prstGeom>
          <a:noFill/>
          <a:ln w="9525">
            <a:noFill/>
          </a:ln>
        </p:spPr>
        <p:txBody>
          <a:bodyPr>
            <a:spAutoFit/>
          </a:bodyPr>
          <a:lstStyle/>
          <a:p>
            <a:pPr algn="ctr" eaLnBrk="0" hangingPunct="0">
              <a:spcBef>
                <a:spcPct val="50000"/>
              </a:spcBef>
              <a:buClrTx/>
            </a:pPr>
            <a:r>
              <a:rPr lang="zh-CN" altLang="en-US" sz="3600" baseline="-20000" dirty="0">
                <a:latin typeface="Times New Roman" panose="02020503050405090304" pitchFamily="18" charset="0"/>
                <a:ea typeface="仿宋_GB2312" pitchFamily="49" charset="-122"/>
              </a:rPr>
              <a:t> </a:t>
            </a:r>
            <a:r>
              <a:rPr lang="en-US" altLang="zh-CN" sz="3200" dirty="0">
                <a:latin typeface="Times New Roman" panose="02020503050405090304" pitchFamily="18" charset="0"/>
                <a:sym typeface="+mn-ea"/>
              </a:rPr>
              <a:t>R</a:t>
            </a:r>
            <a:endParaRPr lang="en-US" altLang="zh-CN" sz="3200" dirty="0">
              <a:latin typeface="宋体" charset="-122"/>
            </a:endParaRPr>
          </a:p>
        </p:txBody>
      </p:sp>
      <p:sp>
        <p:nvSpPr>
          <p:cNvPr id="69651" name="Text Box 41"/>
          <p:cNvSpPr txBox="1"/>
          <p:nvPr/>
        </p:nvSpPr>
        <p:spPr>
          <a:xfrm>
            <a:off x="7274560" y="3686810"/>
            <a:ext cx="1676400" cy="519113"/>
          </a:xfrm>
          <a:prstGeom prst="rect">
            <a:avLst/>
          </a:prstGeom>
          <a:noFill/>
          <a:ln w="9525">
            <a:noFill/>
          </a:ln>
        </p:spPr>
        <p:txBody>
          <a:bodyPr>
            <a:spAutoFit/>
          </a:bodyPr>
          <a:lstStyle/>
          <a:p>
            <a:pPr algn="ctr" eaLnBrk="0" hangingPunct="0">
              <a:spcBef>
                <a:spcPct val="50000"/>
              </a:spcBef>
              <a:buClrTx/>
            </a:pPr>
            <a:r>
              <a:rPr lang="zh-CN" altLang="en-US" sz="3600" baseline="-20000" dirty="0">
                <a:latin typeface="Times New Roman" panose="02020503050405090304" pitchFamily="18" charset="0"/>
                <a:ea typeface="仿宋_GB2312" pitchFamily="49" charset="-122"/>
              </a:rPr>
              <a:t> </a:t>
            </a:r>
            <a:r>
              <a:rPr lang="zh-CN" altLang="en-US" dirty="0">
                <a:latin typeface="Times New Roman" panose="02020503050405090304" pitchFamily="18" charset="0"/>
                <a:ea typeface="仿宋_GB2312" pitchFamily="49" charset="-122"/>
                <a:sym typeface="Symbol" panose="05050102010706020507" charset="2"/>
              </a:rPr>
              <a:t></a:t>
            </a:r>
            <a:r>
              <a:rPr lang="en-US" altLang="zh-CN" sz="3200" baseline="-18000" dirty="0">
                <a:latin typeface="Times New Roman" panose="02020503050405090304" pitchFamily="18" charset="0"/>
                <a:ea typeface="仿宋_GB2312" pitchFamily="49" charset="-122"/>
                <a:sym typeface="Symbol" panose="05050102010706020507" charset="2"/>
              </a:rPr>
              <a:t>B , C</a:t>
            </a:r>
            <a:r>
              <a:rPr lang="en-US" altLang="zh-CN" dirty="0">
                <a:latin typeface="Times New Roman" panose="02020503050405090304" pitchFamily="18" charset="0"/>
                <a:ea typeface="仿宋_GB2312" pitchFamily="49" charset="-122"/>
                <a:sym typeface="Symbol" panose="05050102010706020507" charset="2"/>
              </a:rPr>
              <a:t>(R)</a:t>
            </a: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36</a:t>
            </a:fld>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更名运算</a:t>
            </a:r>
          </a:p>
        </p:txBody>
      </p:sp>
      <p:sp>
        <p:nvSpPr>
          <p:cNvPr id="3" name="文本框 2"/>
          <p:cNvSpPr txBox="1"/>
          <p:nvPr/>
        </p:nvSpPr>
        <p:spPr>
          <a:xfrm>
            <a:off x="884011" y="1741905"/>
            <a:ext cx="10729912" cy="2306955"/>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sz="2400" dirty="0">
                <a:sym typeface="Symbol" panose="05050102010706020507" charset="2"/>
              </a:rPr>
              <a:t>重命名关系的属性或关系自身</a:t>
            </a:r>
            <a:endParaRPr lang="zh-CN" altLang="en-US" sz="2400" dirty="0"/>
          </a:p>
          <a:p>
            <a:pPr lvl="0" indent="0" algn="ctr" fontAlgn="auto">
              <a:lnSpc>
                <a:spcPct val="150000"/>
              </a:lnSpc>
              <a:buFont typeface="Arial" panose="020B0604020202090204" pitchFamily="34" charset="0"/>
              <a:buNone/>
            </a:pPr>
            <a:r>
              <a:rPr lang="en-US" altLang="zh-CN" sz="2400" b="1" i="1" dirty="0">
                <a:solidFill>
                  <a:schemeClr val="hlink"/>
                </a:solidFill>
                <a:effectLst>
                  <a:outerShdw blurRad="38100" dist="38100" dir="2700000">
                    <a:srgbClr val="000000"/>
                  </a:outerShdw>
                </a:effectLst>
                <a:sym typeface="Symbol" panose="05050102010706020507" charset="2"/>
              </a:rPr>
              <a:t></a:t>
            </a:r>
            <a:r>
              <a:rPr lang="en-US" altLang="zh-CN" sz="2400" b="1" i="1" baseline="-16000" dirty="0">
                <a:solidFill>
                  <a:schemeClr val="hlink"/>
                </a:solidFill>
                <a:effectLst>
                  <a:outerShdw blurRad="38100" dist="38100" dir="2700000">
                    <a:srgbClr val="000000"/>
                  </a:outerShdw>
                </a:effectLst>
                <a:sym typeface="Symbol" panose="05050102010706020507" charset="2"/>
              </a:rPr>
              <a:t>X(A</a:t>
            </a:r>
            <a:r>
              <a:rPr lang="en-US" altLang="zh-CN" sz="2400" b="1" i="1" baseline="-34000" dirty="0">
                <a:solidFill>
                  <a:schemeClr val="hlink"/>
                </a:solidFill>
                <a:effectLst>
                  <a:outerShdw blurRad="38100" dist="38100" dir="2700000">
                    <a:srgbClr val="000000"/>
                  </a:outerShdw>
                </a:effectLst>
                <a:sym typeface="Symbol" panose="05050102010706020507" charset="2"/>
              </a:rPr>
              <a:t>1</a:t>
            </a:r>
            <a:r>
              <a:rPr lang="en-US" altLang="zh-CN" sz="2400" b="1" i="1" baseline="-16000" dirty="0">
                <a:solidFill>
                  <a:schemeClr val="hlink"/>
                </a:solidFill>
                <a:effectLst>
                  <a:outerShdw blurRad="38100" dist="38100" dir="2700000">
                    <a:srgbClr val="000000"/>
                  </a:outerShdw>
                </a:effectLst>
                <a:sym typeface="Symbol" panose="05050102010706020507" charset="2"/>
              </a:rPr>
              <a:t>， A</a:t>
            </a:r>
            <a:r>
              <a:rPr lang="en-US" altLang="zh-CN" sz="2400" b="1" i="1" baseline="-34000" dirty="0">
                <a:solidFill>
                  <a:schemeClr val="hlink"/>
                </a:solidFill>
                <a:effectLst>
                  <a:outerShdw blurRad="38100" dist="38100" dir="2700000">
                    <a:srgbClr val="000000"/>
                  </a:outerShdw>
                </a:effectLst>
                <a:sym typeface="Symbol" panose="05050102010706020507" charset="2"/>
              </a:rPr>
              <a:t>2 </a:t>
            </a:r>
            <a:r>
              <a:rPr lang="en-US" altLang="zh-CN" sz="2400" b="1" i="1" baseline="-16000" dirty="0">
                <a:solidFill>
                  <a:schemeClr val="hlink"/>
                </a:solidFill>
                <a:effectLst>
                  <a:outerShdw blurRad="38100" dist="38100" dir="2700000">
                    <a:srgbClr val="000000"/>
                  </a:outerShdw>
                </a:effectLst>
                <a:sym typeface="Symbol" panose="05050102010706020507" charset="2"/>
              </a:rPr>
              <a:t>，</a:t>
            </a:r>
            <a:r>
              <a:rPr lang="en-US" altLang="zh-CN" sz="2400" b="1" i="1" baseline="-34000" dirty="0">
                <a:solidFill>
                  <a:schemeClr val="hlink"/>
                </a:solidFill>
                <a:effectLst>
                  <a:outerShdw blurRad="38100" dist="38100" dir="2700000">
                    <a:srgbClr val="000000"/>
                  </a:outerShdw>
                </a:effectLst>
                <a:sym typeface="Symbol" panose="05050102010706020507" charset="2"/>
              </a:rPr>
              <a:t> </a:t>
            </a:r>
            <a:r>
              <a:rPr lang="en-US" altLang="zh-CN" sz="2400" b="1" i="1" baseline="-16000" dirty="0">
                <a:solidFill>
                  <a:schemeClr val="hlink"/>
                </a:solidFill>
                <a:effectLst>
                  <a:outerShdw blurRad="38100" dist="38100" dir="2700000">
                    <a:srgbClr val="000000"/>
                  </a:outerShdw>
                </a:effectLst>
                <a:sym typeface="Symbol" panose="05050102010706020507" charset="2"/>
              </a:rPr>
              <a:t>，</a:t>
            </a:r>
            <a:r>
              <a:rPr lang="en-US" altLang="zh-CN" sz="2400" b="1" i="1" baseline="-34000" dirty="0">
                <a:solidFill>
                  <a:schemeClr val="hlink"/>
                </a:solidFill>
                <a:effectLst>
                  <a:outerShdw blurRad="38100" dist="38100" dir="2700000">
                    <a:srgbClr val="000000"/>
                  </a:outerShdw>
                </a:effectLst>
                <a:sym typeface="Symbol" panose="05050102010706020507" charset="2"/>
              </a:rPr>
              <a:t> </a:t>
            </a:r>
            <a:r>
              <a:rPr lang="en-US" altLang="zh-CN" sz="2400" b="1" i="1" baseline="-16000" dirty="0">
                <a:solidFill>
                  <a:schemeClr val="hlink"/>
                </a:solidFill>
                <a:effectLst>
                  <a:outerShdw blurRad="38100" dist="38100" dir="2700000">
                    <a:srgbClr val="000000"/>
                  </a:outerShdw>
                </a:effectLst>
                <a:sym typeface="Symbol" panose="05050102010706020507" charset="2"/>
              </a:rPr>
              <a:t>A</a:t>
            </a:r>
            <a:r>
              <a:rPr lang="en-US" altLang="zh-CN" sz="2400" b="1" i="1" baseline="-34000" dirty="0">
                <a:solidFill>
                  <a:schemeClr val="hlink"/>
                </a:solidFill>
                <a:effectLst>
                  <a:outerShdw blurRad="38100" dist="38100" dir="2700000">
                    <a:srgbClr val="000000"/>
                  </a:outerShdw>
                </a:effectLst>
                <a:sym typeface="Symbol" panose="05050102010706020507" charset="2"/>
              </a:rPr>
              <a:t>n</a:t>
            </a:r>
            <a:r>
              <a:rPr lang="en-US" altLang="zh-CN" sz="2400" b="1" i="1" baseline="-16000" dirty="0">
                <a:solidFill>
                  <a:schemeClr val="hlink"/>
                </a:solidFill>
                <a:effectLst>
                  <a:outerShdw blurRad="38100" dist="38100" dir="2700000">
                    <a:srgbClr val="000000"/>
                  </a:outerShdw>
                </a:effectLst>
                <a:sym typeface="Symbol" panose="05050102010706020507" charset="2"/>
              </a:rPr>
              <a:t> )</a:t>
            </a:r>
            <a:r>
              <a:rPr lang="en-US" altLang="zh-CN" sz="2400" b="1" i="1" dirty="0">
                <a:solidFill>
                  <a:schemeClr val="hlink"/>
                </a:solidFill>
                <a:effectLst>
                  <a:outerShdw blurRad="38100" dist="38100" dir="2700000">
                    <a:srgbClr val="000000"/>
                  </a:outerShdw>
                </a:effectLst>
                <a:sym typeface="Symbol" panose="05050102010706020507" charset="2"/>
              </a:rPr>
              <a:t>(R)</a:t>
            </a:r>
          </a:p>
          <a:p>
            <a:pPr marL="342900" lvl="0" indent="-342900" fontAlgn="auto">
              <a:lnSpc>
                <a:spcPct val="150000"/>
              </a:lnSpc>
              <a:buFont typeface="Arial" panose="020B0604020202090204" pitchFamily="34" charset="0"/>
              <a:buChar char="•"/>
            </a:pPr>
            <a:r>
              <a:rPr sz="2400" dirty="0">
                <a:sym typeface="Symbol" panose="05050102010706020507" charset="2"/>
              </a:rPr>
              <a:t>其所得到结果是和R 一样的关系，只是在这个新关系被赋一个新的关系名字X；新关系的每列被重定义为A</a:t>
            </a:r>
            <a:r>
              <a:rPr sz="2400" baseline="-25000" dirty="0">
                <a:sym typeface="Symbol" panose="05050102010706020507" charset="2"/>
              </a:rPr>
              <a:t>1</a:t>
            </a:r>
            <a:r>
              <a:rPr sz="2400" dirty="0">
                <a:sym typeface="Symbol" panose="05050102010706020507" charset="2"/>
              </a:rPr>
              <a:t>, ..., A</a:t>
            </a:r>
            <a:r>
              <a:rPr sz="2400" baseline="-25000" dirty="0">
                <a:sym typeface="Symbol" panose="05050102010706020507" charset="2"/>
              </a:rPr>
              <a:t>n</a:t>
            </a:r>
            <a:endParaRPr sz="2400" dirty="0">
              <a:sym typeface="Symbol" panose="05050102010706020507" charset="2"/>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37</a:t>
            </a:fld>
            <a:endParaRPr kumimoji="1"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并集运算</a:t>
            </a:r>
          </a:p>
        </p:txBody>
      </p:sp>
      <p:sp>
        <p:nvSpPr>
          <p:cNvPr id="3" name="文本框 2"/>
          <p:cNvSpPr txBox="1"/>
          <p:nvPr/>
        </p:nvSpPr>
        <p:spPr>
          <a:xfrm>
            <a:off x="884011" y="1741905"/>
            <a:ext cx="10729912" cy="4448810"/>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lang="zh-CN" altLang="en-US" sz="2400" dirty="0">
                <a:sym typeface="+mn-ea"/>
              </a:rPr>
              <a:t>所有至少出现在两个关系中之一的元组集合</a:t>
            </a:r>
            <a:endParaRPr lang="zh-CN" altLang="en-US" sz="2400" dirty="0"/>
          </a:p>
          <a:p>
            <a:pPr lvl="1" indent="0" algn="ctr" fontAlgn="auto">
              <a:lnSpc>
                <a:spcPct val="150000"/>
              </a:lnSpc>
              <a:buFont typeface="Wingdings" panose="05000000000000000000" pitchFamily="2" charset="2"/>
              <a:buNone/>
            </a:pPr>
            <a:r>
              <a:rPr lang="en-US" altLang="zh-CN" sz="2400" b="1" dirty="0">
                <a:solidFill>
                  <a:schemeClr val="hlink"/>
                </a:solidFill>
                <a:effectLst>
                  <a:outerShdw blurRad="38100" dist="38100" dir="2700000">
                    <a:srgbClr val="000000"/>
                  </a:outerShdw>
                </a:effectLst>
                <a:sym typeface="+mn-ea"/>
              </a:rPr>
              <a:t>R</a:t>
            </a:r>
            <a:r>
              <a:rPr lang="en-US" altLang="zh-CN" sz="2400" b="1" dirty="0">
                <a:solidFill>
                  <a:schemeClr val="hlink"/>
                </a:solidFill>
                <a:effectLst>
                  <a:outerShdw blurRad="38100" dist="38100" dir="2700000">
                    <a:srgbClr val="000000"/>
                  </a:outerShdw>
                </a:effectLst>
                <a:sym typeface="Symbol" panose="05050102010706020507" charset="2"/>
              </a:rPr>
              <a:t></a:t>
            </a:r>
            <a:r>
              <a:rPr lang="en-US" altLang="zh-CN" sz="2400" b="1" dirty="0">
                <a:solidFill>
                  <a:schemeClr val="hlink"/>
                </a:solidFill>
                <a:effectLst>
                  <a:outerShdw blurRad="38100" dist="38100" dir="2700000">
                    <a:srgbClr val="000000"/>
                  </a:outerShdw>
                </a:effectLst>
                <a:sym typeface="+mn-ea"/>
              </a:rPr>
              <a:t>S ={ r | r</a:t>
            </a:r>
            <a:r>
              <a:rPr lang="en-US" altLang="zh-CN" sz="2400" b="1" dirty="0">
                <a:solidFill>
                  <a:schemeClr val="hlink"/>
                </a:solidFill>
                <a:effectLst>
                  <a:outerShdw blurRad="38100" dist="38100" dir="2700000">
                    <a:srgbClr val="000000"/>
                  </a:outerShdw>
                </a:effectLst>
                <a:sym typeface="Symbol" panose="05050102010706020507" charset="2"/>
              </a:rPr>
              <a:t></a:t>
            </a:r>
            <a:r>
              <a:rPr lang="en-US" altLang="zh-CN" sz="2400" b="1" dirty="0">
                <a:solidFill>
                  <a:schemeClr val="hlink"/>
                </a:solidFill>
                <a:effectLst>
                  <a:outerShdw blurRad="38100" dist="38100" dir="2700000">
                    <a:srgbClr val="000000"/>
                  </a:outerShdw>
                </a:effectLst>
                <a:sym typeface="+mn-ea"/>
              </a:rPr>
              <a:t>R </a:t>
            </a:r>
            <a:r>
              <a:rPr lang="en-US" altLang="zh-CN" sz="2400" b="1" dirty="0">
                <a:solidFill>
                  <a:schemeClr val="hlink"/>
                </a:solidFill>
                <a:effectLst>
                  <a:outerShdw blurRad="38100" dist="38100" dir="2700000">
                    <a:srgbClr val="000000"/>
                  </a:outerShdw>
                </a:effectLst>
                <a:sym typeface="Symbol" panose="05050102010706020507" charset="2"/>
              </a:rPr>
              <a:t> </a:t>
            </a:r>
            <a:r>
              <a:rPr lang="en-US" altLang="zh-CN" sz="2400" b="1" dirty="0">
                <a:solidFill>
                  <a:schemeClr val="hlink"/>
                </a:solidFill>
                <a:effectLst>
                  <a:outerShdw blurRad="38100" dist="38100" dir="2700000">
                    <a:srgbClr val="000000"/>
                  </a:outerShdw>
                </a:effectLst>
                <a:sym typeface="+mn-ea"/>
              </a:rPr>
              <a:t>r</a:t>
            </a:r>
            <a:r>
              <a:rPr lang="en-US" altLang="zh-CN" sz="2400" b="1" dirty="0">
                <a:solidFill>
                  <a:schemeClr val="hlink"/>
                </a:solidFill>
                <a:effectLst>
                  <a:outerShdw blurRad="38100" dist="38100" dir="2700000">
                    <a:srgbClr val="000000"/>
                  </a:outerShdw>
                </a:effectLst>
                <a:sym typeface="Symbol" panose="05050102010706020507" charset="2"/>
              </a:rPr>
              <a:t></a:t>
            </a:r>
            <a:r>
              <a:rPr lang="en-US" altLang="zh-CN" sz="2400" b="1" dirty="0">
                <a:solidFill>
                  <a:schemeClr val="hlink"/>
                </a:solidFill>
                <a:effectLst>
                  <a:outerShdw blurRad="38100" dist="38100" dir="2700000">
                    <a:srgbClr val="000000"/>
                  </a:outerShdw>
                </a:effectLst>
                <a:sym typeface="+mn-ea"/>
              </a:rPr>
              <a:t>S }</a:t>
            </a:r>
          </a:p>
          <a:p>
            <a:pPr lvl="1" indent="0" algn="l" fontAlgn="auto">
              <a:lnSpc>
                <a:spcPct val="150000"/>
              </a:lnSpc>
              <a:buFont typeface="Wingdings" panose="05000000000000000000" pitchFamily="2" charset="2"/>
              <a:buNone/>
            </a:pPr>
            <a:endParaRPr lang="zh-CN" altLang="en-US" sz="2400" dirty="0">
              <a:sym typeface="+mn-ea"/>
            </a:endParaRPr>
          </a:p>
          <a:p>
            <a:pPr lvl="1" indent="0" algn="l" fontAlgn="auto">
              <a:lnSpc>
                <a:spcPct val="150000"/>
              </a:lnSpc>
              <a:buFont typeface="Wingdings" panose="05000000000000000000" pitchFamily="2" charset="2"/>
              <a:buNone/>
            </a:pPr>
            <a:endParaRPr lang="zh-CN" altLang="en-US" sz="2400" dirty="0">
              <a:sym typeface="+mn-ea"/>
            </a:endParaRPr>
          </a:p>
          <a:p>
            <a:pPr lvl="1" indent="0" algn="l" fontAlgn="auto">
              <a:lnSpc>
                <a:spcPct val="150000"/>
              </a:lnSpc>
              <a:buFont typeface="Wingdings" panose="05000000000000000000" pitchFamily="2" charset="2"/>
              <a:buNone/>
            </a:pPr>
            <a:r>
              <a:rPr lang="zh-CN" altLang="en-US" sz="2400" dirty="0">
                <a:sym typeface="+mn-ea"/>
              </a:rPr>
              <a:t>关系R和S进行并运算的前提是它们必须是相容的：</a:t>
            </a:r>
            <a:endParaRPr lang="zh-CN" altLang="en-US" sz="2400" dirty="0"/>
          </a:p>
          <a:p>
            <a:pPr lvl="2">
              <a:lnSpc>
                <a:spcPct val="90000"/>
              </a:lnSpc>
              <a:spcBef>
                <a:spcPct val="50000"/>
              </a:spcBef>
              <a:buClr>
                <a:schemeClr val="folHlink"/>
              </a:buClr>
              <a:buSzPct val="50000"/>
              <a:buFont typeface="Wingdings" panose="05000000000000000000" pitchFamily="2" charset="2"/>
              <a:buChar char="n"/>
            </a:pPr>
            <a:r>
              <a:rPr lang="zh-CN" altLang="en-US" sz="2400" dirty="0">
                <a:solidFill>
                  <a:schemeClr val="tx1"/>
                </a:solidFill>
                <a:sym typeface="+mn-ea"/>
              </a:rPr>
              <a:t>关系R和S必须是同元的，即它们的属性数目必须相同</a:t>
            </a:r>
            <a:endParaRPr lang="zh-CN" altLang="en-US" sz="2400" dirty="0">
              <a:solidFill>
                <a:schemeClr val="tx1"/>
              </a:solidFill>
            </a:endParaRPr>
          </a:p>
          <a:p>
            <a:pPr lvl="2">
              <a:lnSpc>
                <a:spcPct val="90000"/>
              </a:lnSpc>
              <a:spcBef>
                <a:spcPct val="50000"/>
              </a:spcBef>
              <a:buClr>
                <a:schemeClr val="folHlink"/>
              </a:buClr>
              <a:buSzPct val="50000"/>
              <a:buFont typeface="Wingdings" panose="05000000000000000000" pitchFamily="2" charset="2"/>
              <a:buChar char="n"/>
            </a:pPr>
            <a:r>
              <a:rPr lang="zh-CN" altLang="en-US" sz="2400" dirty="0">
                <a:solidFill>
                  <a:schemeClr val="tx1"/>
                </a:solidFill>
                <a:sym typeface="+mn-ea"/>
              </a:rPr>
              <a:t>对</a:t>
            </a:r>
            <a:r>
              <a:rPr lang="zh-CN" altLang="en-US" sz="2400" dirty="0">
                <a:solidFill>
                  <a:schemeClr val="tx1"/>
                </a:solidFill>
                <a:sym typeface="Symbol" panose="05050102010706020507" charset="2"/>
              </a:rPr>
              <a:t>i，R的第i个属性的域必须和S的第i个属性的域相同</a:t>
            </a:r>
          </a:p>
          <a:p>
            <a:pPr marL="342900" lvl="0" indent="0" fontAlgn="auto">
              <a:lnSpc>
                <a:spcPct val="150000"/>
              </a:lnSpc>
              <a:buFont typeface="Arial" panose="020B0604020202090204" pitchFamily="34" charset="0"/>
              <a:buNone/>
            </a:pPr>
            <a:endParaRPr lang="zh-CN" altLang="en-US" sz="2400" dirty="0">
              <a:solidFill>
                <a:schemeClr val="tx1"/>
              </a:solidFill>
              <a:sym typeface="Symbol" panose="05050102010706020507" charset="2"/>
            </a:endParaRPr>
          </a:p>
        </p:txBody>
      </p:sp>
      <p:grpSp>
        <p:nvGrpSpPr>
          <p:cNvPr id="74755" name="Group 4"/>
          <p:cNvGrpSpPr/>
          <p:nvPr/>
        </p:nvGrpSpPr>
        <p:grpSpPr>
          <a:xfrm>
            <a:off x="4762500" y="2941955"/>
            <a:ext cx="2667000" cy="1143000"/>
            <a:chOff x="1776" y="2256"/>
            <a:chExt cx="1680" cy="720"/>
          </a:xfrm>
        </p:grpSpPr>
        <p:sp>
          <p:nvSpPr>
            <p:cNvPr id="74759" name="Oval 5" descr="宽上对角线"/>
            <p:cNvSpPr/>
            <p:nvPr/>
          </p:nvSpPr>
          <p:spPr>
            <a:xfrm>
              <a:off x="2352" y="2256"/>
              <a:ext cx="1104" cy="720"/>
            </a:xfrm>
            <a:prstGeom prst="ellipse">
              <a:avLst/>
            </a:prstGeom>
            <a:pattFill prst="wdUpDiag">
              <a:fgClr>
                <a:srgbClr val="FF3300"/>
              </a:fgClr>
              <a:bgClr>
                <a:schemeClr val="accent1"/>
              </a:bgClr>
            </a:pattFill>
            <a:ln w="9525" cap="flat" cmpd="sng">
              <a:solidFill>
                <a:schemeClr val="tx1"/>
              </a:solidFill>
              <a:prstDash val="solid"/>
              <a:headEnd type="none" w="med" len="med"/>
              <a:tailEnd type="none" w="med" len="med"/>
            </a:ln>
          </p:spPr>
          <p:txBody>
            <a:bodyPr wrap="none" anchor="ctr"/>
            <a:lstStyle/>
            <a:p>
              <a:pPr>
                <a:buClrTx/>
              </a:pPr>
              <a:endParaRPr lang="zh-CN" altLang="en-US" dirty="0">
                <a:latin typeface="Arial" panose="020B0604020202090204" pitchFamily="34" charset="0"/>
              </a:endParaRPr>
            </a:p>
          </p:txBody>
        </p:sp>
        <p:sp>
          <p:nvSpPr>
            <p:cNvPr id="74760" name="Oval 6" descr="宽上对角线"/>
            <p:cNvSpPr/>
            <p:nvPr/>
          </p:nvSpPr>
          <p:spPr>
            <a:xfrm>
              <a:off x="1776" y="2256"/>
              <a:ext cx="1104" cy="720"/>
            </a:xfrm>
            <a:prstGeom prst="ellipse">
              <a:avLst/>
            </a:prstGeom>
            <a:pattFill prst="wdUpDiag">
              <a:fgClr>
                <a:srgbClr val="FF3300"/>
              </a:fgClr>
              <a:bgClr>
                <a:schemeClr val="accent1"/>
              </a:bgClr>
            </a:pattFill>
            <a:ln w="9525" cap="flat" cmpd="sng">
              <a:solidFill>
                <a:schemeClr val="tx1"/>
              </a:solidFill>
              <a:prstDash val="solid"/>
              <a:headEnd type="none" w="med" len="med"/>
              <a:tailEnd type="none" w="med" len="med"/>
            </a:ln>
          </p:spPr>
          <p:txBody>
            <a:bodyPr wrap="none" anchor="ctr"/>
            <a:lstStyle/>
            <a:p>
              <a:pPr>
                <a:buClrTx/>
              </a:pPr>
              <a:endParaRPr lang="zh-CN" altLang="en-US" dirty="0">
                <a:latin typeface="Arial" panose="020B0604020202090204" pitchFamily="34" charset="0"/>
              </a:endParaRPr>
            </a:p>
          </p:txBody>
        </p:sp>
        <p:sp>
          <p:nvSpPr>
            <p:cNvPr id="74761" name="Oval 7" descr="宽上对角线"/>
            <p:cNvSpPr/>
            <p:nvPr/>
          </p:nvSpPr>
          <p:spPr>
            <a:xfrm>
              <a:off x="2352" y="2256"/>
              <a:ext cx="1104" cy="720"/>
            </a:xfrm>
            <a:prstGeom prst="ellipse">
              <a:avLst/>
            </a:prstGeom>
            <a:noFill/>
            <a:ln w="9525" cap="flat" cmpd="sng">
              <a:solidFill>
                <a:schemeClr val="tx1"/>
              </a:solidFill>
              <a:prstDash val="solid"/>
              <a:headEnd type="none" w="med" len="med"/>
              <a:tailEnd type="none" w="med" len="med"/>
            </a:ln>
          </p:spPr>
          <p:txBody>
            <a:bodyPr wrap="none" anchor="ctr"/>
            <a:lstStyle/>
            <a:p>
              <a:pPr>
                <a:buClrTx/>
              </a:pPr>
              <a:endParaRPr lang="zh-CN" altLang="en-US" dirty="0">
                <a:latin typeface="Arial" panose="020B0604020202090204" pitchFamily="34" charset="0"/>
              </a:endParaRPr>
            </a:p>
          </p:txBody>
        </p:sp>
        <p:sp>
          <p:nvSpPr>
            <p:cNvPr id="74762" name="Text Box 8"/>
            <p:cNvSpPr txBox="1"/>
            <p:nvPr/>
          </p:nvSpPr>
          <p:spPr>
            <a:xfrm>
              <a:off x="2304" y="2380"/>
              <a:ext cx="720" cy="365"/>
            </a:xfrm>
            <a:prstGeom prst="rect">
              <a:avLst/>
            </a:prstGeom>
            <a:noFill/>
            <a:ln w="9525">
              <a:noFill/>
            </a:ln>
          </p:spPr>
          <p:txBody>
            <a:bodyPr>
              <a:spAutoFit/>
            </a:bodyPr>
            <a:lstStyle/>
            <a:p>
              <a:pPr eaLnBrk="0" hangingPunct="0">
                <a:spcBef>
                  <a:spcPct val="50000"/>
                </a:spcBef>
                <a:buClrTx/>
              </a:pPr>
              <a:r>
                <a:rPr lang="en-US" altLang="zh-CN" sz="3200" dirty="0">
                  <a:latin typeface="Times New Roman" panose="02020503050405090304" pitchFamily="18" charset="0"/>
                </a:rPr>
                <a:t>R</a:t>
              </a:r>
              <a:r>
                <a:rPr lang="en-US" altLang="zh-CN" sz="3200" dirty="0">
                  <a:latin typeface="Times New Roman" panose="02020503050405090304" pitchFamily="18" charset="0"/>
                  <a:sym typeface="Symbol" panose="05050102010706020507" charset="2"/>
                </a:rPr>
                <a:t></a:t>
              </a:r>
              <a:r>
                <a:rPr lang="en-US" altLang="zh-CN" sz="3200" dirty="0">
                  <a:latin typeface="Times New Roman" panose="02020503050405090304" pitchFamily="18" charset="0"/>
                </a:rPr>
                <a:t>S</a:t>
              </a:r>
            </a:p>
          </p:txBody>
        </p:sp>
      </p:grpSp>
      <p:sp>
        <p:nvSpPr>
          <p:cNvPr id="5" name="灯片编号占位符 4"/>
          <p:cNvSpPr>
            <a:spLocks noGrp="1"/>
          </p:cNvSpPr>
          <p:nvPr>
            <p:ph type="sldNum" sz="quarter" idx="12"/>
          </p:nvPr>
        </p:nvSpPr>
        <p:spPr/>
        <p:txBody>
          <a:bodyPr/>
          <a:lstStyle/>
          <a:p>
            <a:fld id="{36A25BD4-2C18-3241-A107-B7FFDDC89A82}" type="slidenum">
              <a:rPr kumimoji="1" lang="zh-CN" altLang="en-US" smtClean="0"/>
              <a:t>38</a:t>
            </a:fld>
            <a:endParaRPr kumimoji="1"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并集运算示例</a:t>
            </a:r>
          </a:p>
        </p:txBody>
      </p:sp>
      <p:graphicFrame>
        <p:nvGraphicFramePr>
          <p:cNvPr id="34819" name="Group 3"/>
          <p:cNvGraphicFramePr>
            <a:graphicFrameLocks noGrp="1"/>
          </p:cNvGraphicFramePr>
          <p:nvPr>
            <p:custDataLst>
              <p:tags r:id="rId1"/>
            </p:custDataLst>
          </p:nvPr>
        </p:nvGraphicFramePr>
        <p:xfrm>
          <a:off x="771525" y="2866708"/>
          <a:ext cx="2514600" cy="1981200"/>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5804" name="Text Box 29"/>
          <p:cNvSpPr txBox="1"/>
          <p:nvPr/>
        </p:nvSpPr>
        <p:spPr>
          <a:xfrm>
            <a:off x="1533525" y="2104708"/>
            <a:ext cx="838200" cy="641350"/>
          </a:xfrm>
          <a:prstGeom prst="rect">
            <a:avLst/>
          </a:prstGeom>
          <a:noFill/>
          <a:ln w="9525">
            <a:noFill/>
          </a:ln>
        </p:spPr>
        <p:txBody>
          <a:bodyPr>
            <a:spAutoFit/>
          </a:bodyPr>
          <a:lstStyle/>
          <a:p>
            <a:pPr algn="ctr">
              <a:spcBef>
                <a:spcPct val="50000"/>
              </a:spcBef>
              <a:buClrTx/>
            </a:pPr>
            <a:r>
              <a:rPr lang="en-US" altLang="zh-CN" sz="3600" dirty="0">
                <a:latin typeface="Times New Roman" panose="02020503050405090304" pitchFamily="18" charset="0"/>
              </a:rPr>
              <a:t>R</a:t>
            </a:r>
          </a:p>
        </p:txBody>
      </p:sp>
      <p:graphicFrame>
        <p:nvGraphicFramePr>
          <p:cNvPr id="34846" name="Group 30"/>
          <p:cNvGraphicFramePr>
            <a:graphicFrameLocks noGrp="1"/>
          </p:cNvGraphicFramePr>
          <p:nvPr/>
        </p:nvGraphicFramePr>
        <p:xfrm>
          <a:off x="4610735" y="2867025"/>
          <a:ext cx="2514600" cy="1189038"/>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5823" name="Text Box 48"/>
          <p:cNvSpPr txBox="1"/>
          <p:nvPr/>
        </p:nvSpPr>
        <p:spPr>
          <a:xfrm>
            <a:off x="5372735" y="2105025"/>
            <a:ext cx="838200" cy="641350"/>
          </a:xfrm>
          <a:prstGeom prst="rect">
            <a:avLst/>
          </a:prstGeom>
          <a:noFill/>
          <a:ln w="9525">
            <a:noFill/>
          </a:ln>
        </p:spPr>
        <p:txBody>
          <a:bodyPr>
            <a:spAutoFit/>
          </a:bodyPr>
          <a:lstStyle/>
          <a:p>
            <a:pPr algn="ctr">
              <a:spcBef>
                <a:spcPct val="50000"/>
              </a:spcBef>
              <a:buClrTx/>
            </a:pPr>
            <a:r>
              <a:rPr lang="en-US" altLang="zh-CN" sz="3600" dirty="0">
                <a:latin typeface="Times New Roman" panose="02020503050405090304" pitchFamily="18" charset="0"/>
              </a:rPr>
              <a:t>S</a:t>
            </a:r>
          </a:p>
        </p:txBody>
      </p:sp>
      <p:graphicFrame>
        <p:nvGraphicFramePr>
          <p:cNvPr id="34865" name="Group 49"/>
          <p:cNvGraphicFramePr>
            <a:graphicFrameLocks noGrp="1"/>
          </p:cNvGraphicFramePr>
          <p:nvPr>
            <p:custDataLst>
              <p:tags r:id="rId2"/>
            </p:custDataLst>
          </p:nvPr>
        </p:nvGraphicFramePr>
        <p:xfrm>
          <a:off x="8602345" y="2790825"/>
          <a:ext cx="2514600" cy="2378076"/>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5854" name="Text Box 79"/>
          <p:cNvSpPr txBox="1"/>
          <p:nvPr/>
        </p:nvSpPr>
        <p:spPr>
          <a:xfrm>
            <a:off x="9211945" y="2105025"/>
            <a:ext cx="1219200" cy="641350"/>
          </a:xfrm>
          <a:prstGeom prst="rect">
            <a:avLst/>
          </a:prstGeom>
          <a:noFill/>
          <a:ln w="9525">
            <a:noFill/>
          </a:ln>
        </p:spPr>
        <p:txBody>
          <a:bodyPr>
            <a:spAutoFit/>
          </a:bodyPr>
          <a:lstStyle/>
          <a:p>
            <a:pPr algn="ctr">
              <a:spcBef>
                <a:spcPct val="50000"/>
              </a:spcBef>
              <a:buClrTx/>
            </a:pPr>
            <a:r>
              <a:rPr lang="en-US" altLang="zh-CN" sz="3600" dirty="0">
                <a:latin typeface="Arial Narrow" panose="020B0606020202030204" charset="0"/>
              </a:rPr>
              <a:t>R∪S </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39</a:t>
            </a:fld>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1808480" cy="583565"/>
          </a:xfrm>
          <a:prstGeom prst="rect">
            <a:avLst/>
          </a:prstGeom>
          <a:noFill/>
        </p:spPr>
        <p:txBody>
          <a:bodyPr wrap="none" rtlCol="0">
            <a:spAutoFit/>
          </a:bodyPr>
          <a:lstStyle/>
          <a:p>
            <a:pPr algn="l"/>
            <a:r>
              <a:rPr kumimoji="1" lang="en-US" altLang="zh-CN" sz="3200" dirty="0">
                <a:latin typeface="+mn-ea"/>
              </a:rPr>
              <a:t>背景介绍</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8" name="矩形 17"/>
          <p:cNvSpPr/>
          <p:nvPr/>
        </p:nvSpPr>
        <p:spPr>
          <a:xfrm>
            <a:off x="559592" y="1816090"/>
            <a:ext cx="5609713" cy="460375"/>
          </a:xfrm>
          <a:prstGeom prst="rect">
            <a:avLst/>
          </a:prstGeom>
        </p:spPr>
        <p:txBody>
          <a:bodyPr wrap="square">
            <a:spAutoFit/>
          </a:bodyPr>
          <a:lstStyle/>
          <a:p>
            <a:r>
              <a:rPr sz="2400" b="1" dirty="0">
                <a:latin typeface="+mn-ea"/>
              </a:rPr>
              <a:t>资源描述框架(RDF)数据</a:t>
            </a:r>
          </a:p>
        </p:txBody>
      </p:sp>
      <p:sp>
        <p:nvSpPr>
          <p:cNvPr id="21" name="矩形 20"/>
          <p:cNvSpPr/>
          <p:nvPr/>
        </p:nvSpPr>
        <p:spPr>
          <a:xfrm>
            <a:off x="559592" y="2537692"/>
            <a:ext cx="4139408" cy="3322955"/>
          </a:xfrm>
          <a:prstGeom prst="rect">
            <a:avLst/>
          </a:prstGeom>
        </p:spPr>
        <p:txBody>
          <a:bodyPr wrap="square">
            <a:spAutoFit/>
          </a:bodyPr>
          <a:lstStyle/>
          <a:p>
            <a:pPr marL="457200" indent="-457200">
              <a:lnSpc>
                <a:spcPct val="150000"/>
              </a:lnSpc>
              <a:buAutoNum type="arabicPeriod"/>
            </a:pPr>
            <a:r>
              <a:rPr lang="zh-CN" altLang="en-US" sz="2000" dirty="0">
                <a:solidFill>
                  <a:srgbClr val="C00000"/>
                </a:solidFill>
                <a:latin typeface="+mn-ea"/>
                <a:cs typeface="E-BZ"/>
              </a:rPr>
              <a:t>RDF是知识图谱数据的事实标准</a:t>
            </a:r>
          </a:p>
          <a:p>
            <a:pPr marL="457200" indent="-457200">
              <a:lnSpc>
                <a:spcPct val="150000"/>
              </a:lnSpc>
              <a:buAutoNum type="arabicPeriod"/>
            </a:pPr>
            <a:r>
              <a:rPr lang="zh-CN" altLang="en-US" sz="2000" dirty="0">
                <a:solidFill>
                  <a:srgbClr val="C00000"/>
                </a:solidFill>
                <a:latin typeface="+mn-ea"/>
                <a:cs typeface="E-BZ"/>
              </a:rPr>
              <a:t>RDF是由W3C组织提出的一种描述资源概念模型的语言</a:t>
            </a:r>
          </a:p>
          <a:p>
            <a:pPr marL="457200" indent="-457200">
              <a:lnSpc>
                <a:spcPct val="150000"/>
              </a:lnSpc>
              <a:buAutoNum type="arabicPeriod"/>
            </a:pPr>
            <a:r>
              <a:rPr lang="zh-CN" altLang="en-US" sz="2000" dirty="0">
                <a:solidFill>
                  <a:srgbClr val="C00000"/>
                </a:solidFill>
                <a:latin typeface="+mn-ea"/>
                <a:cs typeface="E-BZ"/>
              </a:rPr>
              <a:t>RDF是语义网的一个基石</a:t>
            </a:r>
          </a:p>
          <a:p>
            <a:pPr marL="457200" indent="-457200">
              <a:lnSpc>
                <a:spcPct val="150000"/>
              </a:lnSpc>
              <a:buAutoNum type="arabicPeriod"/>
            </a:pPr>
            <a:r>
              <a:rPr lang="zh-CN" altLang="en-US" sz="2000" dirty="0">
                <a:solidFill>
                  <a:srgbClr val="C00000"/>
                </a:solidFill>
                <a:latin typeface="+mn-ea"/>
                <a:cs typeface="E-BZ"/>
              </a:rPr>
              <a:t>语义网的目标是网络上的资源是“机器可理解”(Machine understandable)</a:t>
            </a:r>
          </a:p>
        </p:txBody>
      </p:sp>
      <p:pic>
        <p:nvPicPr>
          <p:cNvPr id="3" name="图片 2" descr="Semantic_web_stac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5" y="1665605"/>
            <a:ext cx="5033010" cy="4194810"/>
          </a:xfrm>
          <a:prstGeom prst="rect">
            <a:avLst/>
          </a:prstGeom>
        </p:spPr>
      </p:pic>
      <p:sp>
        <p:nvSpPr>
          <p:cNvPr id="9" name="矩形 8"/>
          <p:cNvSpPr/>
          <p:nvPr/>
        </p:nvSpPr>
        <p:spPr>
          <a:xfrm>
            <a:off x="6113605" y="3544569"/>
            <a:ext cx="5162550" cy="1429199"/>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4" name="灯片编号占位符 3"/>
          <p:cNvSpPr>
            <a:spLocks noGrp="1"/>
          </p:cNvSpPr>
          <p:nvPr>
            <p:ph type="sldNum" sz="quarter" idx="12"/>
          </p:nvPr>
        </p:nvSpPr>
        <p:spPr/>
        <p:txBody>
          <a:bodyPr/>
          <a:lstStyle/>
          <a:p>
            <a:fld id="{36A25BD4-2C18-3241-A107-B7FFDDC89A82}" type="slidenum">
              <a:rPr kumimoji="1" lang="zh-CN" altLang="en-US" smtClean="0"/>
              <a:t>4</a:t>
            </a:fld>
            <a:endParaRPr kumimoji="1"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差集运算</a:t>
            </a:r>
          </a:p>
        </p:txBody>
      </p:sp>
      <p:sp>
        <p:nvSpPr>
          <p:cNvPr id="3" name="文本框 2"/>
          <p:cNvSpPr txBox="1"/>
          <p:nvPr/>
        </p:nvSpPr>
        <p:spPr>
          <a:xfrm>
            <a:off x="884011" y="1741905"/>
            <a:ext cx="10729912" cy="3415030"/>
          </a:xfrm>
          <a:prstGeom prst="rect">
            <a:avLst/>
          </a:prstGeom>
          <a:noFill/>
        </p:spPr>
        <p:txBody>
          <a:bodyPr wrap="square" rtlCol="0">
            <a:spAutoFit/>
          </a:bodyPr>
          <a:lstStyle/>
          <a:p>
            <a:pPr marL="0" lvl="1" indent="-342900" fontAlgn="auto">
              <a:lnSpc>
                <a:spcPct val="150000"/>
              </a:lnSpc>
              <a:buFont typeface="Arial" panose="020B0604020202090204" pitchFamily="34" charset="0"/>
              <a:buChar char="•"/>
            </a:pPr>
            <a:r>
              <a:rPr lang="zh-CN" altLang="en-US" sz="2400" dirty="0">
                <a:sym typeface="+mn-ea"/>
              </a:rPr>
              <a:t>所有出现在一个关系而不在另一关系中的元组集合</a:t>
            </a:r>
            <a:endParaRPr lang="zh-CN" altLang="en-US" sz="2400" dirty="0"/>
          </a:p>
          <a:p>
            <a:pPr marL="0" lvl="1" indent="0" algn="ctr" fontAlgn="auto">
              <a:lnSpc>
                <a:spcPct val="150000"/>
              </a:lnSpc>
              <a:buFont typeface="Wingdings" panose="05000000000000000000" pitchFamily="2" charset="2"/>
              <a:buNone/>
            </a:pPr>
            <a:r>
              <a:rPr lang="en-US" altLang="zh-CN" sz="2400" b="1" dirty="0">
                <a:solidFill>
                  <a:schemeClr val="hlink"/>
                </a:solidFill>
                <a:effectLst>
                  <a:outerShdw blurRad="38100" dist="38100" dir="2700000">
                    <a:srgbClr val="000000"/>
                  </a:outerShdw>
                </a:effectLst>
                <a:sym typeface="+mn-ea"/>
              </a:rPr>
              <a:t>R</a:t>
            </a:r>
            <a:r>
              <a:rPr lang="en-US" altLang="zh-CN" sz="2400" b="1" dirty="0">
                <a:solidFill>
                  <a:schemeClr val="hlink"/>
                </a:solidFill>
                <a:effectLst>
                  <a:outerShdw blurRad="38100" dist="38100" dir="2700000">
                    <a:srgbClr val="000000"/>
                  </a:outerShdw>
                </a:effectLst>
                <a:sym typeface="Symbol" panose="05050102010706020507" charset="2"/>
              </a:rPr>
              <a:t></a:t>
            </a:r>
            <a:r>
              <a:rPr lang="en-US" altLang="zh-CN" sz="2400" b="1" dirty="0">
                <a:solidFill>
                  <a:schemeClr val="hlink"/>
                </a:solidFill>
                <a:effectLst>
                  <a:outerShdw blurRad="38100" dist="38100" dir="2700000">
                    <a:srgbClr val="000000"/>
                  </a:outerShdw>
                </a:effectLst>
                <a:sym typeface="+mn-ea"/>
              </a:rPr>
              <a:t>S ={ r | r</a:t>
            </a:r>
            <a:r>
              <a:rPr lang="en-US" altLang="zh-CN" sz="2400" b="1" dirty="0">
                <a:solidFill>
                  <a:schemeClr val="hlink"/>
                </a:solidFill>
                <a:effectLst>
                  <a:outerShdw blurRad="38100" dist="38100" dir="2700000">
                    <a:srgbClr val="000000"/>
                  </a:outerShdw>
                </a:effectLst>
                <a:sym typeface="Symbol" panose="05050102010706020507" charset="2"/>
              </a:rPr>
              <a:t></a:t>
            </a:r>
            <a:r>
              <a:rPr lang="en-US" altLang="zh-CN" sz="2400" b="1" dirty="0">
                <a:solidFill>
                  <a:schemeClr val="hlink"/>
                </a:solidFill>
                <a:effectLst>
                  <a:outerShdw blurRad="38100" dist="38100" dir="2700000">
                    <a:srgbClr val="000000"/>
                  </a:outerShdw>
                </a:effectLst>
                <a:sym typeface="+mn-ea"/>
              </a:rPr>
              <a:t>R </a:t>
            </a:r>
            <a:r>
              <a:rPr lang="en-US" altLang="zh-CN" sz="2400" b="1" dirty="0">
                <a:solidFill>
                  <a:schemeClr val="hlink"/>
                </a:solidFill>
                <a:effectLst>
                  <a:outerShdw blurRad="38100" dist="38100" dir="2700000">
                    <a:srgbClr val="000000"/>
                  </a:outerShdw>
                </a:effectLst>
                <a:sym typeface="Symbol" panose="05050102010706020507" charset="2"/>
              </a:rPr>
              <a:t> </a:t>
            </a:r>
            <a:r>
              <a:rPr lang="en-US" altLang="zh-CN" sz="2400" b="1" dirty="0">
                <a:solidFill>
                  <a:schemeClr val="hlink"/>
                </a:solidFill>
                <a:effectLst>
                  <a:outerShdw blurRad="38100" dist="38100" dir="2700000">
                    <a:srgbClr val="000000"/>
                  </a:outerShdw>
                </a:effectLst>
                <a:sym typeface="+mn-ea"/>
              </a:rPr>
              <a:t>r</a:t>
            </a:r>
            <a:r>
              <a:rPr lang="en-US" altLang="zh-CN" sz="2400" b="1" dirty="0">
                <a:solidFill>
                  <a:schemeClr val="hlink"/>
                </a:solidFill>
                <a:effectLst>
                  <a:outerShdw blurRad="38100" dist="38100" dir="2700000">
                    <a:srgbClr val="000000"/>
                  </a:outerShdw>
                </a:effectLst>
                <a:sym typeface="Symbol" panose="05050102010706020507" charset="2"/>
              </a:rPr>
              <a:t></a:t>
            </a:r>
            <a:r>
              <a:rPr lang="en-US" altLang="zh-CN" sz="2400" b="1" dirty="0">
                <a:solidFill>
                  <a:schemeClr val="hlink"/>
                </a:solidFill>
                <a:effectLst>
                  <a:outerShdw blurRad="38100" dist="38100" dir="2700000">
                    <a:srgbClr val="000000"/>
                  </a:outerShdw>
                </a:effectLst>
                <a:sym typeface="+mn-ea"/>
              </a:rPr>
              <a:t>S }</a:t>
            </a:r>
            <a:endParaRPr lang="en-US" altLang="zh-CN" sz="2400" b="1" dirty="0">
              <a:solidFill>
                <a:schemeClr val="hlink"/>
              </a:solidFill>
              <a:effectLst>
                <a:outerShdw blurRad="38100" dist="38100" dir="2700000">
                  <a:srgbClr val="000000"/>
                </a:outerShdw>
              </a:effectLst>
            </a:endParaRPr>
          </a:p>
          <a:p>
            <a:pPr lvl="1" indent="0" algn="ctr" fontAlgn="auto">
              <a:lnSpc>
                <a:spcPct val="150000"/>
              </a:lnSpc>
              <a:buFont typeface="Wingdings" panose="05000000000000000000" pitchFamily="2" charset="2"/>
              <a:buNone/>
            </a:pPr>
            <a:endParaRPr lang="en-US" altLang="zh-CN" sz="2400" b="1" dirty="0">
              <a:solidFill>
                <a:schemeClr val="hlink"/>
              </a:solidFill>
              <a:effectLst>
                <a:outerShdw blurRad="38100" dist="38100" dir="2700000">
                  <a:srgbClr val="000000"/>
                </a:outerShdw>
              </a:effectLst>
              <a:sym typeface="+mn-ea"/>
            </a:endParaRPr>
          </a:p>
          <a:p>
            <a:pPr lvl="1" indent="0" algn="l" fontAlgn="auto">
              <a:lnSpc>
                <a:spcPct val="150000"/>
              </a:lnSpc>
              <a:buFont typeface="Wingdings" panose="05000000000000000000" pitchFamily="2" charset="2"/>
              <a:buNone/>
            </a:pPr>
            <a:endParaRPr lang="zh-CN" altLang="en-US" sz="2400" dirty="0">
              <a:sym typeface="+mn-ea"/>
            </a:endParaRPr>
          </a:p>
          <a:p>
            <a:pPr lvl="1" indent="0" algn="l" fontAlgn="auto">
              <a:lnSpc>
                <a:spcPct val="150000"/>
              </a:lnSpc>
              <a:buFont typeface="Wingdings" panose="05000000000000000000" pitchFamily="2" charset="2"/>
              <a:buNone/>
            </a:pPr>
            <a:r>
              <a:rPr lang="zh-CN" altLang="en-US" sz="2400" dirty="0">
                <a:sym typeface="+mn-ea"/>
              </a:rPr>
              <a:t>关系R和S进行并运算的前提是它们必须是相容的：</a:t>
            </a:r>
            <a:endParaRPr lang="zh-CN" altLang="en-US" sz="2400" dirty="0"/>
          </a:p>
          <a:p>
            <a:pPr marL="342900" lvl="0" indent="0" fontAlgn="auto">
              <a:lnSpc>
                <a:spcPct val="150000"/>
              </a:lnSpc>
              <a:buFont typeface="Arial" panose="020B0604020202090204" pitchFamily="34" charset="0"/>
              <a:buNone/>
            </a:pPr>
            <a:endParaRPr lang="zh-CN" altLang="en-US" sz="2400" dirty="0">
              <a:solidFill>
                <a:schemeClr val="tx1"/>
              </a:solidFill>
              <a:sym typeface="Symbol" panose="05050102010706020507" charset="2"/>
            </a:endParaRPr>
          </a:p>
        </p:txBody>
      </p:sp>
      <p:grpSp>
        <p:nvGrpSpPr>
          <p:cNvPr id="79875" name="Group 4"/>
          <p:cNvGrpSpPr/>
          <p:nvPr/>
        </p:nvGrpSpPr>
        <p:grpSpPr>
          <a:xfrm>
            <a:off x="4610100" y="2901950"/>
            <a:ext cx="2971800" cy="1143000"/>
            <a:chOff x="1776" y="2256"/>
            <a:chExt cx="1872" cy="720"/>
          </a:xfrm>
        </p:grpSpPr>
        <p:sp>
          <p:nvSpPr>
            <p:cNvPr id="79878" name="Oval 5" descr="宽上对角线"/>
            <p:cNvSpPr/>
            <p:nvPr/>
          </p:nvSpPr>
          <p:spPr>
            <a:xfrm>
              <a:off x="1776" y="2256"/>
              <a:ext cx="1104" cy="720"/>
            </a:xfrm>
            <a:prstGeom prst="ellipse">
              <a:avLst/>
            </a:prstGeom>
            <a:pattFill prst="wdUpDiag">
              <a:fgClr>
                <a:schemeClr val="bg2"/>
              </a:fgClr>
              <a:bgClr>
                <a:schemeClr val="hlink"/>
              </a:bgClr>
            </a:pattFill>
            <a:ln w="9525" cap="flat" cmpd="sng">
              <a:solidFill>
                <a:schemeClr val="tx1"/>
              </a:solidFill>
              <a:prstDash val="solid"/>
              <a:headEnd type="none" w="med" len="med"/>
              <a:tailEnd type="none" w="med" len="med"/>
            </a:ln>
          </p:spPr>
          <p:txBody>
            <a:bodyPr wrap="none" anchor="ctr"/>
            <a:lstStyle/>
            <a:p>
              <a:pPr>
                <a:buClrTx/>
              </a:pPr>
              <a:endParaRPr lang="zh-CN" altLang="en-US" dirty="0">
                <a:latin typeface="Arial" panose="020B0604020202090204" pitchFamily="34" charset="0"/>
              </a:endParaRPr>
            </a:p>
          </p:txBody>
        </p:sp>
        <p:sp>
          <p:nvSpPr>
            <p:cNvPr id="79879" name="Oval 6"/>
            <p:cNvSpPr/>
            <p:nvPr/>
          </p:nvSpPr>
          <p:spPr>
            <a:xfrm>
              <a:off x="2544" y="2256"/>
              <a:ext cx="1104" cy="72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pPr>
                <a:buClrTx/>
              </a:pPr>
              <a:endParaRPr lang="zh-CN" altLang="en-US" dirty="0">
                <a:latin typeface="Arial" panose="020B0604020202090204" pitchFamily="34" charset="0"/>
              </a:endParaRPr>
            </a:p>
          </p:txBody>
        </p:sp>
        <p:sp>
          <p:nvSpPr>
            <p:cNvPr id="79880" name="Text Box 7"/>
            <p:cNvSpPr txBox="1"/>
            <p:nvPr/>
          </p:nvSpPr>
          <p:spPr>
            <a:xfrm>
              <a:off x="1872" y="2380"/>
              <a:ext cx="720" cy="404"/>
            </a:xfrm>
            <a:prstGeom prst="rect">
              <a:avLst/>
            </a:prstGeom>
            <a:noFill/>
            <a:ln w="9525">
              <a:noFill/>
            </a:ln>
          </p:spPr>
          <p:txBody>
            <a:bodyPr>
              <a:spAutoFit/>
            </a:bodyPr>
            <a:lstStyle/>
            <a:p>
              <a:pPr eaLnBrk="0" hangingPunct="0">
                <a:spcBef>
                  <a:spcPct val="50000"/>
                </a:spcBef>
                <a:buClrTx/>
              </a:pPr>
              <a:r>
                <a:rPr lang="en-US" altLang="zh-CN" sz="3600" dirty="0">
                  <a:latin typeface="Times New Roman" panose="02020503050405090304" pitchFamily="18" charset="0"/>
                </a:rPr>
                <a:t>R</a:t>
              </a:r>
              <a:r>
                <a:rPr lang="en-US" altLang="zh-CN" sz="3600" dirty="0">
                  <a:latin typeface="Times New Roman" panose="02020503050405090304" pitchFamily="18" charset="0"/>
                  <a:sym typeface="Symbol" panose="05050102010706020507" charset="2"/>
                </a:rPr>
                <a:t></a:t>
              </a:r>
              <a:r>
                <a:rPr lang="en-US" altLang="zh-CN" sz="3600" dirty="0">
                  <a:latin typeface="Times New Roman" panose="02020503050405090304" pitchFamily="18" charset="0"/>
                </a:rPr>
                <a:t>S</a:t>
              </a:r>
            </a:p>
          </p:txBody>
        </p:sp>
        <p:sp>
          <p:nvSpPr>
            <p:cNvPr id="79881" name="Oval 8"/>
            <p:cNvSpPr/>
            <p:nvPr/>
          </p:nvSpPr>
          <p:spPr>
            <a:xfrm>
              <a:off x="1776" y="2256"/>
              <a:ext cx="1104" cy="720"/>
            </a:xfrm>
            <a:prstGeom prst="ellipse">
              <a:avLst/>
            </a:prstGeom>
            <a:noFill/>
            <a:ln w="9525" cap="flat" cmpd="sng">
              <a:solidFill>
                <a:schemeClr val="tx1"/>
              </a:solidFill>
              <a:prstDash val="solid"/>
              <a:headEnd type="none" w="med" len="med"/>
              <a:tailEnd type="none" w="med" len="med"/>
            </a:ln>
          </p:spPr>
          <p:txBody>
            <a:bodyPr wrap="none" anchor="ctr"/>
            <a:lstStyle/>
            <a:p>
              <a:pPr>
                <a:buClrTx/>
              </a:pPr>
              <a:endParaRPr lang="zh-CN" altLang="en-US" dirty="0">
                <a:latin typeface="Arial" panose="020B0604020202090204" pitchFamily="34" charset="0"/>
              </a:endParaRPr>
            </a:p>
          </p:txBody>
        </p:sp>
      </p:grpSp>
      <p:sp>
        <p:nvSpPr>
          <p:cNvPr id="5" name="灯片编号占位符 4"/>
          <p:cNvSpPr>
            <a:spLocks noGrp="1"/>
          </p:cNvSpPr>
          <p:nvPr>
            <p:ph type="sldNum" sz="quarter" idx="12"/>
          </p:nvPr>
        </p:nvSpPr>
        <p:spPr/>
        <p:txBody>
          <a:bodyPr/>
          <a:lstStyle/>
          <a:p>
            <a:fld id="{36A25BD4-2C18-3241-A107-B7FFDDC89A82}" type="slidenum">
              <a:rPr kumimoji="1" lang="zh-CN" altLang="en-US" smtClean="0"/>
              <a:t>40</a:t>
            </a:fld>
            <a:endParaRPr kumimoji="1"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差集运算示例</a:t>
            </a:r>
          </a:p>
        </p:txBody>
      </p:sp>
      <p:graphicFrame>
        <p:nvGraphicFramePr>
          <p:cNvPr id="37891" name="Group 3"/>
          <p:cNvGraphicFramePr>
            <a:graphicFrameLocks noGrp="1"/>
          </p:cNvGraphicFramePr>
          <p:nvPr>
            <p:custDataLst>
              <p:tags r:id="rId1"/>
            </p:custDataLst>
          </p:nvPr>
        </p:nvGraphicFramePr>
        <p:xfrm>
          <a:off x="273685" y="3014663"/>
          <a:ext cx="2514600" cy="1981200"/>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0924" name="Text Box 29"/>
          <p:cNvSpPr txBox="1"/>
          <p:nvPr/>
        </p:nvSpPr>
        <p:spPr>
          <a:xfrm>
            <a:off x="1035685" y="2252663"/>
            <a:ext cx="838200" cy="641350"/>
          </a:xfrm>
          <a:prstGeom prst="rect">
            <a:avLst/>
          </a:prstGeom>
          <a:noFill/>
          <a:ln w="9525">
            <a:noFill/>
          </a:ln>
        </p:spPr>
        <p:txBody>
          <a:bodyPr>
            <a:spAutoFit/>
          </a:bodyPr>
          <a:lstStyle/>
          <a:p>
            <a:pPr algn="ctr">
              <a:spcBef>
                <a:spcPct val="50000"/>
              </a:spcBef>
              <a:buClrTx/>
            </a:pPr>
            <a:r>
              <a:rPr lang="en-US" altLang="zh-CN" sz="3600" dirty="0">
                <a:latin typeface="Times New Roman" panose="02020503050405090304" pitchFamily="18" charset="0"/>
              </a:rPr>
              <a:t>R</a:t>
            </a:r>
          </a:p>
        </p:txBody>
      </p:sp>
      <p:graphicFrame>
        <p:nvGraphicFramePr>
          <p:cNvPr id="37918" name="Group 30"/>
          <p:cNvGraphicFramePr>
            <a:graphicFrameLocks noGrp="1"/>
          </p:cNvGraphicFramePr>
          <p:nvPr/>
        </p:nvGraphicFramePr>
        <p:xfrm>
          <a:off x="3346450" y="3014980"/>
          <a:ext cx="2514600" cy="1189038"/>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732" marB="4573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732" marB="4573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2" marB="4573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0943" name="Text Box 48"/>
          <p:cNvSpPr txBox="1"/>
          <p:nvPr/>
        </p:nvSpPr>
        <p:spPr>
          <a:xfrm>
            <a:off x="4108450" y="2252980"/>
            <a:ext cx="838200" cy="641350"/>
          </a:xfrm>
          <a:prstGeom prst="rect">
            <a:avLst/>
          </a:prstGeom>
          <a:noFill/>
          <a:ln w="9525">
            <a:noFill/>
          </a:ln>
        </p:spPr>
        <p:txBody>
          <a:bodyPr>
            <a:spAutoFit/>
          </a:bodyPr>
          <a:lstStyle/>
          <a:p>
            <a:pPr algn="ctr">
              <a:spcBef>
                <a:spcPct val="50000"/>
              </a:spcBef>
              <a:buClrTx/>
            </a:pPr>
            <a:r>
              <a:rPr lang="en-US" altLang="zh-CN" sz="3600" dirty="0">
                <a:latin typeface="Times New Roman" panose="02020503050405090304" pitchFamily="18" charset="0"/>
              </a:rPr>
              <a:t>S</a:t>
            </a:r>
          </a:p>
        </p:txBody>
      </p:sp>
      <p:graphicFrame>
        <p:nvGraphicFramePr>
          <p:cNvPr id="37937" name="Group 49"/>
          <p:cNvGraphicFramePr>
            <a:graphicFrameLocks noGrp="1"/>
          </p:cNvGraphicFramePr>
          <p:nvPr/>
        </p:nvGraphicFramePr>
        <p:xfrm>
          <a:off x="6420485" y="3014980"/>
          <a:ext cx="2514600" cy="1584456"/>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960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7</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0966" name="Text Box 71"/>
          <p:cNvSpPr txBox="1"/>
          <p:nvPr/>
        </p:nvSpPr>
        <p:spPr>
          <a:xfrm>
            <a:off x="7030085" y="2278380"/>
            <a:ext cx="1219200" cy="641350"/>
          </a:xfrm>
          <a:prstGeom prst="rect">
            <a:avLst/>
          </a:prstGeom>
          <a:noFill/>
          <a:ln w="9525">
            <a:noFill/>
          </a:ln>
        </p:spPr>
        <p:txBody>
          <a:bodyPr>
            <a:spAutoFit/>
          </a:bodyPr>
          <a:lstStyle/>
          <a:p>
            <a:pPr algn="ctr">
              <a:spcBef>
                <a:spcPct val="50000"/>
              </a:spcBef>
              <a:buClrTx/>
            </a:pPr>
            <a:r>
              <a:rPr lang="en-US" altLang="zh-CN" sz="3600" dirty="0">
                <a:latin typeface="Arial Narrow" panose="020B0606020202030204" charset="0"/>
              </a:rPr>
              <a:t>R－S </a:t>
            </a:r>
          </a:p>
        </p:txBody>
      </p:sp>
      <p:graphicFrame>
        <p:nvGraphicFramePr>
          <p:cNvPr id="37983" name="Group 95"/>
          <p:cNvGraphicFramePr>
            <a:graphicFrameLocks noGrp="1"/>
          </p:cNvGraphicFramePr>
          <p:nvPr/>
        </p:nvGraphicFramePr>
        <p:xfrm>
          <a:off x="9493885" y="3014980"/>
          <a:ext cx="2514600" cy="792228"/>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9608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657" marB="4565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657" marB="4565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marT="45657" marB="4565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0981" name="Text Box 94"/>
          <p:cNvSpPr txBox="1"/>
          <p:nvPr/>
        </p:nvSpPr>
        <p:spPr>
          <a:xfrm>
            <a:off x="10103485" y="2278380"/>
            <a:ext cx="1219200" cy="641350"/>
          </a:xfrm>
          <a:prstGeom prst="rect">
            <a:avLst/>
          </a:prstGeom>
          <a:noFill/>
          <a:ln w="9525">
            <a:noFill/>
          </a:ln>
        </p:spPr>
        <p:txBody>
          <a:bodyPr>
            <a:spAutoFit/>
          </a:bodyPr>
          <a:lstStyle/>
          <a:p>
            <a:pPr algn="ctr">
              <a:spcBef>
                <a:spcPct val="50000"/>
              </a:spcBef>
              <a:buClrTx/>
            </a:pPr>
            <a:r>
              <a:rPr lang="en-US" altLang="zh-CN" sz="3600" dirty="0">
                <a:latin typeface="Arial Narrow" panose="020B0606020202030204" charset="0"/>
              </a:rPr>
              <a:t>S－R </a:t>
            </a:r>
          </a:p>
        </p:txBody>
      </p:sp>
      <p:sp>
        <p:nvSpPr>
          <p:cNvPr id="3" name="灯片编号占位符 2"/>
          <p:cNvSpPr>
            <a:spLocks noGrp="1"/>
          </p:cNvSpPr>
          <p:nvPr>
            <p:ph type="sldNum" sz="quarter" idx="12"/>
          </p:nvPr>
        </p:nvSpPr>
        <p:spPr/>
        <p:txBody>
          <a:bodyPr/>
          <a:lstStyle/>
          <a:p>
            <a:fld id="{36A25BD4-2C18-3241-A107-B7FFDDC89A82}" type="slidenum">
              <a:rPr kumimoji="1" lang="zh-CN" altLang="en-US" smtClean="0"/>
              <a:t>41</a:t>
            </a:fld>
            <a:endParaRPr kumimoji="1"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笛卡尔积运算</a:t>
            </a:r>
          </a:p>
        </p:txBody>
      </p:sp>
      <p:sp>
        <p:nvSpPr>
          <p:cNvPr id="3" name="文本框 2"/>
          <p:cNvSpPr txBox="1"/>
          <p:nvPr/>
        </p:nvSpPr>
        <p:spPr>
          <a:xfrm>
            <a:off x="884011" y="1741905"/>
            <a:ext cx="10729912" cy="2306955"/>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lang="zh-CN" altLang="en-US" sz="2400" dirty="0">
                <a:sym typeface="+mn-ea"/>
              </a:rPr>
              <a:t>两个关系</a:t>
            </a:r>
            <a:r>
              <a:rPr lang="en-US" altLang="zh-CN" sz="2400" dirty="0">
                <a:sym typeface="+mn-ea"/>
              </a:rPr>
              <a:t>R，S，</a:t>
            </a:r>
            <a:r>
              <a:rPr lang="zh-CN" altLang="en-US" sz="2400" dirty="0">
                <a:sym typeface="+mn-ea"/>
              </a:rPr>
              <a:t>其度分别为</a:t>
            </a:r>
            <a:r>
              <a:rPr lang="en-US" altLang="zh-CN" sz="2400" dirty="0">
                <a:sym typeface="+mn-ea"/>
              </a:rPr>
              <a:t>n，m，</a:t>
            </a:r>
            <a:r>
              <a:rPr lang="zh-CN" altLang="en-US" sz="2400" dirty="0">
                <a:sym typeface="+mn-ea"/>
              </a:rPr>
              <a:t>则它们的笛卡尔积是所有这样的元组集合：元组的前</a:t>
            </a:r>
            <a:r>
              <a:rPr lang="en-US" altLang="zh-CN" sz="2400" dirty="0">
                <a:sym typeface="+mn-ea"/>
              </a:rPr>
              <a:t>n</a:t>
            </a:r>
            <a:r>
              <a:rPr lang="zh-CN" altLang="en-US" sz="2400" dirty="0">
                <a:sym typeface="+mn-ea"/>
              </a:rPr>
              <a:t>个分量是</a:t>
            </a:r>
            <a:r>
              <a:rPr lang="en-US" altLang="zh-CN" sz="2400" dirty="0">
                <a:sym typeface="+mn-ea"/>
              </a:rPr>
              <a:t>R</a:t>
            </a:r>
            <a:r>
              <a:rPr lang="zh-CN" altLang="en-US" sz="2400" dirty="0">
                <a:sym typeface="+mn-ea"/>
              </a:rPr>
              <a:t>中的一个元组，后</a:t>
            </a:r>
            <a:r>
              <a:rPr lang="en-US" altLang="zh-CN" sz="2400" dirty="0">
                <a:sym typeface="+mn-ea"/>
              </a:rPr>
              <a:t>m</a:t>
            </a:r>
            <a:r>
              <a:rPr lang="zh-CN" altLang="en-US" sz="2400" dirty="0">
                <a:sym typeface="+mn-ea"/>
              </a:rPr>
              <a:t>个分量是</a:t>
            </a:r>
            <a:r>
              <a:rPr lang="en-US" altLang="zh-CN" sz="2400" dirty="0">
                <a:sym typeface="+mn-ea"/>
              </a:rPr>
              <a:t>S</a:t>
            </a:r>
            <a:r>
              <a:rPr lang="zh-CN" altLang="en-US" sz="2400" dirty="0">
                <a:sym typeface="+mn-ea"/>
              </a:rPr>
              <a:t>中的一个元组</a:t>
            </a:r>
          </a:p>
          <a:p>
            <a:pPr marL="0" lvl="1" indent="0" algn="ctr" fontAlgn="auto">
              <a:lnSpc>
                <a:spcPct val="150000"/>
              </a:lnSpc>
              <a:buFont typeface="Arial" panose="020B0604020202090204" pitchFamily="34" charset="0"/>
              <a:buNone/>
            </a:pP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R</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Symbol" panose="05050102010706020507" charset="2"/>
              </a:rPr>
              <a:t></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S={ (r</a:t>
            </a:r>
            <a:r>
              <a:rPr lang="en-US" altLang="zh-CN" sz="2400" baseline="-250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1</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 ，r</a:t>
            </a:r>
            <a:r>
              <a:rPr lang="en-US" altLang="zh-CN" sz="2400" baseline="-250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n</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 s</a:t>
            </a:r>
            <a:r>
              <a:rPr lang="en-US" altLang="zh-CN" sz="2400" baseline="-250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1 </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 ，s</a:t>
            </a:r>
            <a:r>
              <a:rPr lang="en-US" altLang="zh-CN" sz="2400" baseline="-250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m</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  (r</a:t>
            </a:r>
            <a:r>
              <a:rPr lang="en-US" altLang="zh-CN" sz="2400" baseline="-250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1</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 ，r</a:t>
            </a:r>
            <a:r>
              <a:rPr lang="en-US" altLang="zh-CN" sz="2400" baseline="-250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n</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Symbol" panose="05050102010706020507" charset="2"/>
              </a:rPr>
              <a:t></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R ,  (s</a:t>
            </a:r>
            <a:r>
              <a:rPr lang="en-US" altLang="zh-CN" sz="2400" baseline="-250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1 </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 ，s</a:t>
            </a:r>
            <a:r>
              <a:rPr lang="en-US" altLang="zh-CN" sz="2400" baseline="-250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m</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Symbol" panose="05050102010706020507" charset="2"/>
              </a:rPr>
              <a:t></a:t>
            </a:r>
            <a:r>
              <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mn-ea"/>
              </a:rPr>
              <a:t>S }</a:t>
            </a:r>
            <a:endParaRPr lang="en-US" altLang="zh-CN" sz="2400" dirty="0"/>
          </a:p>
          <a:p>
            <a:pPr marL="342900" lvl="0" indent="-342900" fontAlgn="auto">
              <a:lnSpc>
                <a:spcPct val="150000"/>
              </a:lnSpc>
              <a:buFont typeface="Arial" panose="020B0604020202090204" pitchFamily="34" charset="0"/>
              <a:buChar char="•"/>
            </a:pPr>
            <a:r>
              <a:rPr lang="en-US" altLang="zh-CN" sz="2400" dirty="0">
                <a:sym typeface="+mn-ea"/>
              </a:rPr>
              <a:t>R</a:t>
            </a:r>
            <a:r>
              <a:rPr lang="en-US" altLang="zh-CN" sz="2400" dirty="0">
                <a:sym typeface="Symbol" panose="05050102010706020507" charset="2"/>
              </a:rPr>
              <a:t></a:t>
            </a:r>
            <a:r>
              <a:rPr lang="en-US" altLang="zh-CN" sz="2400" dirty="0">
                <a:sym typeface="+mn-ea"/>
              </a:rPr>
              <a:t>S</a:t>
            </a:r>
            <a:r>
              <a:rPr lang="zh-CN" altLang="en-US" sz="2400" dirty="0">
                <a:sym typeface="+mn-ea"/>
              </a:rPr>
              <a:t>的度为</a:t>
            </a:r>
            <a:r>
              <a:rPr lang="en-US" altLang="zh-CN" sz="2400" dirty="0">
                <a:sym typeface="+mn-ea"/>
              </a:rPr>
              <a:t>R</a:t>
            </a:r>
            <a:r>
              <a:rPr lang="zh-CN" altLang="en-US" sz="2400" dirty="0">
                <a:sym typeface="+mn-ea"/>
              </a:rPr>
              <a:t>与</a:t>
            </a:r>
            <a:r>
              <a:rPr lang="en-US" altLang="zh-CN" sz="2400" dirty="0">
                <a:sym typeface="+mn-ea"/>
              </a:rPr>
              <a:t>S</a:t>
            </a:r>
            <a:r>
              <a:rPr lang="zh-CN" altLang="en-US" sz="2400" dirty="0">
                <a:sym typeface="+mn-ea"/>
              </a:rPr>
              <a:t>的度之和， </a:t>
            </a:r>
            <a:r>
              <a:rPr lang="en-US" altLang="zh-CN" sz="2400" dirty="0">
                <a:sym typeface="+mn-ea"/>
              </a:rPr>
              <a:t>R</a:t>
            </a:r>
            <a:r>
              <a:rPr lang="en-US" altLang="zh-CN" sz="2400" dirty="0">
                <a:sym typeface="Symbol" panose="05050102010706020507" charset="2"/>
              </a:rPr>
              <a:t></a:t>
            </a:r>
            <a:r>
              <a:rPr lang="en-US" altLang="zh-CN" sz="2400" dirty="0">
                <a:sym typeface="+mn-ea"/>
              </a:rPr>
              <a:t>S</a:t>
            </a:r>
            <a:r>
              <a:rPr lang="zh-CN" altLang="en-US" sz="2400" dirty="0">
                <a:sym typeface="+mn-ea"/>
              </a:rPr>
              <a:t>的元组个数为</a:t>
            </a:r>
            <a:r>
              <a:rPr lang="en-US" altLang="zh-CN" sz="2400" dirty="0">
                <a:sym typeface="+mn-ea"/>
              </a:rPr>
              <a:t>R</a:t>
            </a:r>
            <a:r>
              <a:rPr lang="zh-CN" altLang="en-US" sz="2400" dirty="0">
                <a:sym typeface="+mn-ea"/>
              </a:rPr>
              <a:t>和</a:t>
            </a:r>
            <a:r>
              <a:rPr lang="en-US" altLang="zh-CN" sz="2400" dirty="0">
                <a:sym typeface="+mn-ea"/>
              </a:rPr>
              <a:t>S</a:t>
            </a:r>
            <a:r>
              <a:rPr lang="zh-CN" altLang="en-US" sz="2400" dirty="0">
                <a:sym typeface="+mn-ea"/>
              </a:rPr>
              <a:t>的元组个数的乘积</a:t>
            </a:r>
            <a:endParaRPr lang="zh-CN" altLang="en-US" sz="2400" dirty="0">
              <a:solidFill>
                <a:schemeClr val="tx1"/>
              </a:solidFill>
              <a:sym typeface="Symbol" panose="05050102010706020507" charset="2"/>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42</a:t>
            </a:fld>
            <a:endParaRPr kumimoji="1"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笛卡尔积运算示例</a:t>
            </a:r>
          </a:p>
        </p:txBody>
      </p:sp>
      <p:grpSp>
        <p:nvGrpSpPr>
          <p:cNvPr id="92162" name="Group 30"/>
          <p:cNvGrpSpPr/>
          <p:nvPr/>
        </p:nvGrpSpPr>
        <p:grpSpPr>
          <a:xfrm>
            <a:off x="3449003" y="2667001"/>
            <a:ext cx="914400" cy="1860549"/>
            <a:chOff x="720" y="1564"/>
            <a:chExt cx="576" cy="1172"/>
          </a:xfrm>
        </p:grpSpPr>
        <p:sp>
          <p:nvSpPr>
            <p:cNvPr id="92186" name="Rectangle 4"/>
            <p:cNvSpPr/>
            <p:nvPr/>
          </p:nvSpPr>
          <p:spPr>
            <a:xfrm>
              <a:off x="720" y="1920"/>
              <a:ext cx="288"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A</a:t>
              </a:r>
            </a:p>
          </p:txBody>
        </p:sp>
        <p:sp>
          <p:nvSpPr>
            <p:cNvPr id="92187" name="Rectangle 5"/>
            <p:cNvSpPr/>
            <p:nvPr/>
          </p:nvSpPr>
          <p:spPr>
            <a:xfrm>
              <a:off x="1008" y="1920"/>
              <a:ext cx="288"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B</a:t>
              </a:r>
            </a:p>
          </p:txBody>
        </p:sp>
        <p:sp>
          <p:nvSpPr>
            <p:cNvPr id="92188" name="Rectangle 6"/>
            <p:cNvSpPr/>
            <p:nvPr/>
          </p:nvSpPr>
          <p:spPr>
            <a:xfrm>
              <a:off x="720" y="2256"/>
              <a:ext cx="288" cy="48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lnSpc>
                  <a:spcPct val="150000"/>
                </a:lnSpc>
                <a:buClrTx/>
              </a:pPr>
              <a:r>
                <a:rPr lang="zh-CN" altLang="en-US" sz="2000" i="1" dirty="0">
                  <a:latin typeface="Helvetica" charset="0"/>
                  <a:sym typeface="Symbol" panose="05050102010706020507" charset="2"/>
                </a:rPr>
                <a:t></a:t>
              </a:r>
            </a:p>
            <a:p>
              <a:pPr algn="ctr" eaLnBrk="0" hangingPunct="0">
                <a:lnSpc>
                  <a:spcPct val="150000"/>
                </a:lnSpc>
                <a:buClrTx/>
              </a:pPr>
              <a:r>
                <a:rPr lang="zh-CN" altLang="en-US" sz="2000" i="1" dirty="0">
                  <a:latin typeface="Helvetica" charset="0"/>
                  <a:sym typeface="Symbol" panose="05050102010706020507" charset="2"/>
                </a:rPr>
                <a:t></a:t>
              </a:r>
            </a:p>
          </p:txBody>
        </p:sp>
        <p:sp>
          <p:nvSpPr>
            <p:cNvPr id="92189" name="Rectangle 7"/>
            <p:cNvSpPr/>
            <p:nvPr/>
          </p:nvSpPr>
          <p:spPr>
            <a:xfrm>
              <a:off x="1008" y="2256"/>
              <a:ext cx="288" cy="48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lnSpc>
                  <a:spcPct val="150000"/>
                </a:lnSpc>
                <a:buClrTx/>
              </a:pPr>
              <a:r>
                <a:rPr lang="zh-CN" altLang="en-US" sz="2000" i="1" dirty="0">
                  <a:latin typeface="Helvetica" charset="0"/>
                  <a:sym typeface="Symbol" panose="05050102010706020507" charset="2"/>
                </a:rPr>
                <a:t>1</a:t>
              </a:r>
            </a:p>
            <a:p>
              <a:pPr algn="ctr" eaLnBrk="0" hangingPunct="0">
                <a:lnSpc>
                  <a:spcPct val="150000"/>
                </a:lnSpc>
                <a:buClrTx/>
              </a:pPr>
              <a:r>
                <a:rPr lang="zh-CN" altLang="en-US" sz="2000" i="1" dirty="0">
                  <a:latin typeface="Helvetica" charset="0"/>
                  <a:sym typeface="Symbol" panose="05050102010706020507" charset="2"/>
                </a:rPr>
                <a:t>2</a:t>
              </a:r>
            </a:p>
          </p:txBody>
        </p:sp>
        <p:sp>
          <p:nvSpPr>
            <p:cNvPr id="92190" name="Text Box 25"/>
            <p:cNvSpPr txBox="1"/>
            <p:nvPr/>
          </p:nvSpPr>
          <p:spPr>
            <a:xfrm>
              <a:off x="870" y="1564"/>
              <a:ext cx="254" cy="290"/>
            </a:xfrm>
            <a:prstGeom prst="rect">
              <a:avLst/>
            </a:prstGeom>
            <a:noFill/>
            <a:ln w="9525">
              <a:noFill/>
            </a:ln>
          </p:spPr>
          <p:txBody>
            <a:bodyPr wrap="none" anchor="ctr">
              <a:spAutoFit/>
            </a:bodyPr>
            <a:lstStyle/>
            <a:p>
              <a:pPr algn="ctr" eaLnBrk="0" hangingPunct="0">
                <a:spcBef>
                  <a:spcPct val="50000"/>
                </a:spcBef>
                <a:buClrTx/>
              </a:pPr>
              <a:r>
                <a:rPr lang="en-US" altLang="zh-CN" sz="2400" i="1" dirty="0">
                  <a:latin typeface="Helvetica" charset="0"/>
                </a:rPr>
                <a:t>R</a:t>
              </a:r>
            </a:p>
          </p:txBody>
        </p:sp>
      </p:grpSp>
      <p:grpSp>
        <p:nvGrpSpPr>
          <p:cNvPr id="92163" name="Group 29"/>
          <p:cNvGrpSpPr/>
          <p:nvPr/>
        </p:nvGrpSpPr>
        <p:grpSpPr>
          <a:xfrm>
            <a:off x="4888865" y="2514601"/>
            <a:ext cx="1371600" cy="2333624"/>
            <a:chOff x="2016" y="1468"/>
            <a:chExt cx="864" cy="1470"/>
          </a:xfrm>
        </p:grpSpPr>
        <p:sp>
          <p:nvSpPr>
            <p:cNvPr id="92179" name="Rectangle 18"/>
            <p:cNvSpPr/>
            <p:nvPr/>
          </p:nvSpPr>
          <p:spPr>
            <a:xfrm>
              <a:off x="2016" y="1834"/>
              <a:ext cx="288"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C</a:t>
              </a:r>
            </a:p>
          </p:txBody>
        </p:sp>
        <p:sp>
          <p:nvSpPr>
            <p:cNvPr id="92180" name="Rectangle 19"/>
            <p:cNvSpPr/>
            <p:nvPr/>
          </p:nvSpPr>
          <p:spPr>
            <a:xfrm>
              <a:off x="2304" y="1834"/>
              <a:ext cx="288"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D</a:t>
              </a:r>
            </a:p>
          </p:txBody>
        </p:sp>
        <p:sp>
          <p:nvSpPr>
            <p:cNvPr id="92181" name="Rectangle 20"/>
            <p:cNvSpPr/>
            <p:nvPr/>
          </p:nvSpPr>
          <p:spPr>
            <a:xfrm>
              <a:off x="2016" y="2170"/>
              <a:ext cx="288" cy="76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p:txBody>
        </p:sp>
        <p:sp>
          <p:nvSpPr>
            <p:cNvPr id="92182" name="Rectangle 21"/>
            <p:cNvSpPr/>
            <p:nvPr/>
          </p:nvSpPr>
          <p:spPr>
            <a:xfrm>
              <a:off x="2304" y="2170"/>
              <a:ext cx="288" cy="76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zh-CN" altLang="en-US" sz="2000" i="1" dirty="0">
                  <a:latin typeface="Helvetica" charset="0"/>
                  <a:sym typeface="Symbol" panose="05050102010706020507" charset="2"/>
                </a:rPr>
                <a:t>10</a:t>
              </a:r>
            </a:p>
            <a:p>
              <a:pPr algn="ctr" eaLnBrk="0" hangingPunct="0">
                <a:buClrTx/>
              </a:pPr>
              <a:r>
                <a:rPr lang="zh-CN" altLang="en-US" sz="2000" i="1" dirty="0">
                  <a:latin typeface="Helvetica" charset="0"/>
                  <a:sym typeface="Symbol" panose="05050102010706020507" charset="2"/>
                </a:rPr>
                <a:t>10</a:t>
              </a:r>
            </a:p>
            <a:p>
              <a:pPr algn="ctr" eaLnBrk="0" hangingPunct="0">
                <a:buClrTx/>
              </a:pPr>
              <a:r>
                <a:rPr lang="zh-CN" altLang="en-US" sz="2000" i="1" dirty="0">
                  <a:latin typeface="Helvetica" charset="0"/>
                  <a:sym typeface="Symbol" panose="05050102010706020507" charset="2"/>
                </a:rPr>
                <a:t>20</a:t>
              </a:r>
            </a:p>
            <a:p>
              <a:pPr algn="ctr" eaLnBrk="0" hangingPunct="0">
                <a:buClrTx/>
              </a:pPr>
              <a:r>
                <a:rPr lang="zh-CN" altLang="en-US" sz="2000" i="1" dirty="0">
                  <a:latin typeface="Helvetica" charset="0"/>
                  <a:sym typeface="Symbol" panose="05050102010706020507" charset="2"/>
                </a:rPr>
                <a:t>10</a:t>
              </a:r>
            </a:p>
          </p:txBody>
        </p:sp>
        <p:sp>
          <p:nvSpPr>
            <p:cNvPr id="92183" name="Rectangle 22"/>
            <p:cNvSpPr/>
            <p:nvPr/>
          </p:nvSpPr>
          <p:spPr>
            <a:xfrm>
              <a:off x="2592" y="1834"/>
              <a:ext cx="288"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E</a:t>
              </a:r>
            </a:p>
          </p:txBody>
        </p:sp>
        <p:sp>
          <p:nvSpPr>
            <p:cNvPr id="92184" name="Rectangle 23"/>
            <p:cNvSpPr/>
            <p:nvPr/>
          </p:nvSpPr>
          <p:spPr>
            <a:xfrm>
              <a:off x="2592" y="2170"/>
              <a:ext cx="288" cy="76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sym typeface="Symbol" panose="05050102010706020507" charset="2"/>
                </a:rPr>
                <a:t>a</a:t>
              </a:r>
            </a:p>
            <a:p>
              <a:pPr algn="ctr" eaLnBrk="0" hangingPunct="0">
                <a:buClrTx/>
              </a:pPr>
              <a:r>
                <a:rPr lang="en-US" altLang="zh-CN" sz="2000" i="1" dirty="0">
                  <a:latin typeface="Helvetica" charset="0"/>
                  <a:sym typeface="Symbol" panose="05050102010706020507" charset="2"/>
                </a:rPr>
                <a:t>a</a:t>
              </a:r>
            </a:p>
            <a:p>
              <a:pPr algn="ctr" eaLnBrk="0" hangingPunct="0">
                <a:buClrTx/>
              </a:pPr>
              <a:r>
                <a:rPr lang="en-US" altLang="zh-CN" sz="2000" i="1" dirty="0">
                  <a:latin typeface="Helvetica" charset="0"/>
                  <a:sym typeface="Symbol" panose="05050102010706020507" charset="2"/>
                </a:rPr>
                <a:t>b</a:t>
              </a:r>
            </a:p>
            <a:p>
              <a:pPr algn="ctr" eaLnBrk="0" hangingPunct="0">
                <a:buClrTx/>
              </a:pPr>
              <a:r>
                <a:rPr lang="en-US" altLang="zh-CN" sz="2000" i="1" dirty="0">
                  <a:latin typeface="Helvetica" charset="0"/>
                  <a:sym typeface="Symbol" panose="05050102010706020507" charset="2"/>
                </a:rPr>
                <a:t>b</a:t>
              </a:r>
            </a:p>
          </p:txBody>
        </p:sp>
        <p:sp>
          <p:nvSpPr>
            <p:cNvPr id="92185" name="Text Box 26"/>
            <p:cNvSpPr txBox="1"/>
            <p:nvPr/>
          </p:nvSpPr>
          <p:spPr>
            <a:xfrm>
              <a:off x="2328" y="1468"/>
              <a:ext cx="244" cy="290"/>
            </a:xfrm>
            <a:prstGeom prst="rect">
              <a:avLst/>
            </a:prstGeom>
            <a:noFill/>
            <a:ln w="9525">
              <a:noFill/>
            </a:ln>
          </p:spPr>
          <p:txBody>
            <a:bodyPr wrap="none" anchor="ctr">
              <a:spAutoFit/>
            </a:bodyPr>
            <a:lstStyle/>
            <a:p>
              <a:pPr algn="ctr" eaLnBrk="0" hangingPunct="0">
                <a:spcBef>
                  <a:spcPct val="50000"/>
                </a:spcBef>
                <a:buClrTx/>
              </a:pPr>
              <a:r>
                <a:rPr lang="en-US" altLang="zh-CN" sz="2400" i="1" dirty="0">
                  <a:latin typeface="Helvetica" charset="0"/>
                </a:rPr>
                <a:t>S</a:t>
              </a:r>
            </a:p>
          </p:txBody>
        </p:sp>
      </p:grpSp>
      <p:grpSp>
        <p:nvGrpSpPr>
          <p:cNvPr id="5" name="Group 50"/>
          <p:cNvGrpSpPr/>
          <p:nvPr/>
        </p:nvGrpSpPr>
        <p:grpSpPr>
          <a:xfrm>
            <a:off x="6904990" y="1884363"/>
            <a:ext cx="2286000" cy="3709987"/>
            <a:chOff x="2426" y="1071"/>
            <a:chExt cx="1440" cy="2337"/>
          </a:xfrm>
        </p:grpSpPr>
        <p:sp>
          <p:nvSpPr>
            <p:cNvPr id="92167" name="Rectangle 8"/>
            <p:cNvSpPr/>
            <p:nvPr/>
          </p:nvSpPr>
          <p:spPr>
            <a:xfrm>
              <a:off x="2426" y="1440"/>
              <a:ext cx="288" cy="33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A</a:t>
              </a:r>
            </a:p>
          </p:txBody>
        </p:sp>
        <p:sp>
          <p:nvSpPr>
            <p:cNvPr id="92168" name="Rectangle 9"/>
            <p:cNvSpPr/>
            <p:nvPr/>
          </p:nvSpPr>
          <p:spPr>
            <a:xfrm>
              <a:off x="2714" y="1440"/>
              <a:ext cx="288" cy="33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B</a:t>
              </a:r>
            </a:p>
          </p:txBody>
        </p:sp>
        <p:sp>
          <p:nvSpPr>
            <p:cNvPr id="92169" name="Rectangle 10"/>
            <p:cNvSpPr/>
            <p:nvPr/>
          </p:nvSpPr>
          <p:spPr>
            <a:xfrm>
              <a:off x="2426" y="1824"/>
              <a:ext cx="288" cy="15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p:txBody>
        </p:sp>
        <p:sp>
          <p:nvSpPr>
            <p:cNvPr id="92170" name="Rectangle 11"/>
            <p:cNvSpPr/>
            <p:nvPr/>
          </p:nvSpPr>
          <p:spPr>
            <a:xfrm>
              <a:off x="2714" y="1824"/>
              <a:ext cx="288" cy="15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zh-CN" altLang="en-US" sz="2000" i="1" dirty="0">
                  <a:latin typeface="Helvetica" charset="0"/>
                  <a:sym typeface="Symbol" panose="05050102010706020507" charset="2"/>
                </a:rPr>
                <a:t>1</a:t>
              </a:r>
            </a:p>
            <a:p>
              <a:pPr algn="ctr" eaLnBrk="0" hangingPunct="0">
                <a:buClrTx/>
              </a:pPr>
              <a:r>
                <a:rPr lang="zh-CN" altLang="en-US" sz="2000" i="1" dirty="0">
                  <a:latin typeface="Helvetica" charset="0"/>
                  <a:sym typeface="Symbol" panose="05050102010706020507" charset="2"/>
                </a:rPr>
                <a:t>1</a:t>
              </a:r>
            </a:p>
            <a:p>
              <a:pPr algn="ctr" eaLnBrk="0" hangingPunct="0">
                <a:buClrTx/>
              </a:pPr>
              <a:r>
                <a:rPr lang="zh-CN" altLang="en-US" sz="2000" i="1" dirty="0">
                  <a:latin typeface="Helvetica" charset="0"/>
                  <a:sym typeface="Symbol" panose="05050102010706020507" charset="2"/>
                </a:rPr>
                <a:t>1</a:t>
              </a:r>
            </a:p>
            <a:p>
              <a:pPr algn="ctr" eaLnBrk="0" hangingPunct="0">
                <a:buClrTx/>
              </a:pPr>
              <a:r>
                <a:rPr lang="zh-CN" altLang="en-US" sz="2000" i="1" dirty="0">
                  <a:latin typeface="Helvetica" charset="0"/>
                  <a:sym typeface="Symbol" panose="05050102010706020507" charset="2"/>
                </a:rPr>
                <a:t>1</a:t>
              </a:r>
            </a:p>
            <a:p>
              <a:pPr algn="ctr" eaLnBrk="0" hangingPunct="0">
                <a:buClrTx/>
              </a:pPr>
              <a:r>
                <a:rPr lang="zh-CN" altLang="en-US" sz="2000" i="1" dirty="0">
                  <a:latin typeface="Helvetica" charset="0"/>
                  <a:sym typeface="Symbol" panose="05050102010706020507" charset="2"/>
                </a:rPr>
                <a:t>2</a:t>
              </a:r>
            </a:p>
            <a:p>
              <a:pPr algn="ctr" eaLnBrk="0" hangingPunct="0">
                <a:buClrTx/>
              </a:pPr>
              <a:r>
                <a:rPr lang="zh-CN" altLang="en-US" sz="2000" i="1" dirty="0">
                  <a:latin typeface="Helvetica" charset="0"/>
                  <a:sym typeface="Symbol" panose="05050102010706020507" charset="2"/>
                </a:rPr>
                <a:t>2</a:t>
              </a:r>
            </a:p>
            <a:p>
              <a:pPr algn="ctr" eaLnBrk="0" hangingPunct="0">
                <a:buClrTx/>
              </a:pPr>
              <a:r>
                <a:rPr lang="zh-CN" altLang="en-US" sz="2000" i="1" dirty="0">
                  <a:latin typeface="Helvetica" charset="0"/>
                  <a:sym typeface="Symbol" panose="05050102010706020507" charset="2"/>
                </a:rPr>
                <a:t>2</a:t>
              </a:r>
            </a:p>
            <a:p>
              <a:pPr algn="ctr" eaLnBrk="0" hangingPunct="0">
                <a:buClrTx/>
              </a:pPr>
              <a:r>
                <a:rPr lang="zh-CN" altLang="en-US" sz="2000" i="1" dirty="0">
                  <a:latin typeface="Helvetica" charset="0"/>
                  <a:sym typeface="Symbol" panose="05050102010706020507" charset="2"/>
                </a:rPr>
                <a:t>2</a:t>
              </a:r>
            </a:p>
          </p:txBody>
        </p:sp>
        <p:sp>
          <p:nvSpPr>
            <p:cNvPr id="92171" name="Rectangle 12"/>
            <p:cNvSpPr/>
            <p:nvPr/>
          </p:nvSpPr>
          <p:spPr>
            <a:xfrm>
              <a:off x="3002" y="1440"/>
              <a:ext cx="288" cy="33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C</a:t>
              </a:r>
            </a:p>
          </p:txBody>
        </p:sp>
        <p:sp>
          <p:nvSpPr>
            <p:cNvPr id="92172" name="Rectangle 13"/>
            <p:cNvSpPr/>
            <p:nvPr/>
          </p:nvSpPr>
          <p:spPr>
            <a:xfrm>
              <a:off x="3290" y="1440"/>
              <a:ext cx="288" cy="33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D</a:t>
              </a:r>
            </a:p>
          </p:txBody>
        </p:sp>
        <p:sp>
          <p:nvSpPr>
            <p:cNvPr id="92173" name="Rectangle 14"/>
            <p:cNvSpPr/>
            <p:nvPr/>
          </p:nvSpPr>
          <p:spPr>
            <a:xfrm>
              <a:off x="3002" y="1824"/>
              <a:ext cx="288" cy="15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 </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a:p>
              <a:pPr algn="ctr" eaLnBrk="0" hangingPunct="0">
                <a:buClrTx/>
              </a:pPr>
              <a:r>
                <a:rPr lang="zh-CN" altLang="en-US" sz="2000" i="1" dirty="0">
                  <a:latin typeface="Helvetica" charset="0"/>
                  <a:sym typeface="Symbol" panose="05050102010706020507" charset="2"/>
                </a:rPr>
                <a:t></a:t>
              </a:r>
            </a:p>
          </p:txBody>
        </p:sp>
        <p:sp>
          <p:nvSpPr>
            <p:cNvPr id="92174" name="Rectangle 15"/>
            <p:cNvSpPr/>
            <p:nvPr/>
          </p:nvSpPr>
          <p:spPr>
            <a:xfrm>
              <a:off x="3290" y="1824"/>
              <a:ext cx="288" cy="15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zh-CN" altLang="en-US" sz="2000" i="1" dirty="0">
                  <a:latin typeface="Helvetica" charset="0"/>
                  <a:sym typeface="Symbol" panose="05050102010706020507" charset="2"/>
                </a:rPr>
                <a:t>10</a:t>
              </a:r>
            </a:p>
            <a:p>
              <a:pPr algn="ctr" eaLnBrk="0" hangingPunct="0">
                <a:buClrTx/>
              </a:pPr>
              <a:r>
                <a:rPr lang="zh-CN" altLang="en-US" sz="2000" i="1" dirty="0">
                  <a:latin typeface="Helvetica" charset="0"/>
                  <a:sym typeface="Symbol" panose="05050102010706020507" charset="2"/>
                </a:rPr>
                <a:t>1</a:t>
              </a:r>
              <a:r>
                <a:rPr lang="en-US" altLang="zh-CN" sz="2000" i="1" dirty="0">
                  <a:latin typeface="Helvetica" charset="0"/>
                  <a:sym typeface="Symbol" panose="05050102010706020507" charset="2"/>
                </a:rPr>
                <a:t>0</a:t>
              </a:r>
            </a:p>
            <a:p>
              <a:pPr algn="ctr" eaLnBrk="0" hangingPunct="0">
                <a:buClrTx/>
              </a:pPr>
              <a:r>
                <a:rPr lang="zh-CN" altLang="en-US" sz="2000" i="1" dirty="0">
                  <a:latin typeface="Helvetica" charset="0"/>
                  <a:sym typeface="Symbol" panose="05050102010706020507" charset="2"/>
                </a:rPr>
                <a:t>20</a:t>
              </a:r>
            </a:p>
            <a:p>
              <a:pPr algn="ctr" eaLnBrk="0" hangingPunct="0">
                <a:buClrTx/>
              </a:pPr>
              <a:r>
                <a:rPr lang="zh-CN" altLang="en-US" sz="2000" i="1" dirty="0">
                  <a:latin typeface="Helvetica" charset="0"/>
                  <a:sym typeface="Symbol" panose="05050102010706020507" charset="2"/>
                </a:rPr>
                <a:t>10</a:t>
              </a:r>
            </a:p>
            <a:p>
              <a:pPr algn="ctr" eaLnBrk="0" hangingPunct="0">
                <a:buClrTx/>
              </a:pPr>
              <a:r>
                <a:rPr lang="zh-CN" altLang="en-US" sz="2000" i="1" dirty="0">
                  <a:latin typeface="Helvetica" charset="0"/>
                  <a:sym typeface="Symbol" panose="05050102010706020507" charset="2"/>
                </a:rPr>
                <a:t>10</a:t>
              </a:r>
            </a:p>
            <a:p>
              <a:pPr algn="ctr" eaLnBrk="0" hangingPunct="0">
                <a:buClrTx/>
              </a:pPr>
              <a:r>
                <a:rPr lang="zh-CN" altLang="en-US" sz="2000" i="1" dirty="0">
                  <a:latin typeface="Helvetica" charset="0"/>
                  <a:sym typeface="Symbol" panose="05050102010706020507" charset="2"/>
                </a:rPr>
                <a:t>10</a:t>
              </a:r>
            </a:p>
            <a:p>
              <a:pPr algn="ctr" eaLnBrk="0" hangingPunct="0">
                <a:buClrTx/>
              </a:pPr>
              <a:r>
                <a:rPr lang="zh-CN" altLang="en-US" sz="2000" i="1" dirty="0">
                  <a:latin typeface="Helvetica" charset="0"/>
                  <a:sym typeface="Symbol" panose="05050102010706020507" charset="2"/>
                </a:rPr>
                <a:t>20</a:t>
              </a:r>
            </a:p>
            <a:p>
              <a:pPr algn="ctr" eaLnBrk="0" hangingPunct="0">
                <a:buClrTx/>
              </a:pPr>
              <a:r>
                <a:rPr lang="zh-CN" altLang="en-US" sz="2000" i="1" dirty="0">
                  <a:latin typeface="Helvetica" charset="0"/>
                  <a:sym typeface="Symbol" panose="05050102010706020507" charset="2"/>
                </a:rPr>
                <a:t>10</a:t>
              </a:r>
            </a:p>
          </p:txBody>
        </p:sp>
        <p:sp>
          <p:nvSpPr>
            <p:cNvPr id="92175" name="Rectangle 16"/>
            <p:cNvSpPr/>
            <p:nvPr/>
          </p:nvSpPr>
          <p:spPr>
            <a:xfrm>
              <a:off x="3578" y="1440"/>
              <a:ext cx="288" cy="33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rPr>
                <a:t>E</a:t>
              </a:r>
            </a:p>
          </p:txBody>
        </p:sp>
        <p:sp>
          <p:nvSpPr>
            <p:cNvPr id="92176" name="Rectangle 17"/>
            <p:cNvSpPr/>
            <p:nvPr/>
          </p:nvSpPr>
          <p:spPr>
            <a:xfrm>
              <a:off x="3578" y="1824"/>
              <a:ext cx="288" cy="15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eaLnBrk="0" hangingPunct="0">
                <a:buClrTx/>
              </a:pPr>
              <a:r>
                <a:rPr lang="en-US" altLang="zh-CN" sz="2000" i="1" dirty="0">
                  <a:latin typeface="Helvetica" charset="0"/>
                  <a:sym typeface="Symbol" panose="05050102010706020507" charset="2"/>
                </a:rPr>
                <a:t>a</a:t>
              </a:r>
            </a:p>
            <a:p>
              <a:pPr algn="ctr" eaLnBrk="0" hangingPunct="0">
                <a:buClrTx/>
              </a:pPr>
              <a:r>
                <a:rPr lang="en-US" altLang="zh-CN" sz="2000" i="1" dirty="0">
                  <a:latin typeface="Helvetica" charset="0"/>
                  <a:sym typeface="Symbol" panose="05050102010706020507" charset="2"/>
                </a:rPr>
                <a:t>a</a:t>
              </a:r>
            </a:p>
            <a:p>
              <a:pPr algn="ctr" eaLnBrk="0" hangingPunct="0">
                <a:buClrTx/>
              </a:pPr>
              <a:r>
                <a:rPr lang="en-US" altLang="zh-CN" sz="2000" i="1" dirty="0">
                  <a:latin typeface="Helvetica" charset="0"/>
                  <a:sym typeface="Symbol" panose="05050102010706020507" charset="2"/>
                </a:rPr>
                <a:t>b</a:t>
              </a:r>
            </a:p>
            <a:p>
              <a:pPr algn="ctr" eaLnBrk="0" hangingPunct="0">
                <a:buClrTx/>
              </a:pPr>
              <a:r>
                <a:rPr lang="en-US" altLang="zh-CN" sz="2000" i="1" dirty="0">
                  <a:latin typeface="Helvetica" charset="0"/>
                  <a:sym typeface="Symbol" panose="05050102010706020507" charset="2"/>
                </a:rPr>
                <a:t>b</a:t>
              </a:r>
            </a:p>
            <a:p>
              <a:pPr algn="ctr" eaLnBrk="0" hangingPunct="0">
                <a:buClrTx/>
              </a:pPr>
              <a:r>
                <a:rPr lang="en-US" altLang="zh-CN" sz="2000" i="1" dirty="0">
                  <a:latin typeface="Helvetica" charset="0"/>
                  <a:sym typeface="Symbol" panose="05050102010706020507" charset="2"/>
                </a:rPr>
                <a:t>a</a:t>
              </a:r>
            </a:p>
            <a:p>
              <a:pPr algn="ctr" eaLnBrk="0" hangingPunct="0">
                <a:buClrTx/>
              </a:pPr>
              <a:r>
                <a:rPr lang="en-US" altLang="zh-CN" sz="2000" i="1" dirty="0">
                  <a:latin typeface="Helvetica" charset="0"/>
                  <a:sym typeface="Symbol" panose="05050102010706020507" charset="2"/>
                </a:rPr>
                <a:t>a</a:t>
              </a:r>
            </a:p>
            <a:p>
              <a:pPr algn="ctr" eaLnBrk="0" hangingPunct="0">
                <a:buClrTx/>
              </a:pPr>
              <a:r>
                <a:rPr lang="en-US" altLang="zh-CN" sz="2000" i="1" dirty="0">
                  <a:latin typeface="Helvetica" charset="0"/>
                  <a:sym typeface="Symbol" panose="05050102010706020507" charset="2"/>
                </a:rPr>
                <a:t>b</a:t>
              </a:r>
            </a:p>
            <a:p>
              <a:pPr algn="ctr" eaLnBrk="0" hangingPunct="0">
                <a:buClrTx/>
              </a:pPr>
              <a:r>
                <a:rPr lang="en-US" altLang="zh-CN" sz="2000" i="1" dirty="0">
                  <a:latin typeface="Helvetica" charset="0"/>
                  <a:sym typeface="Symbol" panose="05050102010706020507" charset="2"/>
                </a:rPr>
                <a:t>b</a:t>
              </a:r>
            </a:p>
          </p:txBody>
        </p:sp>
        <p:graphicFrame>
          <p:nvGraphicFramePr>
            <p:cNvPr id="92177" name="Object 24"/>
            <p:cNvGraphicFramePr>
              <a:graphicFrameLocks noChangeAspect="1"/>
            </p:cNvGraphicFramePr>
            <p:nvPr/>
          </p:nvGraphicFramePr>
          <p:xfrm>
            <a:off x="3774" y="1296"/>
            <a:ext cx="88" cy="201"/>
          </p:xfrm>
          <a:graphic>
            <a:graphicData uri="http://schemas.openxmlformats.org/presentationml/2006/ole">
              <mc:AlternateContent xmlns:mc="http://schemas.openxmlformats.org/markup-compatibility/2006">
                <mc:Choice xmlns:v="urn:schemas-microsoft-com:vml" Requires="v">
                  <p:oleObj spid="_x0000_s3133" r:id="rId4" imgW="139700" imgH="292100" progId="Equation.3">
                    <p:embed/>
                  </p:oleObj>
                </mc:Choice>
                <mc:Fallback>
                  <p:oleObj r:id="rId4" imgW="139700" imgH="292100" progId="Equation.3">
                    <p:embed/>
                    <p:pic>
                      <p:nvPicPr>
                        <p:cNvPr id="0" name="图片 3075"/>
                        <p:cNvPicPr/>
                        <p:nvPr/>
                      </p:nvPicPr>
                      <p:blipFill>
                        <a:blip r:embed="rId5"/>
                        <a:stretch>
                          <a:fillRect/>
                        </a:stretch>
                      </p:blipFill>
                      <p:spPr>
                        <a:xfrm>
                          <a:off x="3774" y="1296"/>
                          <a:ext cx="88" cy="201"/>
                        </a:xfrm>
                        <a:prstGeom prst="rect">
                          <a:avLst/>
                        </a:prstGeom>
                        <a:noFill/>
                        <a:ln w="38100">
                          <a:noFill/>
                          <a:miter/>
                        </a:ln>
                      </p:spPr>
                    </p:pic>
                  </p:oleObj>
                </mc:Fallback>
              </mc:AlternateContent>
            </a:graphicData>
          </a:graphic>
        </p:graphicFrame>
        <p:sp>
          <p:nvSpPr>
            <p:cNvPr id="92178" name="Rectangle 27"/>
            <p:cNvSpPr/>
            <p:nvPr/>
          </p:nvSpPr>
          <p:spPr>
            <a:xfrm>
              <a:off x="2618" y="1071"/>
              <a:ext cx="1104" cy="210"/>
            </a:xfrm>
            <a:prstGeom prst="rect">
              <a:avLst/>
            </a:prstGeom>
            <a:noFill/>
            <a:ln w="9525">
              <a:noFill/>
            </a:ln>
          </p:spPr>
          <p:txBody>
            <a:bodyPr/>
            <a:lstStyle/>
            <a:p>
              <a:pPr marL="342900" indent="-342900" algn="ctr" defTabSz="0" eaLnBrk="0" hangingPunct="0">
                <a:spcBef>
                  <a:spcPct val="35000"/>
                </a:spcBef>
                <a:buClr>
                  <a:schemeClr val="tx2"/>
                </a:buClr>
                <a:buFont typeface="Monotype Sorts" charset="2"/>
                <a:buNone/>
                <a:tabLst>
                  <a:tab pos="3149600" algn="ctr"/>
                </a:tabLst>
              </a:pPr>
              <a:r>
                <a:rPr lang="en-US" altLang="zh-CN" sz="2400" i="1" dirty="0">
                  <a:latin typeface="Helvetica" charset="0"/>
                  <a:sym typeface="+mn-ea"/>
                </a:rPr>
                <a:t>R</a:t>
              </a:r>
              <a:r>
                <a:rPr lang="en-US" altLang="zh-CN" sz="2400" dirty="0">
                  <a:latin typeface="Helvetica" charset="0"/>
                </a:rPr>
                <a:t> x</a:t>
              </a:r>
              <a:r>
                <a:rPr lang="en-US" altLang="zh-CN" sz="2400" dirty="0">
                  <a:latin typeface="Helvetica" charset="0"/>
                  <a:sym typeface="Symbol" panose="05050102010706020507" charset="2"/>
                </a:rPr>
                <a:t> </a:t>
              </a:r>
              <a:r>
                <a:rPr lang="en-US" altLang="zh-CN" sz="2400" i="1" dirty="0">
                  <a:latin typeface="Helvetica" charset="0"/>
                  <a:sym typeface="Symbol" panose="05050102010706020507" charset="2"/>
                </a:rPr>
                <a:t>S</a:t>
              </a:r>
            </a:p>
          </p:txBody>
        </p:sp>
      </p:grpSp>
      <p:sp>
        <p:nvSpPr>
          <p:cNvPr id="9" name="灯片编号占位符 8"/>
          <p:cNvSpPr>
            <a:spLocks noGrp="1"/>
          </p:cNvSpPr>
          <p:nvPr>
            <p:ph type="sldNum" sz="quarter" idx="12"/>
          </p:nvPr>
        </p:nvSpPr>
        <p:spPr/>
        <p:txBody>
          <a:bodyPr/>
          <a:lstStyle/>
          <a:p>
            <a:fld id="{36A25BD4-2C18-3241-A107-B7FFDDC89A82}" type="slidenum">
              <a:rPr kumimoji="1" lang="zh-CN" altLang="en-US" smtClean="0"/>
              <a:t>43</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自然</a:t>
            </a:r>
            <a:r>
              <a:rPr lang="zh-CN" altLang="en-US" sz="2400" b="1" dirty="0">
                <a:latin typeface="+mn-ea"/>
                <a:sym typeface="Symbol" panose="05050102010706020507" charset="2"/>
              </a:rPr>
              <a:t>连接</a:t>
            </a:r>
            <a:endParaRPr lang="zh-CN" altLang="en-US" sz="2400" b="1" dirty="0">
              <a:latin typeface="+mn-ea"/>
              <a:sym typeface="+mn-ea"/>
            </a:endParaRP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2306955"/>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lang="en-US" sz="2400" dirty="0">
                    <a:solidFill>
                      <a:schemeClr val="tx1"/>
                    </a:solidFill>
                    <a:sym typeface="Symbol" panose="05050102010706020507" charset="2"/>
                  </a:rPr>
                  <a:t>在关系R 和S 中的在它们的公共属性 B 上相等的所有元组的组合，并去掉重复的属性</a:t>
                </a:r>
              </a:p>
              <a:p>
                <a:pPr lvl="0" indent="0" fontAlgn="auto">
                  <a:lnSpc>
                    <a:spcPct val="150000"/>
                  </a:lnSpc>
                  <a:buFont typeface="Arial" panose="020B0604020202090204" pitchFamily="34" charset="0"/>
                  <a:buNone/>
                </a:pPr>
                <a14:m>
                  <m:oMathPara xmlns:m="http://schemas.openxmlformats.org/officeDocument/2006/math">
                    <m:oMathParaPr>
                      <m:jc m:val="centerGroup"/>
                    </m:oMathParaPr>
                    <m:oMath xmlns:m="http://schemas.openxmlformats.org/officeDocument/2006/math">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𝑅</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𝑆</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𝑟</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𝑠</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 | </m:t>
                      </m:r>
                      <m:r>
                        <m:rPr>
                          <m:sty m:val="p"/>
                        </m:rP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r</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 ∈</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R</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 </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s</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 </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S</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r</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B</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s</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B</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oMath>
                  </m:oMathPara>
                </a14:m>
                <a:endPar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Symbol" panose="05050102010706020507" charset="2"/>
                </a:endParaRPr>
              </a:p>
              <a:p>
                <a:pPr marL="342900" lvl="0" indent="-342900" fontAlgn="auto">
                  <a:lnSpc>
                    <a:spcPct val="150000"/>
                  </a:lnSpc>
                  <a:buFont typeface="Arial" panose="020B0604020202090204" pitchFamily="34" charset="0"/>
                  <a:buChar char="•"/>
                </a:pPr>
                <a:endParaRPr lang="en-US" sz="2400" dirty="0">
                  <a:solidFill>
                    <a:schemeClr val="tx1"/>
                  </a:solidFill>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2306955"/>
              </a:xfrm>
              <a:prstGeom prst="rect">
                <a:avLst/>
              </a:prstGeom>
              <a:blipFill rotWithShape="1">
                <a:blip r:embed="rId3"/>
                <a:stretch>
                  <a:fillRect l="-1" t="-4" r="4" b="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44</a:t>
            </a:fld>
            <a:endParaRPr kumimoji="1" lang="zh-CN" altLang="en-US"/>
          </a:p>
        </p:txBody>
      </p:sp>
      <p:grpSp>
        <p:nvGrpSpPr>
          <p:cNvPr id="43" name="Group 13">
            <a:extLst>
              <a:ext uri="{FF2B5EF4-FFF2-40B4-BE49-F238E27FC236}">
                <a16:creationId xmlns:a16="http://schemas.microsoft.com/office/drawing/2014/main" id="{8C0CE1B7-AB3D-294C-A811-74DF4ED2B3B0}"/>
              </a:ext>
            </a:extLst>
          </p:cNvPr>
          <p:cNvGrpSpPr/>
          <p:nvPr/>
        </p:nvGrpSpPr>
        <p:grpSpPr>
          <a:xfrm>
            <a:off x="1999615" y="4704080"/>
            <a:ext cx="2209800" cy="1581150"/>
            <a:chOff x="576" y="2928"/>
            <a:chExt cx="1536" cy="996"/>
          </a:xfrm>
        </p:grpSpPr>
        <p:sp>
          <p:nvSpPr>
            <p:cNvPr id="44" name="Rectangle 14">
              <a:extLst>
                <a:ext uri="{FF2B5EF4-FFF2-40B4-BE49-F238E27FC236}">
                  <a16:creationId xmlns:a16="http://schemas.microsoft.com/office/drawing/2014/main" id="{D74C9E3A-1CA2-FB4A-888A-B0BC724D969A}"/>
                </a:ext>
              </a:extLst>
            </p:cNvPr>
            <p:cNvSpPr/>
            <p:nvPr/>
          </p:nvSpPr>
          <p:spPr>
            <a:xfrm>
              <a:off x="1600" y="3675"/>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9</a:t>
              </a:r>
            </a:p>
          </p:txBody>
        </p:sp>
        <p:sp>
          <p:nvSpPr>
            <p:cNvPr id="45" name="Rectangle 15">
              <a:extLst>
                <a:ext uri="{FF2B5EF4-FFF2-40B4-BE49-F238E27FC236}">
                  <a16:creationId xmlns:a16="http://schemas.microsoft.com/office/drawing/2014/main" id="{941A9FF1-EA85-CF4B-BB14-110D0DEB2E43}"/>
                </a:ext>
              </a:extLst>
            </p:cNvPr>
            <p:cNvSpPr/>
            <p:nvPr/>
          </p:nvSpPr>
          <p:spPr>
            <a:xfrm>
              <a:off x="1088" y="3675"/>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8</a:t>
              </a:r>
            </a:p>
          </p:txBody>
        </p:sp>
        <p:sp>
          <p:nvSpPr>
            <p:cNvPr id="46" name="Rectangle 16">
              <a:extLst>
                <a:ext uri="{FF2B5EF4-FFF2-40B4-BE49-F238E27FC236}">
                  <a16:creationId xmlns:a16="http://schemas.microsoft.com/office/drawing/2014/main" id="{ECD88480-0548-4B46-87D6-C9F76824821A}"/>
                </a:ext>
              </a:extLst>
            </p:cNvPr>
            <p:cNvSpPr/>
            <p:nvPr/>
          </p:nvSpPr>
          <p:spPr>
            <a:xfrm>
              <a:off x="576" y="3675"/>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7</a:t>
              </a:r>
            </a:p>
          </p:txBody>
        </p:sp>
        <p:sp>
          <p:nvSpPr>
            <p:cNvPr id="47" name="Rectangle 17">
              <a:extLst>
                <a:ext uri="{FF2B5EF4-FFF2-40B4-BE49-F238E27FC236}">
                  <a16:creationId xmlns:a16="http://schemas.microsoft.com/office/drawing/2014/main" id="{24CE3939-8C9F-C943-85C2-D098B86CCE7B}"/>
                </a:ext>
              </a:extLst>
            </p:cNvPr>
            <p:cNvSpPr/>
            <p:nvPr/>
          </p:nvSpPr>
          <p:spPr>
            <a:xfrm>
              <a:off x="1600" y="3426"/>
              <a:ext cx="512" cy="249"/>
            </a:xfrm>
            <a:prstGeom prst="rect">
              <a:avLst/>
            </a:prstGeom>
            <a:noFill/>
            <a:ln w="9525">
              <a:noFill/>
            </a:ln>
          </p:spPr>
          <p:txBody>
            <a:bodyPr/>
            <a:lstStyle/>
            <a:p>
              <a:pPr algn="ctr" eaLnBrk="0" hangingPunct="0">
                <a:buClrTx/>
              </a:pPr>
              <a:r>
                <a:rPr lang="zh-CN" altLang="en-US" sz="2000" dirty="0">
                  <a:solidFill>
                    <a:schemeClr val="tx2"/>
                  </a:solidFill>
                  <a:latin typeface="Times New Roman" panose="02020503050405090304" pitchFamily="18" charset="0"/>
                </a:rPr>
                <a:t>6</a:t>
              </a:r>
            </a:p>
          </p:txBody>
        </p:sp>
        <p:sp>
          <p:nvSpPr>
            <p:cNvPr id="48" name="Rectangle 18">
              <a:extLst>
                <a:ext uri="{FF2B5EF4-FFF2-40B4-BE49-F238E27FC236}">
                  <a16:creationId xmlns:a16="http://schemas.microsoft.com/office/drawing/2014/main" id="{9B93CD00-5F23-D442-B033-E5DA7AC8747D}"/>
                </a:ext>
              </a:extLst>
            </p:cNvPr>
            <p:cNvSpPr/>
            <p:nvPr/>
          </p:nvSpPr>
          <p:spPr>
            <a:xfrm>
              <a:off x="1088" y="3426"/>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5</a:t>
              </a:r>
            </a:p>
          </p:txBody>
        </p:sp>
        <p:sp>
          <p:nvSpPr>
            <p:cNvPr id="49" name="Rectangle 19">
              <a:extLst>
                <a:ext uri="{FF2B5EF4-FFF2-40B4-BE49-F238E27FC236}">
                  <a16:creationId xmlns:a16="http://schemas.microsoft.com/office/drawing/2014/main" id="{EC4501AD-8CA4-B848-BA97-0B86207AD1BE}"/>
                </a:ext>
              </a:extLst>
            </p:cNvPr>
            <p:cNvSpPr/>
            <p:nvPr/>
          </p:nvSpPr>
          <p:spPr>
            <a:xfrm>
              <a:off x="576" y="3426"/>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4</a:t>
              </a:r>
            </a:p>
          </p:txBody>
        </p:sp>
        <p:sp>
          <p:nvSpPr>
            <p:cNvPr id="50" name="Rectangle 20">
              <a:extLst>
                <a:ext uri="{FF2B5EF4-FFF2-40B4-BE49-F238E27FC236}">
                  <a16:creationId xmlns:a16="http://schemas.microsoft.com/office/drawing/2014/main" id="{1CE0D7A8-7395-2346-ABE9-BB9C90EF7468}"/>
                </a:ext>
              </a:extLst>
            </p:cNvPr>
            <p:cNvSpPr/>
            <p:nvPr/>
          </p:nvSpPr>
          <p:spPr>
            <a:xfrm>
              <a:off x="1600" y="3177"/>
              <a:ext cx="512" cy="249"/>
            </a:xfrm>
            <a:prstGeom prst="rect">
              <a:avLst/>
            </a:prstGeom>
            <a:noFill/>
            <a:ln w="9525">
              <a:noFill/>
            </a:ln>
          </p:spPr>
          <p:txBody>
            <a:bodyPr/>
            <a:lstStyle/>
            <a:p>
              <a:pPr algn="ctr" eaLnBrk="0" hangingPunct="0">
                <a:buClrTx/>
              </a:pPr>
              <a:r>
                <a:rPr lang="zh-CN" altLang="en-US" sz="2000" dirty="0">
                  <a:solidFill>
                    <a:schemeClr val="hlink"/>
                  </a:solidFill>
                  <a:latin typeface="Times New Roman" panose="02020503050405090304" pitchFamily="18" charset="0"/>
                </a:rPr>
                <a:t>3</a:t>
              </a:r>
            </a:p>
          </p:txBody>
        </p:sp>
        <p:sp>
          <p:nvSpPr>
            <p:cNvPr id="51" name="Rectangle 21">
              <a:extLst>
                <a:ext uri="{FF2B5EF4-FFF2-40B4-BE49-F238E27FC236}">
                  <a16:creationId xmlns:a16="http://schemas.microsoft.com/office/drawing/2014/main" id="{7E078B64-2755-7A43-B024-4C1E1C460239}"/>
                </a:ext>
              </a:extLst>
            </p:cNvPr>
            <p:cNvSpPr/>
            <p:nvPr/>
          </p:nvSpPr>
          <p:spPr>
            <a:xfrm>
              <a:off x="1088" y="3177"/>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2</a:t>
              </a:r>
            </a:p>
          </p:txBody>
        </p:sp>
        <p:sp>
          <p:nvSpPr>
            <p:cNvPr id="52" name="Rectangle 22">
              <a:extLst>
                <a:ext uri="{FF2B5EF4-FFF2-40B4-BE49-F238E27FC236}">
                  <a16:creationId xmlns:a16="http://schemas.microsoft.com/office/drawing/2014/main" id="{66C4D9C5-19A4-3547-B389-351F326F9CD5}"/>
                </a:ext>
              </a:extLst>
            </p:cNvPr>
            <p:cNvSpPr/>
            <p:nvPr/>
          </p:nvSpPr>
          <p:spPr>
            <a:xfrm>
              <a:off x="576" y="3177"/>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1</a:t>
              </a:r>
            </a:p>
          </p:txBody>
        </p:sp>
        <p:sp>
          <p:nvSpPr>
            <p:cNvPr id="53" name="Rectangle 23">
              <a:extLst>
                <a:ext uri="{FF2B5EF4-FFF2-40B4-BE49-F238E27FC236}">
                  <a16:creationId xmlns:a16="http://schemas.microsoft.com/office/drawing/2014/main" id="{46039A0D-7B82-EA4F-8CDC-3DBECD0D1BC3}"/>
                </a:ext>
              </a:extLst>
            </p:cNvPr>
            <p:cNvSpPr/>
            <p:nvPr/>
          </p:nvSpPr>
          <p:spPr>
            <a:xfrm>
              <a:off x="1600" y="2928"/>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C</a:t>
              </a:r>
            </a:p>
          </p:txBody>
        </p:sp>
        <p:sp>
          <p:nvSpPr>
            <p:cNvPr id="54" name="Rectangle 24">
              <a:extLst>
                <a:ext uri="{FF2B5EF4-FFF2-40B4-BE49-F238E27FC236}">
                  <a16:creationId xmlns:a16="http://schemas.microsoft.com/office/drawing/2014/main" id="{96E85A6A-245F-8641-9786-2802B7E66856}"/>
                </a:ext>
              </a:extLst>
            </p:cNvPr>
            <p:cNvSpPr/>
            <p:nvPr/>
          </p:nvSpPr>
          <p:spPr>
            <a:xfrm>
              <a:off x="1088" y="2928"/>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B</a:t>
              </a:r>
            </a:p>
          </p:txBody>
        </p:sp>
        <p:sp>
          <p:nvSpPr>
            <p:cNvPr id="55" name="Rectangle 25">
              <a:extLst>
                <a:ext uri="{FF2B5EF4-FFF2-40B4-BE49-F238E27FC236}">
                  <a16:creationId xmlns:a16="http://schemas.microsoft.com/office/drawing/2014/main" id="{506D458D-E595-C84C-8924-D8314711C1BA}"/>
                </a:ext>
              </a:extLst>
            </p:cNvPr>
            <p:cNvSpPr/>
            <p:nvPr/>
          </p:nvSpPr>
          <p:spPr>
            <a:xfrm>
              <a:off x="576" y="2928"/>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A</a:t>
              </a:r>
            </a:p>
          </p:txBody>
        </p:sp>
        <p:sp>
          <p:nvSpPr>
            <p:cNvPr id="56" name="Line 26">
              <a:extLst>
                <a:ext uri="{FF2B5EF4-FFF2-40B4-BE49-F238E27FC236}">
                  <a16:creationId xmlns:a16="http://schemas.microsoft.com/office/drawing/2014/main" id="{90DFFDEE-B049-A846-B533-B2EFD6BDE440}"/>
                </a:ext>
              </a:extLst>
            </p:cNvPr>
            <p:cNvSpPr/>
            <p:nvPr/>
          </p:nvSpPr>
          <p:spPr>
            <a:xfrm>
              <a:off x="576" y="2928"/>
              <a:ext cx="1536" cy="0"/>
            </a:xfrm>
            <a:prstGeom prst="line">
              <a:avLst/>
            </a:prstGeom>
            <a:ln w="28575" cap="sq" cmpd="sng">
              <a:solidFill>
                <a:schemeClr val="tx1"/>
              </a:solidFill>
              <a:prstDash val="solid"/>
              <a:headEnd type="none" w="med" len="med"/>
              <a:tailEnd type="none" w="med" len="med"/>
            </a:ln>
          </p:spPr>
        </p:sp>
        <p:sp>
          <p:nvSpPr>
            <p:cNvPr id="57" name="Line 27">
              <a:extLst>
                <a:ext uri="{FF2B5EF4-FFF2-40B4-BE49-F238E27FC236}">
                  <a16:creationId xmlns:a16="http://schemas.microsoft.com/office/drawing/2014/main" id="{307670B7-3D3A-044F-89F4-FFC82CD8572A}"/>
                </a:ext>
              </a:extLst>
            </p:cNvPr>
            <p:cNvSpPr/>
            <p:nvPr/>
          </p:nvSpPr>
          <p:spPr>
            <a:xfrm>
              <a:off x="576" y="3177"/>
              <a:ext cx="1536" cy="0"/>
            </a:xfrm>
            <a:prstGeom prst="line">
              <a:avLst/>
            </a:prstGeom>
            <a:ln w="12700" cap="flat" cmpd="sng">
              <a:solidFill>
                <a:schemeClr val="tx1"/>
              </a:solidFill>
              <a:prstDash val="solid"/>
              <a:headEnd type="none" w="med" len="med"/>
              <a:tailEnd type="none" w="med" len="med"/>
            </a:ln>
          </p:spPr>
        </p:sp>
        <p:sp>
          <p:nvSpPr>
            <p:cNvPr id="58" name="Line 28">
              <a:extLst>
                <a:ext uri="{FF2B5EF4-FFF2-40B4-BE49-F238E27FC236}">
                  <a16:creationId xmlns:a16="http://schemas.microsoft.com/office/drawing/2014/main" id="{251146DB-BBCF-5E44-A7A0-4A7C78AE50B7}"/>
                </a:ext>
              </a:extLst>
            </p:cNvPr>
            <p:cNvSpPr/>
            <p:nvPr/>
          </p:nvSpPr>
          <p:spPr>
            <a:xfrm>
              <a:off x="576" y="3426"/>
              <a:ext cx="1536" cy="0"/>
            </a:xfrm>
            <a:prstGeom prst="line">
              <a:avLst/>
            </a:prstGeom>
            <a:ln w="12700" cap="flat" cmpd="sng">
              <a:solidFill>
                <a:schemeClr val="tx1"/>
              </a:solidFill>
              <a:prstDash val="solid"/>
              <a:headEnd type="none" w="med" len="med"/>
              <a:tailEnd type="none" w="med" len="med"/>
            </a:ln>
          </p:spPr>
        </p:sp>
        <p:sp>
          <p:nvSpPr>
            <p:cNvPr id="59" name="Line 29">
              <a:extLst>
                <a:ext uri="{FF2B5EF4-FFF2-40B4-BE49-F238E27FC236}">
                  <a16:creationId xmlns:a16="http://schemas.microsoft.com/office/drawing/2014/main" id="{692F872A-D7A6-1545-807D-B6CDB4C6F281}"/>
                </a:ext>
              </a:extLst>
            </p:cNvPr>
            <p:cNvSpPr/>
            <p:nvPr/>
          </p:nvSpPr>
          <p:spPr>
            <a:xfrm>
              <a:off x="576" y="3675"/>
              <a:ext cx="1536" cy="0"/>
            </a:xfrm>
            <a:prstGeom prst="line">
              <a:avLst/>
            </a:prstGeom>
            <a:ln w="12700" cap="flat" cmpd="sng">
              <a:solidFill>
                <a:schemeClr val="tx1"/>
              </a:solidFill>
              <a:prstDash val="solid"/>
              <a:headEnd type="none" w="med" len="med"/>
              <a:tailEnd type="none" w="med" len="med"/>
            </a:ln>
          </p:spPr>
        </p:sp>
        <p:sp>
          <p:nvSpPr>
            <p:cNvPr id="60" name="Line 30">
              <a:extLst>
                <a:ext uri="{FF2B5EF4-FFF2-40B4-BE49-F238E27FC236}">
                  <a16:creationId xmlns:a16="http://schemas.microsoft.com/office/drawing/2014/main" id="{C2F88CD6-41AB-584B-B1C8-6FDB1F429816}"/>
                </a:ext>
              </a:extLst>
            </p:cNvPr>
            <p:cNvSpPr/>
            <p:nvPr/>
          </p:nvSpPr>
          <p:spPr>
            <a:xfrm>
              <a:off x="576" y="3924"/>
              <a:ext cx="1536" cy="0"/>
            </a:xfrm>
            <a:prstGeom prst="line">
              <a:avLst/>
            </a:prstGeom>
            <a:ln w="28575" cap="sq" cmpd="sng">
              <a:solidFill>
                <a:schemeClr val="tx1"/>
              </a:solidFill>
              <a:prstDash val="solid"/>
              <a:headEnd type="none" w="med" len="med"/>
              <a:tailEnd type="none" w="med" len="med"/>
            </a:ln>
          </p:spPr>
        </p:sp>
        <p:sp>
          <p:nvSpPr>
            <p:cNvPr id="61" name="Line 31">
              <a:extLst>
                <a:ext uri="{FF2B5EF4-FFF2-40B4-BE49-F238E27FC236}">
                  <a16:creationId xmlns:a16="http://schemas.microsoft.com/office/drawing/2014/main" id="{C5DE7B21-9D9B-7C44-910A-DF96CA278A57}"/>
                </a:ext>
              </a:extLst>
            </p:cNvPr>
            <p:cNvSpPr/>
            <p:nvPr/>
          </p:nvSpPr>
          <p:spPr>
            <a:xfrm>
              <a:off x="576" y="2928"/>
              <a:ext cx="0" cy="996"/>
            </a:xfrm>
            <a:prstGeom prst="line">
              <a:avLst/>
            </a:prstGeom>
            <a:ln w="28575" cap="sq" cmpd="sng">
              <a:solidFill>
                <a:schemeClr val="tx1"/>
              </a:solidFill>
              <a:prstDash val="solid"/>
              <a:headEnd type="none" w="med" len="med"/>
              <a:tailEnd type="none" w="med" len="med"/>
            </a:ln>
          </p:spPr>
        </p:sp>
        <p:sp>
          <p:nvSpPr>
            <p:cNvPr id="62" name="Line 32">
              <a:extLst>
                <a:ext uri="{FF2B5EF4-FFF2-40B4-BE49-F238E27FC236}">
                  <a16:creationId xmlns:a16="http://schemas.microsoft.com/office/drawing/2014/main" id="{BFD32BD8-F7D0-D340-8760-B416F9412854}"/>
                </a:ext>
              </a:extLst>
            </p:cNvPr>
            <p:cNvSpPr/>
            <p:nvPr/>
          </p:nvSpPr>
          <p:spPr>
            <a:xfrm>
              <a:off x="1088" y="2928"/>
              <a:ext cx="0" cy="996"/>
            </a:xfrm>
            <a:prstGeom prst="line">
              <a:avLst/>
            </a:prstGeom>
            <a:ln w="12700" cap="flat" cmpd="sng">
              <a:solidFill>
                <a:schemeClr val="tx1"/>
              </a:solidFill>
              <a:prstDash val="solid"/>
              <a:headEnd type="none" w="med" len="med"/>
              <a:tailEnd type="none" w="med" len="med"/>
            </a:ln>
          </p:spPr>
        </p:sp>
        <p:sp>
          <p:nvSpPr>
            <p:cNvPr id="63" name="Line 33">
              <a:extLst>
                <a:ext uri="{FF2B5EF4-FFF2-40B4-BE49-F238E27FC236}">
                  <a16:creationId xmlns:a16="http://schemas.microsoft.com/office/drawing/2014/main" id="{FEA862C2-AE7F-2345-A60D-940FFD1CBB89}"/>
                </a:ext>
              </a:extLst>
            </p:cNvPr>
            <p:cNvSpPr/>
            <p:nvPr/>
          </p:nvSpPr>
          <p:spPr>
            <a:xfrm>
              <a:off x="1600" y="2928"/>
              <a:ext cx="0" cy="996"/>
            </a:xfrm>
            <a:prstGeom prst="line">
              <a:avLst/>
            </a:prstGeom>
            <a:ln w="12700" cap="flat" cmpd="sng">
              <a:solidFill>
                <a:schemeClr val="tx1"/>
              </a:solidFill>
              <a:prstDash val="solid"/>
              <a:headEnd type="none" w="med" len="med"/>
              <a:tailEnd type="none" w="med" len="med"/>
            </a:ln>
          </p:spPr>
        </p:sp>
        <p:sp>
          <p:nvSpPr>
            <p:cNvPr id="64" name="Line 34">
              <a:extLst>
                <a:ext uri="{FF2B5EF4-FFF2-40B4-BE49-F238E27FC236}">
                  <a16:creationId xmlns:a16="http://schemas.microsoft.com/office/drawing/2014/main" id="{D7C9E147-DA27-4C48-977B-DB8BE7A21534}"/>
                </a:ext>
              </a:extLst>
            </p:cNvPr>
            <p:cNvSpPr/>
            <p:nvPr/>
          </p:nvSpPr>
          <p:spPr>
            <a:xfrm>
              <a:off x="2112" y="2928"/>
              <a:ext cx="0" cy="996"/>
            </a:xfrm>
            <a:prstGeom prst="line">
              <a:avLst/>
            </a:prstGeom>
            <a:ln w="28575" cap="sq" cmpd="sng">
              <a:solidFill>
                <a:schemeClr val="tx1"/>
              </a:solidFill>
              <a:prstDash val="solid"/>
              <a:headEnd type="none" w="med" len="med"/>
              <a:tailEnd type="none" w="med" len="med"/>
            </a:ln>
          </p:spPr>
        </p:sp>
      </p:grpSp>
      <p:graphicFrame>
        <p:nvGraphicFramePr>
          <p:cNvPr id="65" name="Group 35">
            <a:extLst>
              <a:ext uri="{FF2B5EF4-FFF2-40B4-BE49-F238E27FC236}">
                <a16:creationId xmlns:a16="http://schemas.microsoft.com/office/drawing/2014/main" id="{23863513-D8BA-A746-8B8D-63BC32BA400A}"/>
              </a:ext>
            </a:extLst>
          </p:cNvPr>
          <p:cNvGraphicFramePr>
            <a:graphicFrameLocks noGrp="1"/>
          </p:cNvGraphicFramePr>
          <p:nvPr>
            <p:extLst>
              <p:ext uri="{D42A27DB-BD31-4B8C-83A1-F6EECF244321}">
                <p14:modId xmlns:p14="http://schemas.microsoft.com/office/powerpoint/2010/main" val="4262698090"/>
              </p:ext>
            </p:extLst>
          </p:nvPr>
        </p:nvGraphicFramePr>
        <p:xfrm>
          <a:off x="4666615" y="4856480"/>
          <a:ext cx="1600200" cy="1193801"/>
        </p:xfrm>
        <a:graphic>
          <a:graphicData uri="http://schemas.openxmlformats.org/drawingml/2006/table">
            <a:tbl>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398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hlink"/>
                          </a:solidFill>
                          <a:effectLst/>
                          <a:latin typeface="Tahoma" panose="020B0804030504040204" charset="0"/>
                          <a:ea typeface="隶书" charset="0"/>
                          <a:cs typeface="隶书"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tx2"/>
                          </a:solidFill>
                          <a:effectLst/>
                          <a:latin typeface="Tahoma" panose="020B0804030504040204" charset="0"/>
                          <a:ea typeface="隶书" charset="0"/>
                          <a:cs typeface="隶书"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6" name="Text Box 49">
            <a:extLst>
              <a:ext uri="{FF2B5EF4-FFF2-40B4-BE49-F238E27FC236}">
                <a16:creationId xmlns:a16="http://schemas.microsoft.com/office/drawing/2014/main" id="{414E6BFD-A78B-0E4F-BCEF-C32DB4D231F5}"/>
              </a:ext>
            </a:extLst>
          </p:cNvPr>
          <p:cNvSpPr txBox="1"/>
          <p:nvPr/>
        </p:nvSpPr>
        <p:spPr>
          <a:xfrm>
            <a:off x="2914015" y="4048443"/>
            <a:ext cx="533400" cy="579437"/>
          </a:xfrm>
          <a:prstGeom prst="rect">
            <a:avLst/>
          </a:prstGeom>
          <a:noFill/>
          <a:ln w="9525">
            <a:noFill/>
          </a:ln>
        </p:spPr>
        <p:txBody>
          <a:bodyPr>
            <a:spAutoFit/>
          </a:bodyPr>
          <a:lstStyle/>
          <a:p>
            <a:pPr algn="ctr" eaLnBrk="0" hangingPunct="0">
              <a:spcBef>
                <a:spcPct val="50000"/>
              </a:spcBef>
              <a:buClrTx/>
            </a:pPr>
            <a:r>
              <a:rPr lang="zh-CN" altLang="en-US" sz="3600" baseline="-20000" dirty="0">
                <a:latin typeface="Times New Roman" panose="02020503050405090304" pitchFamily="18" charset="0"/>
                <a:ea typeface="仿宋_GB2312" pitchFamily="49" charset="-122"/>
              </a:rPr>
              <a:t> </a:t>
            </a:r>
            <a:r>
              <a:rPr lang="en-US" altLang="zh-CN" sz="3200" dirty="0">
                <a:latin typeface="宋体" charset="-122"/>
              </a:rPr>
              <a:t>R</a:t>
            </a:r>
          </a:p>
        </p:txBody>
      </p:sp>
      <p:sp>
        <p:nvSpPr>
          <p:cNvPr id="67" name="Text Box 50">
            <a:extLst>
              <a:ext uri="{FF2B5EF4-FFF2-40B4-BE49-F238E27FC236}">
                <a16:creationId xmlns:a16="http://schemas.microsoft.com/office/drawing/2014/main" id="{AB76C6DF-BC6E-8949-AFEA-39747BEDEA95}"/>
              </a:ext>
            </a:extLst>
          </p:cNvPr>
          <p:cNvSpPr txBox="1"/>
          <p:nvPr/>
        </p:nvSpPr>
        <p:spPr>
          <a:xfrm>
            <a:off x="5200015" y="4048443"/>
            <a:ext cx="533400" cy="579437"/>
          </a:xfrm>
          <a:prstGeom prst="rect">
            <a:avLst/>
          </a:prstGeom>
          <a:noFill/>
          <a:ln w="9525">
            <a:noFill/>
          </a:ln>
        </p:spPr>
        <p:txBody>
          <a:bodyPr>
            <a:spAutoFit/>
          </a:bodyPr>
          <a:lstStyle/>
          <a:p>
            <a:pPr algn="ctr" eaLnBrk="0" hangingPunct="0">
              <a:spcBef>
                <a:spcPct val="50000"/>
              </a:spcBef>
              <a:buClrTx/>
            </a:pPr>
            <a:r>
              <a:rPr lang="zh-CN" altLang="en-US" sz="3600" baseline="-20000" dirty="0">
                <a:latin typeface="Times New Roman" panose="02020503050405090304" pitchFamily="18" charset="0"/>
                <a:ea typeface="仿宋_GB2312" pitchFamily="49" charset="-122"/>
              </a:rPr>
              <a:t> </a:t>
            </a:r>
            <a:r>
              <a:rPr lang="en-US" altLang="zh-CN" sz="3200" dirty="0">
                <a:latin typeface="宋体" charset="-122"/>
              </a:rPr>
              <a:t>S</a:t>
            </a:r>
          </a:p>
        </p:txBody>
      </p:sp>
      <p:graphicFrame>
        <p:nvGraphicFramePr>
          <p:cNvPr id="68" name="Group 51">
            <a:extLst>
              <a:ext uri="{FF2B5EF4-FFF2-40B4-BE49-F238E27FC236}">
                <a16:creationId xmlns:a16="http://schemas.microsoft.com/office/drawing/2014/main" id="{86D98DDB-DBDF-7D43-AB7A-B07A24F4AD4A}"/>
              </a:ext>
            </a:extLst>
          </p:cNvPr>
          <p:cNvGraphicFramePr>
            <a:graphicFrameLocks noGrp="1"/>
          </p:cNvGraphicFramePr>
          <p:nvPr>
            <p:extLst>
              <p:ext uri="{D42A27DB-BD31-4B8C-83A1-F6EECF244321}">
                <p14:modId xmlns:p14="http://schemas.microsoft.com/office/powerpoint/2010/main" val="3735104906"/>
              </p:ext>
            </p:extLst>
          </p:nvPr>
        </p:nvGraphicFramePr>
        <p:xfrm>
          <a:off x="6724015" y="4810443"/>
          <a:ext cx="3505200" cy="1333500"/>
        </p:xfrm>
        <a:graphic>
          <a:graphicData uri="http://schemas.openxmlformats.org/drawingml/2006/table">
            <a:tbl>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444500">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hlink"/>
                          </a:solidFill>
                          <a:effectLst/>
                          <a:latin typeface="Tahoma" panose="020B0804030504040204" charset="0"/>
                          <a:ea typeface="隶书" charset="0"/>
                          <a:cs typeface="隶书"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tx2"/>
                          </a:solidFill>
                          <a:effectLst/>
                          <a:latin typeface="Tahoma" panose="020B0804030504040204" charset="0"/>
                          <a:ea typeface="隶书" charset="0"/>
                          <a:cs typeface="隶书"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9" name="Text Box 73">
            <a:extLst>
              <a:ext uri="{FF2B5EF4-FFF2-40B4-BE49-F238E27FC236}">
                <a16:creationId xmlns:a16="http://schemas.microsoft.com/office/drawing/2014/main" id="{A700A6E5-AF9D-994E-BF10-4CC1324BED3E}"/>
              </a:ext>
            </a:extLst>
          </p:cNvPr>
          <p:cNvSpPr txBox="1"/>
          <p:nvPr/>
        </p:nvSpPr>
        <p:spPr>
          <a:xfrm>
            <a:off x="7222776" y="4048443"/>
            <a:ext cx="1824240" cy="583565"/>
          </a:xfrm>
          <a:prstGeom prst="rect">
            <a:avLst/>
          </a:prstGeom>
          <a:noFill/>
          <a:ln w="9525">
            <a:noFill/>
          </a:ln>
        </p:spPr>
        <p:txBody>
          <a:bodyPr wrap="square">
            <a:spAutoFit/>
          </a:bodyPr>
          <a:lstStyle/>
          <a:p>
            <a:pPr algn="ctr" eaLnBrk="0" hangingPunct="0">
              <a:spcBef>
                <a:spcPct val="50000"/>
              </a:spcBef>
              <a:buClrTx/>
            </a:pPr>
            <a:r>
              <a:rPr lang="zh-CN" altLang="en-US" sz="3600" baseline="-20000" dirty="0">
                <a:latin typeface="Times New Roman" panose="02020503050405090304" pitchFamily="18" charset="0"/>
                <a:ea typeface="仿宋_GB2312" pitchFamily="49" charset="-122"/>
              </a:rPr>
              <a:t> </a:t>
            </a:r>
            <a:r>
              <a:rPr lang="en-US" altLang="zh-CN" sz="3200" dirty="0">
                <a:latin typeface="宋体" charset="-122"/>
              </a:rPr>
              <a:t>R     S</a:t>
            </a:r>
          </a:p>
        </p:txBody>
      </p:sp>
      <p:sp>
        <p:nvSpPr>
          <p:cNvPr id="70" name="AutoShape 74">
            <a:extLst>
              <a:ext uri="{FF2B5EF4-FFF2-40B4-BE49-F238E27FC236}">
                <a16:creationId xmlns:a16="http://schemas.microsoft.com/office/drawing/2014/main" id="{498951CB-1BA8-9940-8C9C-E87667796AD8}"/>
              </a:ext>
            </a:extLst>
          </p:cNvPr>
          <p:cNvSpPr/>
          <p:nvPr/>
        </p:nvSpPr>
        <p:spPr>
          <a:xfrm rot="5400000">
            <a:off x="8019415" y="4200843"/>
            <a:ext cx="304800" cy="304800"/>
          </a:xfrm>
          <a:prstGeom prst="flowChartCollate">
            <a:avLst/>
          </a:prstGeom>
          <a:noFill/>
          <a:ln w="9525" cap="flat" cmpd="sng">
            <a:solidFill>
              <a:schemeClr val="tx1"/>
            </a:solidFill>
            <a:prstDash val="solid"/>
            <a:miter/>
            <a:headEnd type="none" w="med" len="med"/>
            <a:tailEnd type="none" w="med" len="med"/>
          </a:ln>
        </p:spPr>
        <p:txBody>
          <a:bodyPr wrap="none" anchor="ctr"/>
          <a:lstStyle/>
          <a:p>
            <a:pPr>
              <a:buClrTx/>
            </a:pPr>
            <a:endParaRPr lang="zh-CN" altLang="en-US" dirty="0">
              <a:latin typeface="Arial" panose="020B0604020202090204" pitchFamily="34" charset="0"/>
            </a:endParaRPr>
          </a:p>
        </p:txBody>
      </p:sp>
      <p:cxnSp>
        <p:nvCxnSpPr>
          <p:cNvPr id="71" name="AutoShape 76">
            <a:extLst>
              <a:ext uri="{FF2B5EF4-FFF2-40B4-BE49-F238E27FC236}">
                <a16:creationId xmlns:a16="http://schemas.microsoft.com/office/drawing/2014/main" id="{7B233C56-400F-9D4D-A563-1D6B8B04DD3A}"/>
              </a:ext>
            </a:extLst>
          </p:cNvPr>
          <p:cNvCxnSpPr/>
          <p:nvPr/>
        </p:nvCxnSpPr>
        <p:spPr>
          <a:xfrm>
            <a:off x="6266815" y="5453380"/>
            <a:ext cx="457200" cy="23813"/>
          </a:xfrm>
          <a:prstGeom prst="straightConnector1">
            <a:avLst/>
          </a:prstGeom>
          <a:ln w="28575" cap="flat" cmpd="sng">
            <a:solidFill>
              <a:srgbClr val="660066"/>
            </a:solidFill>
            <a:prstDash val="solid"/>
            <a:miter/>
            <a:headEnd type="none" w="med" len="med"/>
            <a:tailEnd type="triangle" w="med" len="med"/>
          </a:ln>
        </p:spPr>
      </p:cxnSp>
      <p:cxnSp>
        <p:nvCxnSpPr>
          <p:cNvPr id="72" name="AutoShape 78">
            <a:extLst>
              <a:ext uri="{FF2B5EF4-FFF2-40B4-BE49-F238E27FC236}">
                <a16:creationId xmlns:a16="http://schemas.microsoft.com/office/drawing/2014/main" id="{885E2E74-D27C-744E-B500-5280F031BA9F}"/>
              </a:ext>
            </a:extLst>
          </p:cNvPr>
          <p:cNvCxnSpPr/>
          <p:nvPr/>
        </p:nvCxnSpPr>
        <p:spPr>
          <a:xfrm>
            <a:off x="6266815" y="5851843"/>
            <a:ext cx="457200" cy="69850"/>
          </a:xfrm>
          <a:prstGeom prst="straightConnector1">
            <a:avLst/>
          </a:prstGeom>
          <a:ln w="28575" cap="flat" cmpd="sng">
            <a:solidFill>
              <a:schemeClr val="folHlink"/>
            </a:solidFill>
            <a:prstDash val="solid"/>
            <a:miter/>
            <a:headEnd type="none" w="med" len="med"/>
            <a:tailEnd type="triangle" w="med" len="med"/>
          </a:ln>
        </p:spPr>
      </p:cxnSp>
      <p:cxnSp>
        <p:nvCxnSpPr>
          <p:cNvPr id="73" name="AutoShape 76">
            <a:extLst>
              <a:ext uri="{FF2B5EF4-FFF2-40B4-BE49-F238E27FC236}">
                <a16:creationId xmlns:a16="http://schemas.microsoft.com/office/drawing/2014/main" id="{4209E6A2-BE48-024C-B974-E24D0D7A4459}"/>
              </a:ext>
            </a:extLst>
          </p:cNvPr>
          <p:cNvCxnSpPr>
            <a:endCxn id="65" idx="1"/>
          </p:cNvCxnSpPr>
          <p:nvPr/>
        </p:nvCxnSpPr>
        <p:spPr>
          <a:xfrm>
            <a:off x="4196080" y="5285105"/>
            <a:ext cx="470535" cy="168275"/>
          </a:xfrm>
          <a:prstGeom prst="straightConnector1">
            <a:avLst/>
          </a:prstGeom>
          <a:ln w="28575" cap="flat" cmpd="sng">
            <a:solidFill>
              <a:srgbClr val="660066"/>
            </a:solidFill>
            <a:prstDash val="solid"/>
            <a:miter/>
            <a:headEnd type="none" w="med" len="med"/>
            <a:tailEnd type="triangle" w="med" len="med"/>
          </a:ln>
        </p:spPr>
      </p:cxnSp>
      <p:cxnSp>
        <p:nvCxnSpPr>
          <p:cNvPr id="74" name="AutoShape 78">
            <a:extLst>
              <a:ext uri="{FF2B5EF4-FFF2-40B4-BE49-F238E27FC236}">
                <a16:creationId xmlns:a16="http://schemas.microsoft.com/office/drawing/2014/main" id="{B8F74B18-885A-EC46-9F86-E3410D316D20}"/>
              </a:ext>
            </a:extLst>
          </p:cNvPr>
          <p:cNvCxnSpPr/>
          <p:nvPr/>
        </p:nvCxnSpPr>
        <p:spPr>
          <a:xfrm>
            <a:off x="4196080" y="5683885"/>
            <a:ext cx="470535" cy="168275"/>
          </a:xfrm>
          <a:prstGeom prst="straightConnector1">
            <a:avLst/>
          </a:prstGeom>
          <a:ln w="28575" cap="flat" cmpd="sng">
            <a:solidFill>
              <a:schemeClr val="folHlink"/>
            </a:solidFill>
            <a:prstDash val="solid"/>
            <a:miter/>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500"/>
                                  </p:stCondLst>
                                  <p:childTnLst>
                                    <p:set>
                                      <p:cBhvr>
                                        <p:cTn id="6" dur="1" fill="hold">
                                          <p:stCondLst>
                                            <p:cond delay="0"/>
                                          </p:stCondLst>
                                        </p:cTn>
                                        <p:tgtEl>
                                          <p:spTgt spid="71"/>
                                        </p:tgtEl>
                                        <p:attrNameLst>
                                          <p:attrName>style.visibility</p:attrName>
                                        </p:attrNameLst>
                                      </p:cBhvr>
                                      <p:to>
                                        <p:strVal val="visible"/>
                                      </p:to>
                                    </p:set>
                                    <p:animEffect transition="in" filter="strips(downRight)">
                                      <p:cBhvr>
                                        <p:cTn id="7" dur="2000"/>
                                        <p:tgtEl>
                                          <p:spTgt spid="71"/>
                                        </p:tgtEl>
                                      </p:cBhvr>
                                    </p:animEffect>
                                  </p:childTnLst>
                                </p:cTn>
                              </p:par>
                            </p:childTnLst>
                          </p:cTn>
                        </p:par>
                        <p:par>
                          <p:cTn id="8" fill="hold">
                            <p:stCondLst>
                              <p:cond delay="2500"/>
                            </p:stCondLst>
                            <p:childTnLst>
                              <p:par>
                                <p:cTn id="9" presetID="18" presetClass="entr" presetSubtype="6" fill="hold" nodeType="afterEffect">
                                  <p:stCondLst>
                                    <p:cond delay="500"/>
                                  </p:stCondLst>
                                  <p:childTnLst>
                                    <p:set>
                                      <p:cBhvr>
                                        <p:cTn id="10" dur="1" fill="hold">
                                          <p:stCondLst>
                                            <p:cond delay="0"/>
                                          </p:stCondLst>
                                        </p:cTn>
                                        <p:tgtEl>
                                          <p:spTgt spid="72"/>
                                        </p:tgtEl>
                                        <p:attrNameLst>
                                          <p:attrName>style.visibility</p:attrName>
                                        </p:attrNameLst>
                                      </p:cBhvr>
                                      <p:to>
                                        <p:strVal val="visible"/>
                                      </p:to>
                                    </p:set>
                                    <p:animEffect transition="in" filter="strips(downRight)">
                                      <p:cBhvr>
                                        <p:cTn id="11" dur="2000"/>
                                        <p:tgtEl>
                                          <p:spTgt spid="72"/>
                                        </p:tgtEl>
                                      </p:cBhvr>
                                    </p:animEffect>
                                  </p:childTnLst>
                                </p:cTn>
                              </p:par>
                            </p:childTnLst>
                          </p:cTn>
                        </p:par>
                        <p:par>
                          <p:cTn id="12" fill="hold">
                            <p:stCondLst>
                              <p:cond delay="5000"/>
                            </p:stCondLst>
                            <p:childTnLst>
                              <p:par>
                                <p:cTn id="13" presetID="18" presetClass="entr" presetSubtype="6" fill="hold" nodeType="afterEffect">
                                  <p:stCondLst>
                                    <p:cond delay="500"/>
                                  </p:stCondLst>
                                  <p:childTnLst>
                                    <p:set>
                                      <p:cBhvr>
                                        <p:cTn id="14" dur="1" fill="hold">
                                          <p:stCondLst>
                                            <p:cond delay="0"/>
                                          </p:stCondLst>
                                        </p:cTn>
                                        <p:tgtEl>
                                          <p:spTgt spid="73"/>
                                        </p:tgtEl>
                                        <p:attrNameLst>
                                          <p:attrName>style.visibility</p:attrName>
                                        </p:attrNameLst>
                                      </p:cBhvr>
                                      <p:to>
                                        <p:strVal val="visible"/>
                                      </p:to>
                                    </p:set>
                                    <p:animEffect transition="in" filter="strips(downRight)">
                                      <p:cBhvr>
                                        <p:cTn id="15" dur="2000"/>
                                        <p:tgtEl>
                                          <p:spTgt spid="73"/>
                                        </p:tgtEl>
                                      </p:cBhvr>
                                    </p:animEffect>
                                  </p:childTnLst>
                                </p:cTn>
                              </p:par>
                            </p:childTnLst>
                          </p:cTn>
                        </p:par>
                        <p:par>
                          <p:cTn id="16" fill="hold">
                            <p:stCondLst>
                              <p:cond delay="7500"/>
                            </p:stCondLst>
                            <p:childTnLst>
                              <p:par>
                                <p:cTn id="17" presetID="18" presetClass="entr" presetSubtype="6" fill="hold" nodeType="afterEffect">
                                  <p:stCondLst>
                                    <p:cond delay="500"/>
                                  </p:stCondLst>
                                  <p:childTnLst>
                                    <p:set>
                                      <p:cBhvr>
                                        <p:cTn id="18" dur="1" fill="hold">
                                          <p:stCondLst>
                                            <p:cond delay="0"/>
                                          </p:stCondLst>
                                        </p:cTn>
                                        <p:tgtEl>
                                          <p:spTgt spid="74"/>
                                        </p:tgtEl>
                                        <p:attrNameLst>
                                          <p:attrName>style.visibility</p:attrName>
                                        </p:attrNameLst>
                                      </p:cBhvr>
                                      <p:to>
                                        <p:strVal val="visible"/>
                                      </p:to>
                                    </p:set>
                                    <p:animEffect transition="in" filter="strips(downRight)">
                                      <p:cBhvr>
                                        <p:cTn id="19"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dirty="0">
                <a:sym typeface="Symbol" panose="05050102010706020507" charset="2"/>
              </a:rPr>
              <a:t></a:t>
            </a:r>
            <a:r>
              <a:rPr lang="zh-CN" altLang="en-US" sz="2400" b="1" dirty="0">
                <a:latin typeface="+mn-ea"/>
                <a:sym typeface="Symbol" panose="05050102010706020507" charset="2"/>
              </a:rPr>
              <a:t>连接</a:t>
            </a:r>
            <a:endParaRPr lang="zh-CN" altLang="en-US" sz="2400" b="1" dirty="0">
              <a:latin typeface="+mn-ea"/>
              <a:sym typeface="+mn-ea"/>
            </a:endParaRP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2306955"/>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lang="en-US" sz="2400" dirty="0">
                    <a:solidFill>
                      <a:schemeClr val="tx1"/>
                    </a:solidFill>
                    <a:sym typeface="Symbol" panose="05050102010706020507" charset="2"/>
                  </a:rPr>
                  <a:t>从两个关系的广义笛卡儿积中选取给定属性间满足一定条件的元组</a:t>
                </a:r>
              </a:p>
              <a:p>
                <a:pPr lvl="0" indent="0" algn="ctr" fontAlgn="auto">
                  <a:lnSpc>
                    <a:spcPct val="150000"/>
                  </a:lnSpc>
                  <a:buFont typeface="Arial" panose="020B0604020202090204" pitchFamily="34" charset="0"/>
                  <a:buNone/>
                </a:pPr>
                <a14:m>
                  <m:oMathPara xmlns:m="http://schemas.openxmlformats.org/officeDocument/2006/math">
                    <m:oMathParaPr>
                      <m:jc m:val="centerGroup"/>
                    </m:oMathParaPr>
                    <m:oMath xmlns:m="http://schemas.openxmlformats.org/officeDocument/2006/math">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𝑅</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𝑆</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𝑟</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𝑠</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 | </m:t>
                      </m:r>
                      <m:r>
                        <m:rPr>
                          <m:sty m:val="p"/>
                        </m:rP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r</m:t>
                      </m:r>
                      <m:r>
                        <a:rPr lang="en-US" altLang="zh-CN" sz="2400" dirty="0">
                          <a:solidFill>
                            <a:schemeClr val="hlink"/>
                          </a:solidFill>
                          <a:effectLst>
                            <a:outerShdw blurRad="38100" dist="38100" dir="2700000">
                              <a:srgbClr val="000000"/>
                            </a:outerShdw>
                          </a:effectLst>
                          <a:latin typeface="Cambria Math" panose="02040503050406030204" pitchFamily="18" charset="0"/>
                          <a:ea typeface="华文新魏" panose="02010800040101010101" pitchFamily="2" charset="-122"/>
                          <a:sym typeface="Symbol" panose="05050102010706020507" charset="2"/>
                        </a:rPr>
                        <m:t> ∈</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R</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 </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s</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 </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S</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r</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B</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θ</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 </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s</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r>
                        <m:rPr>
                          <m:sty m:val="p"/>
                        </m:rP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B</m:t>
                      </m:r>
                      <m:r>
                        <a:rPr lang="en-US" altLang="zh-CN" sz="2400" dirty="0">
                          <a:solidFill>
                            <a:schemeClr val="hlink"/>
                          </a:solidFill>
                          <a:effectLst>
                            <a:outerShdw blurRad="38100" dist="38100" dir="2700000">
                              <a:srgbClr val="000000"/>
                            </a:outerShdw>
                          </a:effectLst>
                          <a:latin typeface="Cambria Math" panose="02040503050406030204" charset="0"/>
                          <a:ea typeface="华文新魏" panose="02010800040101010101" pitchFamily="2" charset="-122"/>
                          <a:cs typeface="Cambria Math" panose="02040503050406030204" charset="0"/>
                          <a:sym typeface="Symbol" panose="05050102010706020507" charset="2"/>
                        </a:rPr>
                        <m:t>]}</m:t>
                      </m:r>
                    </m:oMath>
                  </m:oMathPara>
                </a14:m>
                <a:endParaRPr lang="en-US" altLang="zh-CN" sz="2400" dirty="0">
                  <a:solidFill>
                    <a:schemeClr val="hlink"/>
                  </a:solidFill>
                  <a:effectLst>
                    <a:outerShdw blurRad="38100" dist="38100" dir="2700000">
                      <a:srgbClr val="000000"/>
                    </a:outerShdw>
                  </a:effectLst>
                  <a:latin typeface="Arial" panose="020B0604020202090204" pitchFamily="34" charset="0"/>
                  <a:ea typeface="华文新魏" panose="02010800040101010101" pitchFamily="2" charset="-122"/>
                  <a:sym typeface="Symbol" panose="05050102010706020507" charset="2"/>
                </a:endParaRPr>
              </a:p>
              <a:p>
                <a:pPr lvl="0" indent="0" fontAlgn="auto">
                  <a:lnSpc>
                    <a:spcPct val="150000"/>
                  </a:lnSpc>
                  <a:buFont typeface="Arial" panose="020B0604020202090204" pitchFamily="34" charset="0"/>
                  <a:buNone/>
                </a:pPr>
                <a:r>
                  <a:rPr lang="en-US" sz="2400" dirty="0">
                    <a:solidFill>
                      <a:schemeClr val="tx1"/>
                    </a:solidFill>
                    <a:sym typeface="Symbol" panose="05050102010706020507" charset="2"/>
                  </a:rPr>
                  <a:t>  A,B为R和S上度数相等且可比的属性列</a:t>
                </a:r>
                <a:r>
                  <a:rPr lang="zh-CN" altLang="en-US" sz="2400" dirty="0">
                    <a:solidFill>
                      <a:schemeClr val="tx1"/>
                    </a:solidFill>
                    <a:sym typeface="Symbol" panose="05050102010706020507" charset="2"/>
                  </a:rPr>
                  <a:t>；</a:t>
                </a:r>
                <a:r>
                  <a:rPr lang="en-US" sz="2400" dirty="0">
                    <a:solidFill>
                      <a:schemeClr val="tx1"/>
                    </a:solidFill>
                    <a:sym typeface="Symbol" panose="05050102010706020507" charset="2"/>
                  </a:rPr>
                  <a:t>为算术比较符，为等号时称为</a:t>
                </a:r>
                <a:r>
                  <a:rPr lang="en-US" sz="2400" b="1" dirty="0">
                    <a:solidFill>
                      <a:srgbClr val="FF0000"/>
                    </a:solidFill>
                    <a:sym typeface="Symbol" panose="05050102010706020507" charset="2"/>
                  </a:rPr>
                  <a:t>等值连接</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2306955"/>
              </a:xfrm>
              <a:prstGeom prst="rect">
                <a:avLst/>
              </a:prstGeom>
              <a:blipFill rotWithShape="1">
                <a:blip r:embed="rId3"/>
                <a:stretch>
                  <a:fillRect l="-1" t="-4" r="4" b="4"/>
                </a:stretch>
              </a:blipFill>
            </p:spPr>
            <p:txBody>
              <a:bodyPr/>
              <a:lstStyle/>
              <a:p>
                <a:r>
                  <a:rPr lang="zh-CN" altLang="en-US">
                    <a:noFill/>
                  </a:rPr>
                  <a:t> </a:t>
                </a:r>
              </a:p>
            </p:txBody>
          </p:sp>
        </mc:Fallback>
      </mc:AlternateContent>
      <p:sp>
        <p:nvSpPr>
          <p:cNvPr id="12" name="Text Box 6"/>
          <p:cNvSpPr txBox="1">
            <a:spLocks noChangeArrowheads="1"/>
          </p:cNvSpPr>
          <p:nvPr/>
        </p:nvSpPr>
        <p:spPr bwMode="auto">
          <a:xfrm>
            <a:off x="3281363" y="2652078"/>
            <a:ext cx="914400" cy="412750"/>
          </a:xfrm>
          <a:prstGeom prst="rect">
            <a:avLst/>
          </a:prstGeom>
          <a:noFill/>
          <a:ln w="9525">
            <a:noFill/>
            <a:miter lim="800000"/>
          </a:ln>
          <a:effectLst/>
        </p:spPr>
        <p:txBody>
          <a:bodyPr>
            <a:spAutoFit/>
          </a:bodyPr>
          <a:lstStyle/>
          <a:p>
            <a:pPr algn="ctr" eaLnBrk="0" hangingPunct="0">
              <a:spcBef>
                <a:spcPct val="50000"/>
              </a:spcBef>
              <a:buClrTx/>
            </a:pPr>
            <a:r>
              <a:rPr lang="en-US" altLang="zh-CN" sz="3200" baseline="-20000" dirty="0">
                <a:solidFill>
                  <a:schemeClr val="hlink"/>
                </a:solidFill>
                <a:effectLst>
                  <a:outerShdw blurRad="38100" dist="38100" dir="2700000">
                    <a:srgbClr val="000000"/>
                  </a:outerShdw>
                </a:effectLst>
                <a:latin typeface="Times New Roman" panose="02020503050405090304" pitchFamily="18" charset="0"/>
                <a:ea typeface="仿宋_GB2312" pitchFamily="49" charset="-122"/>
              </a:rPr>
              <a:t>A </a:t>
            </a:r>
            <a:r>
              <a:rPr lang="en-US" altLang="zh-CN" sz="3200" baseline="-20000" dirty="0">
                <a:solidFill>
                  <a:schemeClr val="hlink"/>
                </a:solidFill>
                <a:effectLst>
                  <a:outerShdw blurRad="38100" dist="38100" dir="2700000">
                    <a:srgbClr val="000000"/>
                  </a:outerShdw>
                </a:effectLst>
                <a:latin typeface="Times New Roman" panose="02020503050405090304" pitchFamily="18" charset="0"/>
                <a:ea typeface="仿宋_GB2312" pitchFamily="49" charset="-122"/>
                <a:sym typeface="Symbol" panose="05050102010706020507" charset="2"/>
              </a:rPr>
              <a:t></a:t>
            </a:r>
            <a:r>
              <a:rPr lang="en-US" altLang="zh-CN" sz="3200" baseline="-20000" dirty="0">
                <a:solidFill>
                  <a:schemeClr val="hlink"/>
                </a:solidFill>
                <a:effectLst>
                  <a:outerShdw blurRad="38100" dist="38100" dir="2700000">
                    <a:srgbClr val="000000"/>
                  </a:outerShdw>
                </a:effectLst>
                <a:latin typeface="Times New Roman" panose="02020503050405090304" pitchFamily="18" charset="0"/>
                <a:ea typeface="仿宋_GB2312" pitchFamily="49" charset="-122"/>
              </a:rPr>
              <a:t> B</a:t>
            </a:r>
            <a:endParaRPr lang="en-US" altLang="zh-CN" sz="2400" baseline="-20000" dirty="0">
              <a:solidFill>
                <a:schemeClr val="hlink"/>
              </a:solidFill>
              <a:effectLst>
                <a:outerShdw blurRad="38100" dist="38100" dir="2700000">
                  <a:srgbClr val="000000"/>
                </a:outerShdw>
              </a:effectLst>
              <a:latin typeface="Times New Roman" panose="02020503050405090304" pitchFamily="18" charset="0"/>
              <a:ea typeface="仿宋_GB2312" pitchFamily="49" charset="-122"/>
            </a:endParaRPr>
          </a:p>
        </p:txBody>
      </p:sp>
      <p:sp>
        <p:nvSpPr>
          <p:cNvPr id="15" name="灯片编号占位符 14"/>
          <p:cNvSpPr>
            <a:spLocks noGrp="1"/>
          </p:cNvSpPr>
          <p:nvPr>
            <p:ph type="sldNum" sz="quarter" idx="12"/>
          </p:nvPr>
        </p:nvSpPr>
        <p:spPr/>
        <p:txBody>
          <a:bodyPr/>
          <a:lstStyle/>
          <a:p>
            <a:fld id="{36A25BD4-2C18-3241-A107-B7FFDDC89A82}" type="slidenum">
              <a:rPr kumimoji="1" lang="zh-CN" altLang="en-US" smtClean="0"/>
              <a:t>45</a:t>
            </a:fld>
            <a:endParaRPr kumimoji="1" lang="zh-CN" altLang="en-US"/>
          </a:p>
        </p:txBody>
      </p:sp>
      <p:grpSp>
        <p:nvGrpSpPr>
          <p:cNvPr id="76" name="Group 4">
            <a:extLst>
              <a:ext uri="{FF2B5EF4-FFF2-40B4-BE49-F238E27FC236}">
                <a16:creationId xmlns:a16="http://schemas.microsoft.com/office/drawing/2014/main" id="{D8E11A87-3692-CF46-8E72-DE94125F55A8}"/>
              </a:ext>
            </a:extLst>
          </p:cNvPr>
          <p:cNvGrpSpPr/>
          <p:nvPr/>
        </p:nvGrpSpPr>
        <p:grpSpPr>
          <a:xfrm>
            <a:off x="1508760" y="4753325"/>
            <a:ext cx="2209800" cy="1581150"/>
            <a:chOff x="576" y="2928"/>
            <a:chExt cx="1536" cy="996"/>
          </a:xfrm>
        </p:grpSpPr>
        <p:sp>
          <p:nvSpPr>
            <p:cNvPr id="77" name="Rectangle 5">
              <a:extLst>
                <a:ext uri="{FF2B5EF4-FFF2-40B4-BE49-F238E27FC236}">
                  <a16:creationId xmlns:a16="http://schemas.microsoft.com/office/drawing/2014/main" id="{42DF03D6-CDD4-F94D-8002-7D165CA1631A}"/>
                </a:ext>
              </a:extLst>
            </p:cNvPr>
            <p:cNvSpPr/>
            <p:nvPr/>
          </p:nvSpPr>
          <p:spPr>
            <a:xfrm>
              <a:off x="1600" y="3675"/>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9</a:t>
              </a:r>
            </a:p>
          </p:txBody>
        </p:sp>
        <p:sp>
          <p:nvSpPr>
            <p:cNvPr id="78" name="Rectangle 6">
              <a:extLst>
                <a:ext uri="{FF2B5EF4-FFF2-40B4-BE49-F238E27FC236}">
                  <a16:creationId xmlns:a16="http://schemas.microsoft.com/office/drawing/2014/main" id="{8CD1E113-3205-EA43-9C3E-C4F4308729DD}"/>
                </a:ext>
              </a:extLst>
            </p:cNvPr>
            <p:cNvSpPr/>
            <p:nvPr/>
          </p:nvSpPr>
          <p:spPr>
            <a:xfrm>
              <a:off x="1088" y="3675"/>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8</a:t>
              </a:r>
            </a:p>
          </p:txBody>
        </p:sp>
        <p:sp>
          <p:nvSpPr>
            <p:cNvPr id="79" name="Rectangle 7">
              <a:extLst>
                <a:ext uri="{FF2B5EF4-FFF2-40B4-BE49-F238E27FC236}">
                  <a16:creationId xmlns:a16="http://schemas.microsoft.com/office/drawing/2014/main" id="{04DC7420-AA40-0943-8FD8-CC0C4543D3CE}"/>
                </a:ext>
              </a:extLst>
            </p:cNvPr>
            <p:cNvSpPr/>
            <p:nvPr/>
          </p:nvSpPr>
          <p:spPr>
            <a:xfrm>
              <a:off x="576" y="3675"/>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7</a:t>
              </a:r>
            </a:p>
          </p:txBody>
        </p:sp>
        <p:sp>
          <p:nvSpPr>
            <p:cNvPr id="80" name="Rectangle 8">
              <a:extLst>
                <a:ext uri="{FF2B5EF4-FFF2-40B4-BE49-F238E27FC236}">
                  <a16:creationId xmlns:a16="http://schemas.microsoft.com/office/drawing/2014/main" id="{E8678895-A28A-4244-9D77-857EC493DA73}"/>
                </a:ext>
              </a:extLst>
            </p:cNvPr>
            <p:cNvSpPr/>
            <p:nvPr/>
          </p:nvSpPr>
          <p:spPr>
            <a:xfrm>
              <a:off x="1600" y="3426"/>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6</a:t>
              </a:r>
            </a:p>
          </p:txBody>
        </p:sp>
        <p:sp>
          <p:nvSpPr>
            <p:cNvPr id="81" name="Rectangle 9">
              <a:extLst>
                <a:ext uri="{FF2B5EF4-FFF2-40B4-BE49-F238E27FC236}">
                  <a16:creationId xmlns:a16="http://schemas.microsoft.com/office/drawing/2014/main" id="{8F07B74A-3FBD-8344-9CB5-80D485862E29}"/>
                </a:ext>
              </a:extLst>
            </p:cNvPr>
            <p:cNvSpPr/>
            <p:nvPr/>
          </p:nvSpPr>
          <p:spPr>
            <a:xfrm>
              <a:off x="1088" y="3426"/>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5</a:t>
              </a:r>
            </a:p>
          </p:txBody>
        </p:sp>
        <p:sp>
          <p:nvSpPr>
            <p:cNvPr id="82" name="Rectangle 10">
              <a:extLst>
                <a:ext uri="{FF2B5EF4-FFF2-40B4-BE49-F238E27FC236}">
                  <a16:creationId xmlns:a16="http://schemas.microsoft.com/office/drawing/2014/main" id="{622716EA-0101-C941-A09C-7B566C8E8730}"/>
                </a:ext>
              </a:extLst>
            </p:cNvPr>
            <p:cNvSpPr/>
            <p:nvPr/>
          </p:nvSpPr>
          <p:spPr>
            <a:xfrm>
              <a:off x="576" y="3426"/>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4</a:t>
              </a:r>
            </a:p>
          </p:txBody>
        </p:sp>
        <p:sp>
          <p:nvSpPr>
            <p:cNvPr id="83" name="Rectangle 11">
              <a:extLst>
                <a:ext uri="{FF2B5EF4-FFF2-40B4-BE49-F238E27FC236}">
                  <a16:creationId xmlns:a16="http://schemas.microsoft.com/office/drawing/2014/main" id="{914BB98B-9E82-1846-94B9-CCE73D5C76BB}"/>
                </a:ext>
              </a:extLst>
            </p:cNvPr>
            <p:cNvSpPr/>
            <p:nvPr/>
          </p:nvSpPr>
          <p:spPr>
            <a:xfrm>
              <a:off x="1600" y="3177"/>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3</a:t>
              </a:r>
            </a:p>
          </p:txBody>
        </p:sp>
        <p:sp>
          <p:nvSpPr>
            <p:cNvPr id="84" name="Rectangle 12">
              <a:extLst>
                <a:ext uri="{FF2B5EF4-FFF2-40B4-BE49-F238E27FC236}">
                  <a16:creationId xmlns:a16="http://schemas.microsoft.com/office/drawing/2014/main" id="{E459B688-1D35-814D-9168-511F8F2A8481}"/>
                </a:ext>
              </a:extLst>
            </p:cNvPr>
            <p:cNvSpPr/>
            <p:nvPr/>
          </p:nvSpPr>
          <p:spPr>
            <a:xfrm>
              <a:off x="1088" y="3177"/>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2</a:t>
              </a:r>
            </a:p>
          </p:txBody>
        </p:sp>
        <p:sp>
          <p:nvSpPr>
            <p:cNvPr id="85" name="Rectangle 13">
              <a:extLst>
                <a:ext uri="{FF2B5EF4-FFF2-40B4-BE49-F238E27FC236}">
                  <a16:creationId xmlns:a16="http://schemas.microsoft.com/office/drawing/2014/main" id="{6A2C7171-97F6-7B4D-A1F0-F002DCA55F71}"/>
                </a:ext>
              </a:extLst>
            </p:cNvPr>
            <p:cNvSpPr/>
            <p:nvPr/>
          </p:nvSpPr>
          <p:spPr>
            <a:xfrm>
              <a:off x="576" y="3177"/>
              <a:ext cx="512" cy="249"/>
            </a:xfrm>
            <a:prstGeom prst="rect">
              <a:avLst/>
            </a:prstGeom>
            <a:noFill/>
            <a:ln w="9525">
              <a:noFill/>
            </a:ln>
          </p:spPr>
          <p:txBody>
            <a:bodyPr/>
            <a:lstStyle/>
            <a:p>
              <a:pPr algn="ctr" eaLnBrk="0" hangingPunct="0">
                <a:buClrTx/>
              </a:pPr>
              <a:r>
                <a:rPr lang="zh-CN" altLang="en-US" sz="2000" dirty="0">
                  <a:latin typeface="Times New Roman" panose="02020503050405090304" pitchFamily="18" charset="0"/>
                </a:rPr>
                <a:t>1</a:t>
              </a:r>
            </a:p>
          </p:txBody>
        </p:sp>
        <p:sp>
          <p:nvSpPr>
            <p:cNvPr id="86" name="Rectangle 14">
              <a:extLst>
                <a:ext uri="{FF2B5EF4-FFF2-40B4-BE49-F238E27FC236}">
                  <a16:creationId xmlns:a16="http://schemas.microsoft.com/office/drawing/2014/main" id="{9DB19C0D-316E-694B-A7D7-EE67CA4119F2}"/>
                </a:ext>
              </a:extLst>
            </p:cNvPr>
            <p:cNvSpPr/>
            <p:nvPr/>
          </p:nvSpPr>
          <p:spPr>
            <a:xfrm>
              <a:off x="1600" y="2928"/>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C</a:t>
              </a:r>
            </a:p>
          </p:txBody>
        </p:sp>
        <p:sp>
          <p:nvSpPr>
            <p:cNvPr id="87" name="Rectangle 15">
              <a:extLst>
                <a:ext uri="{FF2B5EF4-FFF2-40B4-BE49-F238E27FC236}">
                  <a16:creationId xmlns:a16="http://schemas.microsoft.com/office/drawing/2014/main" id="{D1731F39-7354-1541-8884-80FDC4283424}"/>
                </a:ext>
              </a:extLst>
            </p:cNvPr>
            <p:cNvSpPr/>
            <p:nvPr/>
          </p:nvSpPr>
          <p:spPr>
            <a:xfrm>
              <a:off x="1088" y="2928"/>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B</a:t>
              </a:r>
            </a:p>
          </p:txBody>
        </p:sp>
        <p:sp>
          <p:nvSpPr>
            <p:cNvPr id="88" name="Rectangle 16">
              <a:extLst>
                <a:ext uri="{FF2B5EF4-FFF2-40B4-BE49-F238E27FC236}">
                  <a16:creationId xmlns:a16="http://schemas.microsoft.com/office/drawing/2014/main" id="{1E1754C0-1234-E64C-99AD-779B0D641887}"/>
                </a:ext>
              </a:extLst>
            </p:cNvPr>
            <p:cNvSpPr/>
            <p:nvPr/>
          </p:nvSpPr>
          <p:spPr>
            <a:xfrm>
              <a:off x="576" y="2928"/>
              <a:ext cx="512" cy="249"/>
            </a:xfrm>
            <a:prstGeom prst="rect">
              <a:avLst/>
            </a:prstGeom>
            <a:noFill/>
            <a:ln w="9525">
              <a:noFill/>
            </a:ln>
          </p:spPr>
          <p:txBody>
            <a:bodyPr/>
            <a:lstStyle/>
            <a:p>
              <a:pPr algn="ctr" eaLnBrk="0" hangingPunct="0">
                <a:buClrTx/>
              </a:pPr>
              <a:r>
                <a:rPr lang="en-US" altLang="zh-CN" sz="2000" dirty="0">
                  <a:latin typeface="Times New Roman" panose="02020503050405090304" pitchFamily="18" charset="0"/>
                </a:rPr>
                <a:t>A</a:t>
              </a:r>
            </a:p>
          </p:txBody>
        </p:sp>
        <p:sp>
          <p:nvSpPr>
            <p:cNvPr id="89" name="Line 17">
              <a:extLst>
                <a:ext uri="{FF2B5EF4-FFF2-40B4-BE49-F238E27FC236}">
                  <a16:creationId xmlns:a16="http://schemas.microsoft.com/office/drawing/2014/main" id="{C2364033-17ED-B645-830B-32783B12D0BB}"/>
                </a:ext>
              </a:extLst>
            </p:cNvPr>
            <p:cNvSpPr/>
            <p:nvPr/>
          </p:nvSpPr>
          <p:spPr>
            <a:xfrm>
              <a:off x="576" y="2928"/>
              <a:ext cx="1536" cy="0"/>
            </a:xfrm>
            <a:prstGeom prst="line">
              <a:avLst/>
            </a:prstGeom>
            <a:ln w="28575" cap="sq" cmpd="sng">
              <a:solidFill>
                <a:schemeClr val="tx1"/>
              </a:solidFill>
              <a:prstDash val="solid"/>
              <a:headEnd type="none" w="med" len="med"/>
              <a:tailEnd type="none" w="med" len="med"/>
            </a:ln>
          </p:spPr>
        </p:sp>
        <p:sp>
          <p:nvSpPr>
            <p:cNvPr id="90" name="Line 18">
              <a:extLst>
                <a:ext uri="{FF2B5EF4-FFF2-40B4-BE49-F238E27FC236}">
                  <a16:creationId xmlns:a16="http://schemas.microsoft.com/office/drawing/2014/main" id="{40CEBE0A-AF97-D547-B828-C3379A6503A9}"/>
                </a:ext>
              </a:extLst>
            </p:cNvPr>
            <p:cNvSpPr/>
            <p:nvPr/>
          </p:nvSpPr>
          <p:spPr>
            <a:xfrm>
              <a:off x="576" y="3177"/>
              <a:ext cx="1536" cy="0"/>
            </a:xfrm>
            <a:prstGeom prst="line">
              <a:avLst/>
            </a:prstGeom>
            <a:ln w="12700" cap="flat" cmpd="sng">
              <a:solidFill>
                <a:schemeClr val="tx1"/>
              </a:solidFill>
              <a:prstDash val="solid"/>
              <a:headEnd type="none" w="med" len="med"/>
              <a:tailEnd type="none" w="med" len="med"/>
            </a:ln>
          </p:spPr>
        </p:sp>
        <p:sp>
          <p:nvSpPr>
            <p:cNvPr id="91" name="Line 19">
              <a:extLst>
                <a:ext uri="{FF2B5EF4-FFF2-40B4-BE49-F238E27FC236}">
                  <a16:creationId xmlns:a16="http://schemas.microsoft.com/office/drawing/2014/main" id="{1F424B16-6B0A-F54B-AA60-D757F2BC421B}"/>
                </a:ext>
              </a:extLst>
            </p:cNvPr>
            <p:cNvSpPr/>
            <p:nvPr/>
          </p:nvSpPr>
          <p:spPr>
            <a:xfrm>
              <a:off x="576" y="3426"/>
              <a:ext cx="1536" cy="0"/>
            </a:xfrm>
            <a:prstGeom prst="line">
              <a:avLst/>
            </a:prstGeom>
            <a:ln w="12700" cap="flat" cmpd="sng">
              <a:solidFill>
                <a:schemeClr val="tx1"/>
              </a:solidFill>
              <a:prstDash val="solid"/>
              <a:headEnd type="none" w="med" len="med"/>
              <a:tailEnd type="none" w="med" len="med"/>
            </a:ln>
          </p:spPr>
        </p:sp>
        <p:sp>
          <p:nvSpPr>
            <p:cNvPr id="92" name="Line 20">
              <a:extLst>
                <a:ext uri="{FF2B5EF4-FFF2-40B4-BE49-F238E27FC236}">
                  <a16:creationId xmlns:a16="http://schemas.microsoft.com/office/drawing/2014/main" id="{50E8334D-B840-994A-A168-B85B0A6C3CBD}"/>
                </a:ext>
              </a:extLst>
            </p:cNvPr>
            <p:cNvSpPr/>
            <p:nvPr/>
          </p:nvSpPr>
          <p:spPr>
            <a:xfrm>
              <a:off x="576" y="3675"/>
              <a:ext cx="1536" cy="0"/>
            </a:xfrm>
            <a:prstGeom prst="line">
              <a:avLst/>
            </a:prstGeom>
            <a:ln w="12700" cap="flat" cmpd="sng">
              <a:solidFill>
                <a:schemeClr val="tx1"/>
              </a:solidFill>
              <a:prstDash val="solid"/>
              <a:headEnd type="none" w="med" len="med"/>
              <a:tailEnd type="none" w="med" len="med"/>
            </a:ln>
          </p:spPr>
        </p:sp>
        <p:sp>
          <p:nvSpPr>
            <p:cNvPr id="93" name="Line 21">
              <a:extLst>
                <a:ext uri="{FF2B5EF4-FFF2-40B4-BE49-F238E27FC236}">
                  <a16:creationId xmlns:a16="http://schemas.microsoft.com/office/drawing/2014/main" id="{F18AD434-F8E9-A040-9160-98B1A74E4BE1}"/>
                </a:ext>
              </a:extLst>
            </p:cNvPr>
            <p:cNvSpPr/>
            <p:nvPr/>
          </p:nvSpPr>
          <p:spPr>
            <a:xfrm>
              <a:off x="576" y="3924"/>
              <a:ext cx="1536" cy="0"/>
            </a:xfrm>
            <a:prstGeom prst="line">
              <a:avLst/>
            </a:prstGeom>
            <a:ln w="28575" cap="sq" cmpd="sng">
              <a:solidFill>
                <a:schemeClr val="tx1"/>
              </a:solidFill>
              <a:prstDash val="solid"/>
              <a:headEnd type="none" w="med" len="med"/>
              <a:tailEnd type="none" w="med" len="med"/>
            </a:ln>
          </p:spPr>
        </p:sp>
        <p:sp>
          <p:nvSpPr>
            <p:cNvPr id="94" name="Line 22">
              <a:extLst>
                <a:ext uri="{FF2B5EF4-FFF2-40B4-BE49-F238E27FC236}">
                  <a16:creationId xmlns:a16="http://schemas.microsoft.com/office/drawing/2014/main" id="{7C8CD7F0-F2BB-6949-A7F4-4EBBCCE2F1EF}"/>
                </a:ext>
              </a:extLst>
            </p:cNvPr>
            <p:cNvSpPr/>
            <p:nvPr/>
          </p:nvSpPr>
          <p:spPr>
            <a:xfrm>
              <a:off x="576" y="2928"/>
              <a:ext cx="0" cy="996"/>
            </a:xfrm>
            <a:prstGeom prst="line">
              <a:avLst/>
            </a:prstGeom>
            <a:ln w="28575" cap="sq" cmpd="sng">
              <a:solidFill>
                <a:schemeClr val="tx1"/>
              </a:solidFill>
              <a:prstDash val="solid"/>
              <a:headEnd type="none" w="med" len="med"/>
              <a:tailEnd type="none" w="med" len="med"/>
            </a:ln>
          </p:spPr>
        </p:sp>
        <p:sp>
          <p:nvSpPr>
            <p:cNvPr id="95" name="Line 23">
              <a:extLst>
                <a:ext uri="{FF2B5EF4-FFF2-40B4-BE49-F238E27FC236}">
                  <a16:creationId xmlns:a16="http://schemas.microsoft.com/office/drawing/2014/main" id="{30E6EADE-8B07-BF4A-A89D-D4D266070ECA}"/>
                </a:ext>
              </a:extLst>
            </p:cNvPr>
            <p:cNvSpPr/>
            <p:nvPr/>
          </p:nvSpPr>
          <p:spPr>
            <a:xfrm>
              <a:off x="1088" y="2928"/>
              <a:ext cx="0" cy="996"/>
            </a:xfrm>
            <a:prstGeom prst="line">
              <a:avLst/>
            </a:prstGeom>
            <a:ln w="12700" cap="flat" cmpd="sng">
              <a:solidFill>
                <a:schemeClr val="tx1"/>
              </a:solidFill>
              <a:prstDash val="solid"/>
              <a:headEnd type="none" w="med" len="med"/>
              <a:tailEnd type="none" w="med" len="med"/>
            </a:ln>
          </p:spPr>
        </p:sp>
        <p:sp>
          <p:nvSpPr>
            <p:cNvPr id="96" name="Line 24">
              <a:extLst>
                <a:ext uri="{FF2B5EF4-FFF2-40B4-BE49-F238E27FC236}">
                  <a16:creationId xmlns:a16="http://schemas.microsoft.com/office/drawing/2014/main" id="{D9F9444B-44C1-1F48-85BC-3D2FAAFABE2C}"/>
                </a:ext>
              </a:extLst>
            </p:cNvPr>
            <p:cNvSpPr/>
            <p:nvPr/>
          </p:nvSpPr>
          <p:spPr>
            <a:xfrm>
              <a:off x="1600" y="2928"/>
              <a:ext cx="0" cy="996"/>
            </a:xfrm>
            <a:prstGeom prst="line">
              <a:avLst/>
            </a:prstGeom>
            <a:ln w="12700" cap="flat" cmpd="sng">
              <a:solidFill>
                <a:schemeClr val="tx1"/>
              </a:solidFill>
              <a:prstDash val="solid"/>
              <a:headEnd type="none" w="med" len="med"/>
              <a:tailEnd type="none" w="med" len="med"/>
            </a:ln>
          </p:spPr>
        </p:sp>
        <p:sp>
          <p:nvSpPr>
            <p:cNvPr id="97" name="Line 25">
              <a:extLst>
                <a:ext uri="{FF2B5EF4-FFF2-40B4-BE49-F238E27FC236}">
                  <a16:creationId xmlns:a16="http://schemas.microsoft.com/office/drawing/2014/main" id="{09B07258-4504-8449-891B-223ABFF28746}"/>
                </a:ext>
              </a:extLst>
            </p:cNvPr>
            <p:cNvSpPr/>
            <p:nvPr/>
          </p:nvSpPr>
          <p:spPr>
            <a:xfrm>
              <a:off x="2112" y="2928"/>
              <a:ext cx="0" cy="996"/>
            </a:xfrm>
            <a:prstGeom prst="line">
              <a:avLst/>
            </a:prstGeom>
            <a:ln w="28575" cap="sq" cmpd="sng">
              <a:solidFill>
                <a:schemeClr val="tx1"/>
              </a:solidFill>
              <a:prstDash val="solid"/>
              <a:headEnd type="none" w="med" len="med"/>
              <a:tailEnd type="none" w="med" len="med"/>
            </a:ln>
          </p:spPr>
        </p:sp>
      </p:grpSp>
      <p:graphicFrame>
        <p:nvGraphicFramePr>
          <p:cNvPr id="98" name="Group 26">
            <a:extLst>
              <a:ext uri="{FF2B5EF4-FFF2-40B4-BE49-F238E27FC236}">
                <a16:creationId xmlns:a16="http://schemas.microsoft.com/office/drawing/2014/main" id="{1616DB69-DC00-4747-B211-D884A020CE53}"/>
              </a:ext>
            </a:extLst>
          </p:cNvPr>
          <p:cNvGraphicFramePr>
            <a:graphicFrameLocks noGrp="1"/>
          </p:cNvGraphicFramePr>
          <p:nvPr>
            <p:extLst>
              <p:ext uri="{D42A27DB-BD31-4B8C-83A1-F6EECF244321}">
                <p14:modId xmlns:p14="http://schemas.microsoft.com/office/powerpoint/2010/main" val="3736231309"/>
              </p:ext>
            </p:extLst>
          </p:nvPr>
        </p:nvGraphicFramePr>
        <p:xfrm>
          <a:off x="4239260" y="4905725"/>
          <a:ext cx="1600200" cy="1193801"/>
        </p:xfrm>
        <a:graphic>
          <a:graphicData uri="http://schemas.openxmlformats.org/drawingml/2006/table">
            <a:tbl>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398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9" name="Group 40">
            <a:extLst>
              <a:ext uri="{FF2B5EF4-FFF2-40B4-BE49-F238E27FC236}">
                <a16:creationId xmlns:a16="http://schemas.microsoft.com/office/drawing/2014/main" id="{27758968-F900-C14C-B08E-B2AACD939528}"/>
              </a:ext>
            </a:extLst>
          </p:cNvPr>
          <p:cNvGraphicFramePr>
            <a:graphicFrameLocks noGrp="1"/>
          </p:cNvGraphicFramePr>
          <p:nvPr>
            <p:extLst>
              <p:ext uri="{D42A27DB-BD31-4B8C-83A1-F6EECF244321}">
                <p14:modId xmlns:p14="http://schemas.microsoft.com/office/powerpoint/2010/main" val="3939012600"/>
              </p:ext>
            </p:extLst>
          </p:nvPr>
        </p:nvGraphicFramePr>
        <p:xfrm>
          <a:off x="6366510" y="4681888"/>
          <a:ext cx="3505200" cy="1749426"/>
        </p:xfrm>
        <a:graphic>
          <a:graphicData uri="http://schemas.openxmlformats.org/drawingml/2006/table">
            <a:tbl>
              <a:tblPr/>
              <a:tblGrid>
                <a:gridCol w="701675">
                  <a:extLst>
                    <a:ext uri="{9D8B030D-6E8A-4147-A177-3AD203B41FA5}">
                      <a16:colId xmlns:a16="http://schemas.microsoft.com/office/drawing/2014/main" val="20000"/>
                    </a:ext>
                  </a:extLst>
                </a:gridCol>
                <a:gridCol w="700088">
                  <a:extLst>
                    <a:ext uri="{9D8B030D-6E8A-4147-A177-3AD203B41FA5}">
                      <a16:colId xmlns:a16="http://schemas.microsoft.com/office/drawing/2014/main" val="20001"/>
                    </a:ext>
                  </a:extLst>
                </a:gridCol>
                <a:gridCol w="701675">
                  <a:extLst>
                    <a:ext uri="{9D8B030D-6E8A-4147-A177-3AD203B41FA5}">
                      <a16:colId xmlns:a16="http://schemas.microsoft.com/office/drawing/2014/main" val="20002"/>
                    </a:ext>
                  </a:extLst>
                </a:gridCol>
                <a:gridCol w="700087">
                  <a:extLst>
                    <a:ext uri="{9D8B030D-6E8A-4147-A177-3AD203B41FA5}">
                      <a16:colId xmlns:a16="http://schemas.microsoft.com/office/drawing/2014/main" val="20003"/>
                    </a:ext>
                  </a:extLst>
                </a:gridCol>
                <a:gridCol w="701675">
                  <a:extLst>
                    <a:ext uri="{9D8B030D-6E8A-4147-A177-3AD203B41FA5}">
                      <a16:colId xmlns:a16="http://schemas.microsoft.com/office/drawing/2014/main" val="20004"/>
                    </a:ext>
                  </a:extLst>
                </a:gridCol>
              </a:tblGrid>
              <a:tr h="396384">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A</a:t>
                      </a: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B</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C</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D</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en-US" altLang="zh-CN" sz="2000" b="0" i="0" u="none" strike="noStrike" cap="none" normalizeH="0" baseline="0">
                          <a:ln>
                            <a:noFill/>
                          </a:ln>
                          <a:solidFill>
                            <a:schemeClr val="folHlink"/>
                          </a:solidFill>
                          <a:effectLst/>
                          <a:latin typeface="Tahoma" panose="020B0804030504040204" charset="0"/>
                          <a:ea typeface="隶书" charset="0"/>
                          <a:cs typeface="隶书" charset="0"/>
                        </a:rPr>
                        <a:t>E</a:t>
                      </a: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014">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1</a:t>
                      </a: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1</a:t>
                      </a: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1014">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1</a:t>
                      </a: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3</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014">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4</a:t>
                      </a: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5</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6</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anose="05000000000000000000" charset="0"/>
                        <a:buNone/>
                      </a:pPr>
                      <a:r>
                        <a:rPr kumimoji="1" lang="zh-CN" altLang="en-US" sz="2000" b="0" i="0" u="none" strike="noStrike" cap="none" normalizeH="0" baseline="0">
                          <a:ln>
                            <a:noFill/>
                          </a:ln>
                          <a:solidFill>
                            <a:schemeClr val="folHlink"/>
                          </a:solidFill>
                          <a:effectLst/>
                          <a:latin typeface="Tahoma" panose="020B0804030504040204" charset="0"/>
                          <a:ea typeface="隶书" charset="0"/>
                          <a:cs typeface="隶书" charset="0"/>
                        </a:rPr>
                        <a:t>2</a:t>
                      </a: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0" name="Text Box 72">
            <a:extLst>
              <a:ext uri="{FF2B5EF4-FFF2-40B4-BE49-F238E27FC236}">
                <a16:creationId xmlns:a16="http://schemas.microsoft.com/office/drawing/2014/main" id="{44D72F65-DBB7-3A4F-9671-6C3DEA58A803}"/>
              </a:ext>
            </a:extLst>
          </p:cNvPr>
          <p:cNvSpPr txBox="1"/>
          <p:nvPr/>
        </p:nvSpPr>
        <p:spPr>
          <a:xfrm>
            <a:off x="6995160" y="3870041"/>
            <a:ext cx="1973926" cy="583565"/>
          </a:xfrm>
          <a:prstGeom prst="rect">
            <a:avLst/>
          </a:prstGeom>
          <a:noFill/>
          <a:ln w="9525">
            <a:noFill/>
          </a:ln>
        </p:spPr>
        <p:txBody>
          <a:bodyPr wrap="square">
            <a:spAutoFit/>
          </a:bodyPr>
          <a:lstStyle/>
          <a:p>
            <a:pPr algn="ctr" eaLnBrk="0" hangingPunct="0">
              <a:spcBef>
                <a:spcPct val="50000"/>
              </a:spcBef>
              <a:buClrTx/>
            </a:pPr>
            <a:r>
              <a:rPr lang="zh-CN" altLang="en-US" sz="3600" baseline="-20000" dirty="0">
                <a:latin typeface="Times New Roman" panose="02020503050405090304" pitchFamily="18" charset="0"/>
                <a:ea typeface="仿宋_GB2312" pitchFamily="49" charset="-122"/>
              </a:rPr>
              <a:t> </a:t>
            </a:r>
            <a:r>
              <a:rPr lang="en-US" altLang="zh-CN" sz="3200" dirty="0">
                <a:latin typeface="宋体" charset="-122"/>
              </a:rPr>
              <a:t>R     S </a:t>
            </a:r>
          </a:p>
        </p:txBody>
      </p:sp>
      <p:sp>
        <p:nvSpPr>
          <p:cNvPr id="101" name="AutoShape 73">
            <a:extLst>
              <a:ext uri="{FF2B5EF4-FFF2-40B4-BE49-F238E27FC236}">
                <a16:creationId xmlns:a16="http://schemas.microsoft.com/office/drawing/2014/main" id="{9BFC1ACC-AD61-624E-BB7C-FF1F201075CE}"/>
              </a:ext>
            </a:extLst>
          </p:cNvPr>
          <p:cNvSpPr/>
          <p:nvPr/>
        </p:nvSpPr>
        <p:spPr>
          <a:xfrm rot="5400000">
            <a:off x="7852410" y="4105625"/>
            <a:ext cx="228600" cy="304800"/>
          </a:xfrm>
          <a:prstGeom prst="flowChartCollate">
            <a:avLst/>
          </a:prstGeom>
          <a:noFill/>
          <a:ln w="9525" cap="flat" cmpd="sng">
            <a:solidFill>
              <a:schemeClr val="tx1"/>
            </a:solidFill>
            <a:prstDash val="solid"/>
            <a:miter/>
            <a:headEnd type="none" w="med" len="med"/>
            <a:tailEnd type="none" w="med" len="med"/>
          </a:ln>
        </p:spPr>
        <p:txBody>
          <a:bodyPr wrap="none" anchor="ctr"/>
          <a:lstStyle/>
          <a:p>
            <a:pPr>
              <a:buClrTx/>
            </a:pPr>
            <a:endParaRPr lang="zh-CN" altLang="en-US" dirty="0">
              <a:latin typeface="Arial" panose="020B0604020202090204" pitchFamily="34" charset="0"/>
            </a:endParaRPr>
          </a:p>
        </p:txBody>
      </p:sp>
      <p:sp>
        <p:nvSpPr>
          <p:cNvPr id="102" name="Text Box 74">
            <a:extLst>
              <a:ext uri="{FF2B5EF4-FFF2-40B4-BE49-F238E27FC236}">
                <a16:creationId xmlns:a16="http://schemas.microsoft.com/office/drawing/2014/main" id="{03D96D5E-DE48-034A-AAFA-D56F973D2CED}"/>
              </a:ext>
            </a:extLst>
          </p:cNvPr>
          <p:cNvSpPr txBox="1"/>
          <p:nvPr/>
        </p:nvSpPr>
        <p:spPr>
          <a:xfrm>
            <a:off x="7374255" y="4258025"/>
            <a:ext cx="1295400" cy="420628"/>
          </a:xfrm>
          <a:prstGeom prst="rect">
            <a:avLst/>
          </a:prstGeom>
          <a:noFill/>
          <a:ln w="9525">
            <a:noFill/>
          </a:ln>
        </p:spPr>
        <p:txBody>
          <a:bodyPr wrap="square">
            <a:spAutoFit/>
          </a:bodyPr>
          <a:lstStyle/>
          <a:p>
            <a:pPr algn="ctr" eaLnBrk="0" hangingPunct="0">
              <a:spcBef>
                <a:spcPct val="50000"/>
              </a:spcBef>
              <a:buClrTx/>
            </a:pPr>
            <a:r>
              <a:rPr lang="en-US" altLang="zh-CN" sz="3200" baseline="-20000" dirty="0">
                <a:latin typeface="Times New Roman" panose="02020503050405090304" pitchFamily="18" charset="0"/>
                <a:ea typeface="仿宋_GB2312" pitchFamily="49" charset="-122"/>
              </a:rPr>
              <a:t>B &lt; D</a:t>
            </a:r>
            <a:endParaRPr lang="en-US" altLang="zh-CN" sz="2400" baseline="-20000" dirty="0">
              <a:latin typeface="Times New Roman" panose="02020503050405090304" pitchFamily="18" charset="0"/>
              <a:ea typeface="仿宋_GB2312" pitchFamily="49" charset="-122"/>
            </a:endParaRPr>
          </a:p>
        </p:txBody>
      </p:sp>
      <p:sp>
        <p:nvSpPr>
          <p:cNvPr id="103" name="Text Box 75">
            <a:extLst>
              <a:ext uri="{FF2B5EF4-FFF2-40B4-BE49-F238E27FC236}">
                <a16:creationId xmlns:a16="http://schemas.microsoft.com/office/drawing/2014/main" id="{9E64F907-979C-9740-A7A0-8260B8063029}"/>
              </a:ext>
            </a:extLst>
          </p:cNvPr>
          <p:cNvSpPr txBox="1"/>
          <p:nvPr/>
        </p:nvSpPr>
        <p:spPr>
          <a:xfrm>
            <a:off x="2423160" y="4097688"/>
            <a:ext cx="533400" cy="579437"/>
          </a:xfrm>
          <a:prstGeom prst="rect">
            <a:avLst/>
          </a:prstGeom>
          <a:noFill/>
          <a:ln w="9525">
            <a:noFill/>
          </a:ln>
        </p:spPr>
        <p:txBody>
          <a:bodyPr>
            <a:spAutoFit/>
          </a:bodyPr>
          <a:lstStyle/>
          <a:p>
            <a:pPr algn="ctr" eaLnBrk="0" hangingPunct="0">
              <a:spcBef>
                <a:spcPct val="50000"/>
              </a:spcBef>
              <a:buClrTx/>
            </a:pPr>
            <a:r>
              <a:rPr lang="zh-CN" altLang="en-US" sz="3600" baseline="-20000" dirty="0">
                <a:latin typeface="Times New Roman" panose="02020503050405090304" pitchFamily="18" charset="0"/>
                <a:ea typeface="仿宋_GB2312" pitchFamily="49" charset="-122"/>
              </a:rPr>
              <a:t> </a:t>
            </a:r>
            <a:r>
              <a:rPr lang="en-US" altLang="zh-CN" sz="3200" dirty="0">
                <a:latin typeface="宋体" charset="-122"/>
              </a:rPr>
              <a:t>R</a:t>
            </a:r>
          </a:p>
        </p:txBody>
      </p:sp>
      <p:sp>
        <p:nvSpPr>
          <p:cNvPr id="104" name="Text Box 76">
            <a:extLst>
              <a:ext uri="{FF2B5EF4-FFF2-40B4-BE49-F238E27FC236}">
                <a16:creationId xmlns:a16="http://schemas.microsoft.com/office/drawing/2014/main" id="{BA209343-2B0A-BD47-B420-8EAD4E9C560A}"/>
              </a:ext>
            </a:extLst>
          </p:cNvPr>
          <p:cNvSpPr txBox="1"/>
          <p:nvPr/>
        </p:nvSpPr>
        <p:spPr>
          <a:xfrm>
            <a:off x="4709160" y="4097688"/>
            <a:ext cx="533400" cy="579437"/>
          </a:xfrm>
          <a:prstGeom prst="rect">
            <a:avLst/>
          </a:prstGeom>
          <a:noFill/>
          <a:ln w="9525">
            <a:noFill/>
          </a:ln>
        </p:spPr>
        <p:txBody>
          <a:bodyPr>
            <a:spAutoFit/>
          </a:bodyPr>
          <a:lstStyle/>
          <a:p>
            <a:pPr algn="ctr" eaLnBrk="0" hangingPunct="0">
              <a:spcBef>
                <a:spcPct val="50000"/>
              </a:spcBef>
              <a:buClrTx/>
            </a:pPr>
            <a:r>
              <a:rPr lang="zh-CN" altLang="en-US" sz="3600" baseline="-20000" dirty="0">
                <a:latin typeface="Times New Roman" panose="02020503050405090304" pitchFamily="18" charset="0"/>
                <a:ea typeface="仿宋_GB2312" pitchFamily="49" charset="-122"/>
              </a:rPr>
              <a:t> </a:t>
            </a:r>
            <a:r>
              <a:rPr lang="en-US" altLang="zh-CN" sz="3200" dirty="0">
                <a:latin typeface="宋体" charset="-122"/>
              </a:rPr>
              <a:t>S</a:t>
            </a:r>
          </a:p>
        </p:txBody>
      </p:sp>
      <p:cxnSp>
        <p:nvCxnSpPr>
          <p:cNvPr id="105" name="AutoShape 85">
            <a:extLst>
              <a:ext uri="{FF2B5EF4-FFF2-40B4-BE49-F238E27FC236}">
                <a16:creationId xmlns:a16="http://schemas.microsoft.com/office/drawing/2014/main" id="{151DBECF-BC95-A049-B594-AE2783BBB296}"/>
              </a:ext>
            </a:extLst>
          </p:cNvPr>
          <p:cNvCxnSpPr/>
          <p:nvPr/>
        </p:nvCxnSpPr>
        <p:spPr>
          <a:xfrm>
            <a:off x="3718560" y="5302600"/>
            <a:ext cx="520700" cy="155575"/>
          </a:xfrm>
          <a:prstGeom prst="straightConnector1">
            <a:avLst/>
          </a:prstGeom>
          <a:ln w="28575" cap="flat" cmpd="sng">
            <a:solidFill>
              <a:schemeClr val="folHlink"/>
            </a:solidFill>
            <a:prstDash val="solid"/>
            <a:miter/>
            <a:headEnd type="none" w="med" len="med"/>
            <a:tailEnd type="triangle" w="med" len="med"/>
          </a:ln>
        </p:spPr>
      </p:cxnSp>
      <p:cxnSp>
        <p:nvCxnSpPr>
          <p:cNvPr id="106" name="AutoShape 86">
            <a:extLst>
              <a:ext uri="{FF2B5EF4-FFF2-40B4-BE49-F238E27FC236}">
                <a16:creationId xmlns:a16="http://schemas.microsoft.com/office/drawing/2014/main" id="{D1B30DA6-73E3-D940-A36B-A04E3FD1D0C7}"/>
              </a:ext>
            </a:extLst>
          </p:cNvPr>
          <p:cNvCxnSpPr/>
          <p:nvPr/>
        </p:nvCxnSpPr>
        <p:spPr>
          <a:xfrm flipV="1">
            <a:off x="5839460" y="5302600"/>
            <a:ext cx="527050" cy="200025"/>
          </a:xfrm>
          <a:prstGeom prst="straightConnector1">
            <a:avLst/>
          </a:prstGeom>
          <a:ln w="28575" cap="flat" cmpd="sng">
            <a:solidFill>
              <a:schemeClr val="folHlink"/>
            </a:solidFill>
            <a:prstDash val="solid"/>
            <a:miter/>
            <a:headEnd type="none" w="med" len="med"/>
            <a:tailEnd type="triangle" w="med" len="med"/>
          </a:ln>
        </p:spPr>
      </p:cxnSp>
      <p:cxnSp>
        <p:nvCxnSpPr>
          <p:cNvPr id="107" name="AutoShape 87">
            <a:extLst>
              <a:ext uri="{FF2B5EF4-FFF2-40B4-BE49-F238E27FC236}">
                <a16:creationId xmlns:a16="http://schemas.microsoft.com/office/drawing/2014/main" id="{409E4222-07CA-1744-92B1-70A2999989ED}"/>
              </a:ext>
            </a:extLst>
          </p:cNvPr>
          <p:cNvCxnSpPr/>
          <p:nvPr/>
        </p:nvCxnSpPr>
        <p:spPr>
          <a:xfrm>
            <a:off x="3718560" y="5302600"/>
            <a:ext cx="520700" cy="554038"/>
          </a:xfrm>
          <a:prstGeom prst="straightConnector1">
            <a:avLst/>
          </a:prstGeom>
          <a:ln w="28575" cap="flat" cmpd="sng">
            <a:solidFill>
              <a:schemeClr val="hlink"/>
            </a:solidFill>
            <a:prstDash val="solid"/>
            <a:miter/>
            <a:headEnd type="none" w="med" len="med"/>
            <a:tailEnd type="triangle" w="med" len="med"/>
          </a:ln>
        </p:spPr>
      </p:cxnSp>
      <p:cxnSp>
        <p:nvCxnSpPr>
          <p:cNvPr id="108" name="AutoShape 88">
            <a:extLst>
              <a:ext uri="{FF2B5EF4-FFF2-40B4-BE49-F238E27FC236}">
                <a16:creationId xmlns:a16="http://schemas.microsoft.com/office/drawing/2014/main" id="{4203F92F-5259-B045-A05B-B07779541ADA}"/>
              </a:ext>
            </a:extLst>
          </p:cNvPr>
          <p:cNvCxnSpPr/>
          <p:nvPr/>
        </p:nvCxnSpPr>
        <p:spPr>
          <a:xfrm flipV="1">
            <a:off x="5839460" y="5753450"/>
            <a:ext cx="527050" cy="147638"/>
          </a:xfrm>
          <a:prstGeom prst="straightConnector1">
            <a:avLst/>
          </a:prstGeom>
          <a:ln w="28575" cap="flat" cmpd="sng">
            <a:solidFill>
              <a:schemeClr val="hlink"/>
            </a:solidFill>
            <a:prstDash val="solid"/>
            <a:miter/>
            <a:headEnd type="none" w="med" len="med"/>
            <a:tailEnd type="triangle" w="med" len="med"/>
          </a:ln>
        </p:spPr>
      </p:cxnSp>
      <p:cxnSp>
        <p:nvCxnSpPr>
          <p:cNvPr id="109" name="AutoShape 90">
            <a:extLst>
              <a:ext uri="{FF2B5EF4-FFF2-40B4-BE49-F238E27FC236}">
                <a16:creationId xmlns:a16="http://schemas.microsoft.com/office/drawing/2014/main" id="{9EF7DC18-9630-BC40-875B-62B2AE45750B}"/>
              </a:ext>
            </a:extLst>
          </p:cNvPr>
          <p:cNvCxnSpPr/>
          <p:nvPr/>
        </p:nvCxnSpPr>
        <p:spPr>
          <a:xfrm>
            <a:off x="3718560" y="5697253"/>
            <a:ext cx="520700" cy="158750"/>
          </a:xfrm>
          <a:prstGeom prst="straightConnector1">
            <a:avLst/>
          </a:prstGeom>
          <a:ln w="28575" cap="flat" cmpd="sng">
            <a:solidFill>
              <a:srgbClr val="660066"/>
            </a:solidFill>
            <a:prstDash val="solid"/>
            <a:miter/>
            <a:headEnd type="none" w="med" len="med"/>
            <a:tailEnd type="triangle" w="med" len="med"/>
          </a:ln>
        </p:spPr>
      </p:cxnSp>
      <p:cxnSp>
        <p:nvCxnSpPr>
          <p:cNvPr id="110" name="AutoShape 91">
            <a:extLst>
              <a:ext uri="{FF2B5EF4-FFF2-40B4-BE49-F238E27FC236}">
                <a16:creationId xmlns:a16="http://schemas.microsoft.com/office/drawing/2014/main" id="{633B6070-61B9-0547-8878-05F027B8D104}"/>
              </a:ext>
            </a:extLst>
          </p:cNvPr>
          <p:cNvCxnSpPr/>
          <p:nvPr/>
        </p:nvCxnSpPr>
        <p:spPr>
          <a:xfrm>
            <a:off x="5839460" y="5901088"/>
            <a:ext cx="527050" cy="303212"/>
          </a:xfrm>
          <a:prstGeom prst="straightConnector1">
            <a:avLst/>
          </a:prstGeom>
          <a:ln w="28575" cap="flat" cmpd="sng">
            <a:solidFill>
              <a:srgbClr val="660066"/>
            </a:solidFill>
            <a:prstDash val="solid"/>
            <a:miter/>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strips(downRight)">
                                      <p:cBhvr>
                                        <p:cTn id="7" dur="2000"/>
                                        <p:tgtEl>
                                          <p:spTgt spid="105"/>
                                        </p:tgtEl>
                                      </p:cBhvr>
                                    </p:animEffect>
                                  </p:childTnLst>
                                </p:cTn>
                              </p:par>
                            </p:childTnLst>
                          </p:cTn>
                        </p:par>
                        <p:par>
                          <p:cTn id="8" fill="hold">
                            <p:stCondLst>
                              <p:cond delay="2000"/>
                            </p:stCondLst>
                            <p:childTnLst>
                              <p:par>
                                <p:cTn id="9" presetID="18" presetClass="entr" presetSubtype="6"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strips(downRight)">
                                      <p:cBhvr>
                                        <p:cTn id="11" dur="2000"/>
                                        <p:tgtEl>
                                          <p:spTgt spid="106"/>
                                        </p:tgtEl>
                                      </p:cBhvr>
                                    </p:animEffect>
                                  </p:childTnLst>
                                </p:cTn>
                              </p:par>
                            </p:childTnLst>
                          </p:cTn>
                        </p:par>
                        <p:par>
                          <p:cTn id="12" fill="hold">
                            <p:stCondLst>
                              <p:cond delay="4000"/>
                            </p:stCondLst>
                            <p:childTnLst>
                              <p:par>
                                <p:cTn id="13" presetID="18" presetClass="entr" presetSubtype="6"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strips(downRight)">
                                      <p:cBhvr>
                                        <p:cTn id="15" dur="2000"/>
                                        <p:tgtEl>
                                          <p:spTgt spid="107"/>
                                        </p:tgtEl>
                                      </p:cBhvr>
                                    </p:animEffect>
                                  </p:childTnLst>
                                </p:cTn>
                              </p:par>
                            </p:childTnLst>
                          </p:cTn>
                        </p:par>
                        <p:par>
                          <p:cTn id="16" fill="hold">
                            <p:stCondLst>
                              <p:cond delay="6000"/>
                            </p:stCondLst>
                            <p:childTnLst>
                              <p:par>
                                <p:cTn id="17" presetID="18" presetClass="entr" presetSubtype="6"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strips(downRight)">
                                      <p:cBhvr>
                                        <p:cTn id="19" dur="2000"/>
                                        <p:tgtEl>
                                          <p:spTgt spid="108"/>
                                        </p:tgtEl>
                                      </p:cBhvr>
                                    </p:animEffect>
                                  </p:childTnLst>
                                </p:cTn>
                              </p:par>
                            </p:childTnLst>
                          </p:cTn>
                        </p:par>
                        <p:par>
                          <p:cTn id="20" fill="hold">
                            <p:stCondLst>
                              <p:cond delay="8000"/>
                            </p:stCondLst>
                            <p:childTnLst>
                              <p:par>
                                <p:cTn id="21" presetID="18" presetClass="entr" presetSubtype="6"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strips(downRight)">
                                      <p:cBhvr>
                                        <p:cTn id="23" dur="2000"/>
                                        <p:tgtEl>
                                          <p:spTgt spid="109"/>
                                        </p:tgtEl>
                                      </p:cBhvr>
                                    </p:animEffect>
                                  </p:childTnLst>
                                </p:cTn>
                              </p:par>
                            </p:childTnLst>
                          </p:cTn>
                        </p:par>
                        <p:par>
                          <p:cTn id="24" fill="hold">
                            <p:stCondLst>
                              <p:cond delay="10000"/>
                            </p:stCondLst>
                            <p:childTnLst>
                              <p:par>
                                <p:cTn id="25" presetID="18" presetClass="entr" presetSubtype="6"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strips(downRight)">
                                      <p:cBhvr>
                                        <p:cTn id="2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外</a:t>
            </a:r>
            <a:r>
              <a:rPr lang="zh-CN" altLang="en-US" sz="2400" b="1" dirty="0">
                <a:latin typeface="+mn-ea"/>
                <a:sym typeface="Symbol" panose="05050102010706020507" charset="2"/>
              </a:rPr>
              <a:t>连接</a:t>
            </a:r>
            <a:endParaRPr lang="zh-CN" altLang="en-US" sz="2400" b="1" dirty="0">
              <a:latin typeface="+mn-ea"/>
              <a:sym typeface="+mn-ea"/>
            </a:endParaRPr>
          </a:p>
        </p:txBody>
      </p:sp>
      <p:sp>
        <p:nvSpPr>
          <p:cNvPr id="3" name="文本框 2"/>
          <p:cNvSpPr txBox="1"/>
          <p:nvPr/>
        </p:nvSpPr>
        <p:spPr>
          <a:xfrm>
            <a:off x="884011" y="1741905"/>
            <a:ext cx="10729912" cy="4523105"/>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lang="en-US" sz="2400" dirty="0">
                <a:sym typeface="Symbol" panose="05050102010706020507" charset="2"/>
              </a:rPr>
              <a:t>为避免自然连接时因失配而发生的信息丢失，可以假定往参与连接的一方表中附加一个取值全为空值的行，它和参与连接的另一方表中的任何一个未匹配上的元组都能匹配，称之为</a:t>
            </a:r>
            <a:r>
              <a:rPr lang="en-US" sz="2400" b="1" dirty="0">
                <a:solidFill>
                  <a:srgbClr val="FF0000"/>
                </a:solidFill>
                <a:sym typeface="Symbol" panose="05050102010706020507" charset="2"/>
              </a:rPr>
              <a:t>外连接</a:t>
            </a:r>
          </a:p>
          <a:p>
            <a:pPr marL="342900" lvl="0" indent="-342900" fontAlgn="auto">
              <a:lnSpc>
                <a:spcPct val="150000"/>
              </a:lnSpc>
              <a:buFont typeface="Arial" panose="020B0604020202090204" pitchFamily="34" charset="0"/>
              <a:buChar char="•"/>
            </a:pPr>
            <a:r>
              <a:rPr lang="en-US" sz="2400" dirty="0">
                <a:sym typeface="Symbol" panose="05050102010706020507" charset="2"/>
              </a:rPr>
              <a:t>外连接 = 自然连接 + 未匹配元组(悬挂元组)</a:t>
            </a:r>
          </a:p>
          <a:p>
            <a:pPr marL="342900" lvl="0" indent="-342900" fontAlgn="auto">
              <a:lnSpc>
                <a:spcPct val="150000"/>
              </a:lnSpc>
              <a:buFont typeface="Arial" panose="020B0604020202090204" pitchFamily="34" charset="0"/>
              <a:buChar char="•"/>
            </a:pPr>
            <a:r>
              <a:rPr lang="en-US" sz="2400" dirty="0">
                <a:sym typeface="Symbol" panose="05050102010706020507" charset="2"/>
              </a:rPr>
              <a:t>外连接的形式：左外连接、右外连接、全外连接 </a:t>
            </a:r>
          </a:p>
          <a:p>
            <a:pPr lvl="2" indent="0" fontAlgn="auto">
              <a:lnSpc>
                <a:spcPct val="150000"/>
              </a:lnSpc>
              <a:buNone/>
            </a:pPr>
            <a:r>
              <a:rPr lang="en-US" sz="2400" dirty="0">
                <a:sym typeface="Symbol" panose="05050102010706020507" charset="2"/>
              </a:rPr>
              <a:t>左外连接 = 自然连接 + 左侧表中未匹配元组</a:t>
            </a:r>
          </a:p>
          <a:p>
            <a:pPr lvl="2" indent="0" fontAlgn="auto">
              <a:lnSpc>
                <a:spcPct val="150000"/>
              </a:lnSpc>
              <a:buNone/>
            </a:pPr>
            <a:r>
              <a:rPr lang="en-US" sz="2400" dirty="0">
                <a:sym typeface="Symbol" panose="05050102010706020507" charset="2"/>
              </a:rPr>
              <a:t>右外连接 = 自然连接 + 右侧表中未匹配元组</a:t>
            </a:r>
          </a:p>
          <a:p>
            <a:pPr lvl="2" indent="0" fontAlgn="auto">
              <a:lnSpc>
                <a:spcPct val="150000"/>
              </a:lnSpc>
              <a:buNone/>
            </a:pPr>
            <a:r>
              <a:rPr lang="en-US" sz="2400" dirty="0">
                <a:sym typeface="Symbol" panose="05050102010706020507" charset="2"/>
              </a:rPr>
              <a:t>全外连接 = 自然连接 + 两侧表中未匹配元组</a:t>
            </a:r>
          </a:p>
        </p:txBody>
      </p:sp>
      <p:sp>
        <p:nvSpPr>
          <p:cNvPr id="104451" name="AutoShape 4"/>
          <p:cNvSpPr/>
          <p:nvPr/>
        </p:nvSpPr>
        <p:spPr>
          <a:xfrm rot="5400000">
            <a:off x="1541780" y="4748848"/>
            <a:ext cx="228600" cy="228600"/>
          </a:xfrm>
          <a:prstGeom prst="flowChartCollate">
            <a:avLst/>
          </a:prstGeom>
          <a:noFill/>
          <a:ln w="19050" cap="flat" cmpd="sng">
            <a:solidFill>
              <a:schemeClr val="tx1"/>
            </a:solidFill>
            <a:prstDash val="solid"/>
            <a:miter/>
            <a:headEnd type="none" w="med" len="med"/>
            <a:tailEnd type="none" w="med" len="med"/>
          </a:ln>
        </p:spPr>
        <p:txBody>
          <a:bodyPr wrap="none" anchor="ctr"/>
          <a:lstStyle/>
          <a:p>
            <a:pPr>
              <a:buClrTx/>
            </a:pPr>
            <a:endParaRPr lang="zh-CN" altLang="en-US" dirty="0">
              <a:latin typeface="Arial" panose="020B0604020202090204" pitchFamily="34" charset="0"/>
            </a:endParaRPr>
          </a:p>
        </p:txBody>
      </p:sp>
      <p:sp>
        <p:nvSpPr>
          <p:cNvPr id="104452" name="Line 5"/>
          <p:cNvSpPr/>
          <p:nvPr/>
        </p:nvSpPr>
        <p:spPr>
          <a:xfrm flipH="1">
            <a:off x="1389380" y="4748848"/>
            <a:ext cx="152400" cy="0"/>
          </a:xfrm>
          <a:prstGeom prst="line">
            <a:avLst/>
          </a:prstGeom>
          <a:ln w="19050" cap="flat" cmpd="sng">
            <a:solidFill>
              <a:schemeClr val="tx1"/>
            </a:solidFill>
            <a:prstDash val="solid"/>
            <a:headEnd type="none" w="med" len="med"/>
            <a:tailEnd type="none" w="med" len="med"/>
          </a:ln>
        </p:spPr>
      </p:sp>
      <p:sp>
        <p:nvSpPr>
          <p:cNvPr id="104453" name="Line 6"/>
          <p:cNvSpPr/>
          <p:nvPr/>
        </p:nvSpPr>
        <p:spPr>
          <a:xfrm flipH="1">
            <a:off x="1389380" y="4977448"/>
            <a:ext cx="152400" cy="0"/>
          </a:xfrm>
          <a:prstGeom prst="line">
            <a:avLst/>
          </a:prstGeom>
          <a:ln w="19050" cap="flat" cmpd="sng">
            <a:solidFill>
              <a:schemeClr val="tx1"/>
            </a:solidFill>
            <a:prstDash val="solid"/>
            <a:headEnd type="none" w="med" len="med"/>
            <a:tailEnd type="none" w="med" len="med"/>
          </a:ln>
        </p:spPr>
      </p:sp>
      <p:sp>
        <p:nvSpPr>
          <p:cNvPr id="104454" name="AutoShape 7"/>
          <p:cNvSpPr/>
          <p:nvPr/>
        </p:nvSpPr>
        <p:spPr>
          <a:xfrm rot="5400000">
            <a:off x="1389380" y="5282248"/>
            <a:ext cx="228600" cy="228600"/>
          </a:xfrm>
          <a:prstGeom prst="flowChartCollate">
            <a:avLst/>
          </a:prstGeom>
          <a:noFill/>
          <a:ln w="19050" cap="flat" cmpd="sng">
            <a:solidFill>
              <a:schemeClr val="tx1"/>
            </a:solidFill>
            <a:prstDash val="solid"/>
            <a:miter/>
            <a:headEnd type="none" w="med" len="med"/>
            <a:tailEnd type="none" w="med" len="med"/>
          </a:ln>
        </p:spPr>
        <p:txBody>
          <a:bodyPr wrap="none" anchor="ctr"/>
          <a:lstStyle/>
          <a:p>
            <a:pPr>
              <a:buClrTx/>
            </a:pPr>
            <a:endParaRPr lang="zh-CN" altLang="en-US" dirty="0">
              <a:latin typeface="Arial" panose="020B0604020202090204" pitchFamily="34" charset="0"/>
            </a:endParaRPr>
          </a:p>
        </p:txBody>
      </p:sp>
      <p:sp>
        <p:nvSpPr>
          <p:cNvPr id="104455" name="Line 8"/>
          <p:cNvSpPr/>
          <p:nvPr/>
        </p:nvSpPr>
        <p:spPr>
          <a:xfrm flipH="1">
            <a:off x="1617980" y="5282248"/>
            <a:ext cx="152400" cy="0"/>
          </a:xfrm>
          <a:prstGeom prst="line">
            <a:avLst/>
          </a:prstGeom>
          <a:ln w="19050" cap="flat" cmpd="sng">
            <a:solidFill>
              <a:schemeClr val="tx1"/>
            </a:solidFill>
            <a:prstDash val="solid"/>
            <a:headEnd type="none" w="med" len="med"/>
            <a:tailEnd type="none" w="med" len="med"/>
          </a:ln>
        </p:spPr>
      </p:sp>
      <p:sp>
        <p:nvSpPr>
          <p:cNvPr id="104456" name="Line 9"/>
          <p:cNvSpPr/>
          <p:nvPr/>
        </p:nvSpPr>
        <p:spPr>
          <a:xfrm flipH="1">
            <a:off x="1617980" y="5510848"/>
            <a:ext cx="152400" cy="0"/>
          </a:xfrm>
          <a:prstGeom prst="line">
            <a:avLst/>
          </a:prstGeom>
          <a:ln w="19050" cap="flat" cmpd="sng">
            <a:solidFill>
              <a:schemeClr val="tx1"/>
            </a:solidFill>
            <a:prstDash val="solid"/>
            <a:headEnd type="none" w="med" len="med"/>
            <a:tailEnd type="none" w="med" len="med"/>
          </a:ln>
        </p:spPr>
      </p:sp>
      <p:sp>
        <p:nvSpPr>
          <p:cNvPr id="104457" name="AutoShape 10"/>
          <p:cNvSpPr/>
          <p:nvPr/>
        </p:nvSpPr>
        <p:spPr>
          <a:xfrm rot="5400000">
            <a:off x="1389380" y="5815648"/>
            <a:ext cx="228600" cy="228600"/>
          </a:xfrm>
          <a:prstGeom prst="flowChartCollate">
            <a:avLst/>
          </a:prstGeom>
          <a:noFill/>
          <a:ln w="19050" cap="flat" cmpd="sng">
            <a:solidFill>
              <a:schemeClr val="tx1"/>
            </a:solidFill>
            <a:prstDash val="solid"/>
            <a:miter/>
            <a:headEnd type="none" w="med" len="med"/>
            <a:tailEnd type="none" w="med" len="med"/>
          </a:ln>
        </p:spPr>
        <p:txBody>
          <a:bodyPr wrap="none" anchor="ctr"/>
          <a:lstStyle/>
          <a:p>
            <a:pPr>
              <a:buClrTx/>
            </a:pPr>
            <a:endParaRPr lang="zh-CN" altLang="en-US" dirty="0">
              <a:latin typeface="Arial" panose="020B0604020202090204" pitchFamily="34" charset="0"/>
            </a:endParaRPr>
          </a:p>
        </p:txBody>
      </p:sp>
      <p:sp>
        <p:nvSpPr>
          <p:cNvPr id="104458" name="Line 11"/>
          <p:cNvSpPr/>
          <p:nvPr/>
        </p:nvSpPr>
        <p:spPr>
          <a:xfrm flipH="1">
            <a:off x="1617980" y="5815648"/>
            <a:ext cx="152400" cy="0"/>
          </a:xfrm>
          <a:prstGeom prst="line">
            <a:avLst/>
          </a:prstGeom>
          <a:ln w="19050" cap="flat" cmpd="sng">
            <a:solidFill>
              <a:schemeClr val="tx1"/>
            </a:solidFill>
            <a:prstDash val="solid"/>
            <a:headEnd type="none" w="med" len="med"/>
            <a:tailEnd type="none" w="med" len="med"/>
          </a:ln>
        </p:spPr>
      </p:sp>
      <p:sp>
        <p:nvSpPr>
          <p:cNvPr id="104459" name="Line 12"/>
          <p:cNvSpPr/>
          <p:nvPr/>
        </p:nvSpPr>
        <p:spPr>
          <a:xfrm flipH="1">
            <a:off x="1617980" y="6044248"/>
            <a:ext cx="152400" cy="0"/>
          </a:xfrm>
          <a:prstGeom prst="line">
            <a:avLst/>
          </a:prstGeom>
          <a:ln w="19050" cap="flat" cmpd="sng">
            <a:solidFill>
              <a:schemeClr val="tx1"/>
            </a:solidFill>
            <a:prstDash val="solid"/>
            <a:headEnd type="none" w="med" len="med"/>
            <a:tailEnd type="none" w="med" len="med"/>
          </a:ln>
        </p:spPr>
      </p:sp>
      <p:sp>
        <p:nvSpPr>
          <p:cNvPr id="104460" name="Line 13"/>
          <p:cNvSpPr/>
          <p:nvPr/>
        </p:nvSpPr>
        <p:spPr>
          <a:xfrm flipH="1">
            <a:off x="1236980" y="5815648"/>
            <a:ext cx="152400" cy="0"/>
          </a:xfrm>
          <a:prstGeom prst="line">
            <a:avLst/>
          </a:prstGeom>
          <a:ln w="19050" cap="flat" cmpd="sng">
            <a:solidFill>
              <a:schemeClr val="tx1"/>
            </a:solidFill>
            <a:prstDash val="solid"/>
            <a:headEnd type="none" w="med" len="med"/>
            <a:tailEnd type="none" w="med" len="med"/>
          </a:ln>
        </p:spPr>
      </p:sp>
      <p:sp>
        <p:nvSpPr>
          <p:cNvPr id="104461" name="Line 14"/>
          <p:cNvSpPr/>
          <p:nvPr/>
        </p:nvSpPr>
        <p:spPr>
          <a:xfrm flipH="1">
            <a:off x="1236980" y="6044248"/>
            <a:ext cx="152400" cy="0"/>
          </a:xfrm>
          <a:prstGeom prst="line">
            <a:avLst/>
          </a:prstGeom>
          <a:ln w="19050" cap="flat" cmpd="sng">
            <a:solidFill>
              <a:schemeClr val="tx1"/>
            </a:solidFill>
            <a:prstDash val="solid"/>
            <a:headEnd type="none" w="med" len="med"/>
            <a:tailEnd type="none" w="med" len="med"/>
          </a:ln>
        </p:spPr>
      </p:sp>
      <p:sp>
        <p:nvSpPr>
          <p:cNvPr id="5" name="灯片编号占位符 4"/>
          <p:cNvSpPr>
            <a:spLocks noGrp="1"/>
          </p:cNvSpPr>
          <p:nvPr>
            <p:ph type="sldNum" sz="quarter" idx="12"/>
          </p:nvPr>
        </p:nvSpPr>
        <p:spPr/>
        <p:txBody>
          <a:bodyPr/>
          <a:lstStyle/>
          <a:p>
            <a:fld id="{36A25BD4-2C18-3241-A107-B7FFDDC89A82}" type="slidenum">
              <a:rPr kumimoji="1" lang="zh-CN" altLang="en-US" smtClean="0"/>
              <a:t>46</a:t>
            </a:fld>
            <a:endParaRPr kumimoji="1"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关系运算</a:t>
            </a:r>
            <a:r>
              <a:rPr lang="en-US" altLang="zh-CN" sz="2400" b="1" dirty="0">
                <a:latin typeface="+mn-ea"/>
                <a:sym typeface="+mn-ea"/>
              </a:rPr>
              <a:t>——</a:t>
            </a:r>
            <a:r>
              <a:rPr lang="zh-CN" altLang="en-US" sz="2400" b="1" dirty="0">
                <a:latin typeface="+mn-ea"/>
                <a:sym typeface="+mn-ea"/>
              </a:rPr>
              <a:t>外</a:t>
            </a:r>
            <a:r>
              <a:rPr lang="zh-CN" altLang="en-US" sz="2400" b="1" dirty="0">
                <a:latin typeface="+mn-ea"/>
                <a:sym typeface="Symbol" panose="05050102010706020507" charset="2"/>
              </a:rPr>
              <a:t>连接</a:t>
            </a:r>
            <a:endParaRPr lang="zh-CN" altLang="en-US" sz="2400" b="1" dirty="0">
              <a:latin typeface="+mn-ea"/>
              <a:sym typeface="+mn-ea"/>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47</a:t>
            </a:fld>
            <a:endParaRPr kumimoji="1" lang="zh-CN" altLang="en-US"/>
          </a:p>
        </p:txBody>
      </p:sp>
      <p:grpSp>
        <p:nvGrpSpPr>
          <p:cNvPr id="19" name="Group 3">
            <a:extLst>
              <a:ext uri="{FF2B5EF4-FFF2-40B4-BE49-F238E27FC236}">
                <a16:creationId xmlns:a16="http://schemas.microsoft.com/office/drawing/2014/main" id="{09BE0CFA-8980-2B4F-9B71-2CB968796113}"/>
              </a:ext>
            </a:extLst>
          </p:cNvPr>
          <p:cNvGrpSpPr>
            <a:grpSpLocks/>
          </p:cNvGrpSpPr>
          <p:nvPr/>
        </p:nvGrpSpPr>
        <p:grpSpPr bwMode="auto">
          <a:xfrm>
            <a:off x="1905000" y="1985964"/>
            <a:ext cx="3048000" cy="1976437"/>
            <a:chOff x="528" y="960"/>
            <a:chExt cx="1920" cy="1245"/>
          </a:xfrm>
        </p:grpSpPr>
        <p:sp>
          <p:nvSpPr>
            <p:cNvPr id="20" name="Rectangle 4">
              <a:extLst>
                <a:ext uri="{FF2B5EF4-FFF2-40B4-BE49-F238E27FC236}">
                  <a16:creationId xmlns:a16="http://schemas.microsoft.com/office/drawing/2014/main" id="{EF295E79-53B7-AE47-A997-06DA6FFA7796}"/>
                </a:ext>
              </a:extLst>
            </p:cNvPr>
            <p:cNvSpPr>
              <a:spLocks noChangeArrowheads="1"/>
            </p:cNvSpPr>
            <p:nvPr/>
          </p:nvSpPr>
          <p:spPr bwMode="auto">
            <a:xfrm>
              <a:off x="1808" y="1956"/>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500</a:t>
              </a:r>
            </a:p>
          </p:txBody>
        </p:sp>
        <p:sp>
          <p:nvSpPr>
            <p:cNvPr id="21" name="Rectangle 5">
              <a:extLst>
                <a:ext uri="{FF2B5EF4-FFF2-40B4-BE49-F238E27FC236}">
                  <a16:creationId xmlns:a16="http://schemas.microsoft.com/office/drawing/2014/main" id="{44E442FD-8064-784B-AB93-ED98021C9FE0}"/>
                </a:ext>
              </a:extLst>
            </p:cNvPr>
            <p:cNvSpPr>
              <a:spLocks noChangeArrowheads="1"/>
            </p:cNvSpPr>
            <p:nvPr/>
          </p:nvSpPr>
          <p:spPr bwMode="auto">
            <a:xfrm>
              <a:off x="1200" y="1956"/>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李三</a:t>
              </a:r>
            </a:p>
          </p:txBody>
        </p:sp>
        <p:sp>
          <p:nvSpPr>
            <p:cNvPr id="22" name="Rectangle 6">
              <a:extLst>
                <a:ext uri="{FF2B5EF4-FFF2-40B4-BE49-F238E27FC236}">
                  <a16:creationId xmlns:a16="http://schemas.microsoft.com/office/drawing/2014/main" id="{E1367FC8-4A86-5B4F-9309-102066438119}"/>
                </a:ext>
              </a:extLst>
            </p:cNvPr>
            <p:cNvSpPr>
              <a:spLocks noChangeArrowheads="1"/>
            </p:cNvSpPr>
            <p:nvPr/>
          </p:nvSpPr>
          <p:spPr bwMode="auto">
            <a:xfrm>
              <a:off x="528" y="1956"/>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P04</a:t>
              </a:r>
            </a:p>
          </p:txBody>
        </p:sp>
        <p:sp>
          <p:nvSpPr>
            <p:cNvPr id="23" name="Rectangle 7">
              <a:extLst>
                <a:ext uri="{FF2B5EF4-FFF2-40B4-BE49-F238E27FC236}">
                  <a16:creationId xmlns:a16="http://schemas.microsoft.com/office/drawing/2014/main" id="{5C003A8C-3C0C-5841-884E-2E1C8D408179}"/>
                </a:ext>
              </a:extLst>
            </p:cNvPr>
            <p:cNvSpPr>
              <a:spLocks noChangeArrowheads="1"/>
            </p:cNvSpPr>
            <p:nvPr/>
          </p:nvSpPr>
          <p:spPr bwMode="auto">
            <a:xfrm>
              <a:off x="1808" y="1707"/>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600</a:t>
              </a:r>
            </a:p>
          </p:txBody>
        </p:sp>
        <p:sp>
          <p:nvSpPr>
            <p:cNvPr id="24" name="Rectangle 8">
              <a:extLst>
                <a:ext uri="{FF2B5EF4-FFF2-40B4-BE49-F238E27FC236}">
                  <a16:creationId xmlns:a16="http://schemas.microsoft.com/office/drawing/2014/main" id="{7DB95153-87FB-BE43-AFE7-D5A12D98E4BA}"/>
                </a:ext>
              </a:extLst>
            </p:cNvPr>
            <p:cNvSpPr>
              <a:spLocks noChangeArrowheads="1"/>
            </p:cNvSpPr>
            <p:nvPr/>
          </p:nvSpPr>
          <p:spPr bwMode="auto">
            <a:xfrm>
              <a:off x="1808" y="1458"/>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700</a:t>
              </a:r>
            </a:p>
          </p:txBody>
        </p:sp>
        <p:sp>
          <p:nvSpPr>
            <p:cNvPr id="25" name="Rectangle 9">
              <a:extLst>
                <a:ext uri="{FF2B5EF4-FFF2-40B4-BE49-F238E27FC236}">
                  <a16:creationId xmlns:a16="http://schemas.microsoft.com/office/drawing/2014/main" id="{80133639-F968-544A-B6E2-5E4B14397D2A}"/>
                </a:ext>
              </a:extLst>
            </p:cNvPr>
            <p:cNvSpPr>
              <a:spLocks noChangeArrowheads="1"/>
            </p:cNvSpPr>
            <p:nvPr/>
          </p:nvSpPr>
          <p:spPr bwMode="auto">
            <a:xfrm>
              <a:off x="1808" y="1209"/>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800</a:t>
              </a:r>
            </a:p>
          </p:txBody>
        </p:sp>
        <p:sp>
          <p:nvSpPr>
            <p:cNvPr id="26" name="Rectangle 10">
              <a:extLst>
                <a:ext uri="{FF2B5EF4-FFF2-40B4-BE49-F238E27FC236}">
                  <a16:creationId xmlns:a16="http://schemas.microsoft.com/office/drawing/2014/main" id="{7240D66E-1492-9649-BF09-992E4E9D59FB}"/>
                </a:ext>
              </a:extLst>
            </p:cNvPr>
            <p:cNvSpPr>
              <a:spLocks noChangeArrowheads="1"/>
            </p:cNvSpPr>
            <p:nvPr/>
          </p:nvSpPr>
          <p:spPr bwMode="auto">
            <a:xfrm>
              <a:off x="1808" y="960"/>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SAL</a:t>
              </a:r>
            </a:p>
          </p:txBody>
        </p:sp>
        <p:sp>
          <p:nvSpPr>
            <p:cNvPr id="27" name="Rectangle 11">
              <a:extLst>
                <a:ext uri="{FF2B5EF4-FFF2-40B4-BE49-F238E27FC236}">
                  <a16:creationId xmlns:a16="http://schemas.microsoft.com/office/drawing/2014/main" id="{3D6720A2-9172-5D44-B5DD-C6D4D9F02EDA}"/>
                </a:ext>
              </a:extLst>
            </p:cNvPr>
            <p:cNvSpPr>
              <a:spLocks noChangeArrowheads="1"/>
            </p:cNvSpPr>
            <p:nvPr/>
          </p:nvSpPr>
          <p:spPr bwMode="auto">
            <a:xfrm>
              <a:off x="1200" y="1707"/>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孙立</a:t>
              </a:r>
            </a:p>
          </p:txBody>
        </p:sp>
        <p:sp>
          <p:nvSpPr>
            <p:cNvPr id="28" name="Rectangle 12">
              <a:extLst>
                <a:ext uri="{FF2B5EF4-FFF2-40B4-BE49-F238E27FC236}">
                  <a16:creationId xmlns:a16="http://schemas.microsoft.com/office/drawing/2014/main" id="{3FEEF6A3-1646-B549-8FB0-0C6CA958A7F5}"/>
                </a:ext>
              </a:extLst>
            </p:cNvPr>
            <p:cNvSpPr>
              <a:spLocks noChangeArrowheads="1"/>
            </p:cNvSpPr>
            <p:nvPr/>
          </p:nvSpPr>
          <p:spPr bwMode="auto">
            <a:xfrm>
              <a:off x="528" y="1707"/>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P03</a:t>
              </a:r>
            </a:p>
          </p:txBody>
        </p:sp>
        <p:sp>
          <p:nvSpPr>
            <p:cNvPr id="29" name="Rectangle 13">
              <a:extLst>
                <a:ext uri="{FF2B5EF4-FFF2-40B4-BE49-F238E27FC236}">
                  <a16:creationId xmlns:a16="http://schemas.microsoft.com/office/drawing/2014/main" id="{8088C960-1018-FA48-B363-D5971F780625}"/>
                </a:ext>
              </a:extLst>
            </p:cNvPr>
            <p:cNvSpPr>
              <a:spLocks noChangeArrowheads="1"/>
            </p:cNvSpPr>
            <p:nvPr/>
          </p:nvSpPr>
          <p:spPr bwMode="auto">
            <a:xfrm>
              <a:off x="1200" y="1458"/>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钱广</a:t>
              </a:r>
            </a:p>
          </p:txBody>
        </p:sp>
        <p:sp>
          <p:nvSpPr>
            <p:cNvPr id="30" name="Rectangle 14">
              <a:extLst>
                <a:ext uri="{FF2B5EF4-FFF2-40B4-BE49-F238E27FC236}">
                  <a16:creationId xmlns:a16="http://schemas.microsoft.com/office/drawing/2014/main" id="{4E5C5BFA-34EA-1E44-B21E-EBA6C3E26DD2}"/>
                </a:ext>
              </a:extLst>
            </p:cNvPr>
            <p:cNvSpPr>
              <a:spLocks noChangeArrowheads="1"/>
            </p:cNvSpPr>
            <p:nvPr/>
          </p:nvSpPr>
          <p:spPr bwMode="auto">
            <a:xfrm>
              <a:off x="528" y="1458"/>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P02</a:t>
              </a:r>
            </a:p>
          </p:txBody>
        </p:sp>
        <p:sp>
          <p:nvSpPr>
            <p:cNvPr id="31" name="Rectangle 15">
              <a:extLst>
                <a:ext uri="{FF2B5EF4-FFF2-40B4-BE49-F238E27FC236}">
                  <a16:creationId xmlns:a16="http://schemas.microsoft.com/office/drawing/2014/main" id="{03DC2593-435C-104E-A6E0-55FEF93254DF}"/>
                </a:ext>
              </a:extLst>
            </p:cNvPr>
            <p:cNvSpPr>
              <a:spLocks noChangeArrowheads="1"/>
            </p:cNvSpPr>
            <p:nvPr/>
          </p:nvSpPr>
          <p:spPr bwMode="auto">
            <a:xfrm>
              <a:off x="1200" y="1209"/>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赵明</a:t>
              </a:r>
            </a:p>
          </p:txBody>
        </p:sp>
        <p:sp>
          <p:nvSpPr>
            <p:cNvPr id="32" name="Rectangle 16">
              <a:extLst>
                <a:ext uri="{FF2B5EF4-FFF2-40B4-BE49-F238E27FC236}">
                  <a16:creationId xmlns:a16="http://schemas.microsoft.com/office/drawing/2014/main" id="{A16724BD-94B9-2D48-99AB-858F4CBB661D}"/>
                </a:ext>
              </a:extLst>
            </p:cNvPr>
            <p:cNvSpPr>
              <a:spLocks noChangeArrowheads="1"/>
            </p:cNvSpPr>
            <p:nvPr/>
          </p:nvSpPr>
          <p:spPr bwMode="auto">
            <a:xfrm>
              <a:off x="528" y="1209"/>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P01</a:t>
              </a:r>
            </a:p>
          </p:txBody>
        </p:sp>
        <p:sp>
          <p:nvSpPr>
            <p:cNvPr id="33" name="Rectangle 17">
              <a:extLst>
                <a:ext uri="{FF2B5EF4-FFF2-40B4-BE49-F238E27FC236}">
                  <a16:creationId xmlns:a16="http://schemas.microsoft.com/office/drawing/2014/main" id="{FE912AEC-AFD4-284E-8EC5-C4CE0D815658}"/>
                </a:ext>
              </a:extLst>
            </p:cNvPr>
            <p:cNvSpPr>
              <a:spLocks noChangeArrowheads="1"/>
            </p:cNvSpPr>
            <p:nvPr/>
          </p:nvSpPr>
          <p:spPr bwMode="auto">
            <a:xfrm>
              <a:off x="1200" y="960"/>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PN</a:t>
              </a:r>
            </a:p>
          </p:txBody>
        </p:sp>
        <p:sp>
          <p:nvSpPr>
            <p:cNvPr id="34" name="Rectangle 18">
              <a:extLst>
                <a:ext uri="{FF2B5EF4-FFF2-40B4-BE49-F238E27FC236}">
                  <a16:creationId xmlns:a16="http://schemas.microsoft.com/office/drawing/2014/main" id="{098AE575-97CC-2942-8B10-E97667475F80}"/>
                </a:ext>
              </a:extLst>
            </p:cNvPr>
            <p:cNvSpPr>
              <a:spLocks noChangeArrowheads="1"/>
            </p:cNvSpPr>
            <p:nvPr/>
          </p:nvSpPr>
          <p:spPr bwMode="auto">
            <a:xfrm>
              <a:off x="528" y="960"/>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a:t>
              </a:r>
            </a:p>
          </p:txBody>
        </p:sp>
        <p:sp>
          <p:nvSpPr>
            <p:cNvPr id="35" name="Line 19">
              <a:extLst>
                <a:ext uri="{FF2B5EF4-FFF2-40B4-BE49-F238E27FC236}">
                  <a16:creationId xmlns:a16="http://schemas.microsoft.com/office/drawing/2014/main" id="{411FFE11-871C-C642-A227-2AEDC8D2941A}"/>
                </a:ext>
              </a:extLst>
            </p:cNvPr>
            <p:cNvSpPr>
              <a:spLocks noChangeShapeType="1"/>
            </p:cNvSpPr>
            <p:nvPr/>
          </p:nvSpPr>
          <p:spPr bwMode="auto">
            <a:xfrm>
              <a:off x="528" y="960"/>
              <a:ext cx="192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20">
              <a:extLst>
                <a:ext uri="{FF2B5EF4-FFF2-40B4-BE49-F238E27FC236}">
                  <a16:creationId xmlns:a16="http://schemas.microsoft.com/office/drawing/2014/main" id="{8004D1DD-B16F-1F4C-AEB2-D6377C573FDA}"/>
                </a:ext>
              </a:extLst>
            </p:cNvPr>
            <p:cNvSpPr>
              <a:spLocks noChangeShapeType="1"/>
            </p:cNvSpPr>
            <p:nvPr/>
          </p:nvSpPr>
          <p:spPr bwMode="auto">
            <a:xfrm>
              <a:off x="528" y="1209"/>
              <a:ext cx="19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21">
              <a:extLst>
                <a:ext uri="{FF2B5EF4-FFF2-40B4-BE49-F238E27FC236}">
                  <a16:creationId xmlns:a16="http://schemas.microsoft.com/office/drawing/2014/main" id="{5E50C8D0-833C-914A-AC65-1EB2F002FDD4}"/>
                </a:ext>
              </a:extLst>
            </p:cNvPr>
            <p:cNvSpPr>
              <a:spLocks noChangeShapeType="1"/>
            </p:cNvSpPr>
            <p:nvPr/>
          </p:nvSpPr>
          <p:spPr bwMode="auto">
            <a:xfrm>
              <a:off x="528" y="1458"/>
              <a:ext cx="19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2">
              <a:extLst>
                <a:ext uri="{FF2B5EF4-FFF2-40B4-BE49-F238E27FC236}">
                  <a16:creationId xmlns:a16="http://schemas.microsoft.com/office/drawing/2014/main" id="{64654BCA-1626-874B-A840-AA9B04C3DCBB}"/>
                </a:ext>
              </a:extLst>
            </p:cNvPr>
            <p:cNvSpPr>
              <a:spLocks noChangeShapeType="1"/>
            </p:cNvSpPr>
            <p:nvPr/>
          </p:nvSpPr>
          <p:spPr bwMode="auto">
            <a:xfrm>
              <a:off x="528" y="1707"/>
              <a:ext cx="19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39" name="Line 23">
              <a:extLst>
                <a:ext uri="{FF2B5EF4-FFF2-40B4-BE49-F238E27FC236}">
                  <a16:creationId xmlns:a16="http://schemas.microsoft.com/office/drawing/2014/main" id="{ED79D96E-0BED-A14B-893F-0A58E56C2A2B}"/>
                </a:ext>
              </a:extLst>
            </p:cNvPr>
            <p:cNvSpPr>
              <a:spLocks noChangeShapeType="1"/>
            </p:cNvSpPr>
            <p:nvPr/>
          </p:nvSpPr>
          <p:spPr bwMode="auto">
            <a:xfrm>
              <a:off x="528" y="2205"/>
              <a:ext cx="192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24">
              <a:extLst>
                <a:ext uri="{FF2B5EF4-FFF2-40B4-BE49-F238E27FC236}">
                  <a16:creationId xmlns:a16="http://schemas.microsoft.com/office/drawing/2014/main" id="{ED95BA1B-CF1B-3A49-98AB-CEF7E1AE625D}"/>
                </a:ext>
              </a:extLst>
            </p:cNvPr>
            <p:cNvSpPr>
              <a:spLocks noChangeShapeType="1"/>
            </p:cNvSpPr>
            <p:nvPr/>
          </p:nvSpPr>
          <p:spPr bwMode="auto">
            <a:xfrm>
              <a:off x="528" y="960"/>
              <a:ext cx="0" cy="1245"/>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25">
              <a:extLst>
                <a:ext uri="{FF2B5EF4-FFF2-40B4-BE49-F238E27FC236}">
                  <a16:creationId xmlns:a16="http://schemas.microsoft.com/office/drawing/2014/main" id="{55369044-A2F1-D942-A55C-17135A4AF036}"/>
                </a:ext>
              </a:extLst>
            </p:cNvPr>
            <p:cNvSpPr>
              <a:spLocks noChangeShapeType="1"/>
            </p:cNvSpPr>
            <p:nvPr/>
          </p:nvSpPr>
          <p:spPr bwMode="auto">
            <a:xfrm>
              <a:off x="1200" y="960"/>
              <a:ext cx="0" cy="12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26">
              <a:extLst>
                <a:ext uri="{FF2B5EF4-FFF2-40B4-BE49-F238E27FC236}">
                  <a16:creationId xmlns:a16="http://schemas.microsoft.com/office/drawing/2014/main" id="{182D5E30-BA9E-5D41-95AA-972A24864508}"/>
                </a:ext>
              </a:extLst>
            </p:cNvPr>
            <p:cNvSpPr>
              <a:spLocks noChangeShapeType="1"/>
            </p:cNvSpPr>
            <p:nvPr/>
          </p:nvSpPr>
          <p:spPr bwMode="auto">
            <a:xfrm>
              <a:off x="2448" y="960"/>
              <a:ext cx="0" cy="1245"/>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27">
              <a:extLst>
                <a:ext uri="{FF2B5EF4-FFF2-40B4-BE49-F238E27FC236}">
                  <a16:creationId xmlns:a16="http://schemas.microsoft.com/office/drawing/2014/main" id="{6720A50A-B720-804C-8BA1-616E6D82E20D}"/>
                </a:ext>
              </a:extLst>
            </p:cNvPr>
            <p:cNvSpPr>
              <a:spLocks noChangeShapeType="1"/>
            </p:cNvSpPr>
            <p:nvPr/>
          </p:nvSpPr>
          <p:spPr bwMode="auto">
            <a:xfrm>
              <a:off x="1808" y="960"/>
              <a:ext cx="0" cy="12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8">
              <a:extLst>
                <a:ext uri="{FF2B5EF4-FFF2-40B4-BE49-F238E27FC236}">
                  <a16:creationId xmlns:a16="http://schemas.microsoft.com/office/drawing/2014/main" id="{CF209913-C770-AB4E-AEE1-A508C7AC7355}"/>
                </a:ext>
              </a:extLst>
            </p:cNvPr>
            <p:cNvSpPr>
              <a:spLocks noChangeShapeType="1"/>
            </p:cNvSpPr>
            <p:nvPr/>
          </p:nvSpPr>
          <p:spPr bwMode="auto">
            <a:xfrm>
              <a:off x="528" y="1956"/>
              <a:ext cx="19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5" name="Group 29">
            <a:extLst>
              <a:ext uri="{FF2B5EF4-FFF2-40B4-BE49-F238E27FC236}">
                <a16:creationId xmlns:a16="http://schemas.microsoft.com/office/drawing/2014/main" id="{02FA90C8-378C-E642-BE5C-8D15F4175A3F}"/>
              </a:ext>
            </a:extLst>
          </p:cNvPr>
          <p:cNvGrpSpPr>
            <a:grpSpLocks/>
          </p:cNvGrpSpPr>
          <p:nvPr/>
        </p:nvGrpSpPr>
        <p:grpSpPr bwMode="auto">
          <a:xfrm>
            <a:off x="8382000" y="2228850"/>
            <a:ext cx="2032000" cy="1581150"/>
            <a:chOff x="576" y="2979"/>
            <a:chExt cx="1280" cy="996"/>
          </a:xfrm>
        </p:grpSpPr>
        <p:sp>
          <p:nvSpPr>
            <p:cNvPr id="46" name="Rectangle 30">
              <a:extLst>
                <a:ext uri="{FF2B5EF4-FFF2-40B4-BE49-F238E27FC236}">
                  <a16:creationId xmlns:a16="http://schemas.microsoft.com/office/drawing/2014/main" id="{AB36DFA9-4002-F941-9BF8-FF329F24B3BA}"/>
                </a:ext>
              </a:extLst>
            </p:cNvPr>
            <p:cNvSpPr>
              <a:spLocks noChangeArrowheads="1"/>
            </p:cNvSpPr>
            <p:nvPr/>
          </p:nvSpPr>
          <p:spPr bwMode="auto">
            <a:xfrm>
              <a:off x="1248" y="3726"/>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化学</a:t>
              </a:r>
            </a:p>
          </p:txBody>
        </p:sp>
        <p:sp>
          <p:nvSpPr>
            <p:cNvPr id="47" name="Rectangle 31">
              <a:extLst>
                <a:ext uri="{FF2B5EF4-FFF2-40B4-BE49-F238E27FC236}">
                  <a16:creationId xmlns:a16="http://schemas.microsoft.com/office/drawing/2014/main" id="{2ECF512C-C68A-C04C-971C-4F050AD02170}"/>
                </a:ext>
              </a:extLst>
            </p:cNvPr>
            <p:cNvSpPr>
              <a:spLocks noChangeArrowheads="1"/>
            </p:cNvSpPr>
            <p:nvPr/>
          </p:nvSpPr>
          <p:spPr bwMode="auto">
            <a:xfrm>
              <a:off x="576" y="3726"/>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C03</a:t>
              </a:r>
            </a:p>
          </p:txBody>
        </p:sp>
        <p:sp>
          <p:nvSpPr>
            <p:cNvPr id="48" name="Rectangle 32">
              <a:extLst>
                <a:ext uri="{FF2B5EF4-FFF2-40B4-BE49-F238E27FC236}">
                  <a16:creationId xmlns:a16="http://schemas.microsoft.com/office/drawing/2014/main" id="{4170A06B-7816-8649-A1CE-A56F63FCDB16}"/>
                </a:ext>
              </a:extLst>
            </p:cNvPr>
            <p:cNvSpPr>
              <a:spLocks noChangeArrowheads="1"/>
            </p:cNvSpPr>
            <p:nvPr/>
          </p:nvSpPr>
          <p:spPr bwMode="auto">
            <a:xfrm>
              <a:off x="1248" y="3477"/>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数学</a:t>
              </a:r>
            </a:p>
          </p:txBody>
        </p:sp>
        <p:sp>
          <p:nvSpPr>
            <p:cNvPr id="49" name="Rectangle 33">
              <a:extLst>
                <a:ext uri="{FF2B5EF4-FFF2-40B4-BE49-F238E27FC236}">
                  <a16:creationId xmlns:a16="http://schemas.microsoft.com/office/drawing/2014/main" id="{A19FF199-5789-F44C-AAB0-499C05E42983}"/>
                </a:ext>
              </a:extLst>
            </p:cNvPr>
            <p:cNvSpPr>
              <a:spLocks noChangeArrowheads="1"/>
            </p:cNvSpPr>
            <p:nvPr/>
          </p:nvSpPr>
          <p:spPr bwMode="auto">
            <a:xfrm>
              <a:off x="576" y="3477"/>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C02</a:t>
              </a:r>
            </a:p>
          </p:txBody>
        </p:sp>
        <p:sp>
          <p:nvSpPr>
            <p:cNvPr id="50" name="Rectangle 34">
              <a:extLst>
                <a:ext uri="{FF2B5EF4-FFF2-40B4-BE49-F238E27FC236}">
                  <a16:creationId xmlns:a16="http://schemas.microsoft.com/office/drawing/2014/main" id="{204E216D-645C-9D48-9A72-95DEC29B0997}"/>
                </a:ext>
              </a:extLst>
            </p:cNvPr>
            <p:cNvSpPr>
              <a:spLocks noChangeArrowheads="1"/>
            </p:cNvSpPr>
            <p:nvPr/>
          </p:nvSpPr>
          <p:spPr bwMode="auto">
            <a:xfrm>
              <a:off x="1248" y="3228"/>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物理</a:t>
              </a:r>
            </a:p>
          </p:txBody>
        </p:sp>
        <p:sp>
          <p:nvSpPr>
            <p:cNvPr id="51" name="Rectangle 35">
              <a:extLst>
                <a:ext uri="{FF2B5EF4-FFF2-40B4-BE49-F238E27FC236}">
                  <a16:creationId xmlns:a16="http://schemas.microsoft.com/office/drawing/2014/main" id="{84B84E02-D85C-F842-AB12-1FA18568B24A}"/>
                </a:ext>
              </a:extLst>
            </p:cNvPr>
            <p:cNvSpPr>
              <a:spLocks noChangeArrowheads="1"/>
            </p:cNvSpPr>
            <p:nvPr/>
          </p:nvSpPr>
          <p:spPr bwMode="auto">
            <a:xfrm>
              <a:off x="576" y="3228"/>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C01</a:t>
              </a:r>
            </a:p>
          </p:txBody>
        </p:sp>
        <p:sp>
          <p:nvSpPr>
            <p:cNvPr id="52" name="Rectangle 36">
              <a:extLst>
                <a:ext uri="{FF2B5EF4-FFF2-40B4-BE49-F238E27FC236}">
                  <a16:creationId xmlns:a16="http://schemas.microsoft.com/office/drawing/2014/main" id="{1897224B-F0C6-3E44-A7F8-AD67EFEB5446}"/>
                </a:ext>
              </a:extLst>
            </p:cNvPr>
            <p:cNvSpPr>
              <a:spLocks noChangeArrowheads="1"/>
            </p:cNvSpPr>
            <p:nvPr/>
          </p:nvSpPr>
          <p:spPr bwMode="auto">
            <a:xfrm>
              <a:off x="1248" y="2979"/>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CN</a:t>
              </a:r>
            </a:p>
          </p:txBody>
        </p:sp>
        <p:sp>
          <p:nvSpPr>
            <p:cNvPr id="53" name="Rectangle 37">
              <a:extLst>
                <a:ext uri="{FF2B5EF4-FFF2-40B4-BE49-F238E27FC236}">
                  <a16:creationId xmlns:a16="http://schemas.microsoft.com/office/drawing/2014/main" id="{5B18ACA2-CEA2-F64E-87FF-BA263ECFA73A}"/>
                </a:ext>
              </a:extLst>
            </p:cNvPr>
            <p:cNvSpPr>
              <a:spLocks noChangeArrowheads="1"/>
            </p:cNvSpPr>
            <p:nvPr/>
          </p:nvSpPr>
          <p:spPr bwMode="auto">
            <a:xfrm>
              <a:off x="576" y="2979"/>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a:t>
              </a:r>
            </a:p>
          </p:txBody>
        </p:sp>
        <p:sp>
          <p:nvSpPr>
            <p:cNvPr id="54" name="Line 38">
              <a:extLst>
                <a:ext uri="{FF2B5EF4-FFF2-40B4-BE49-F238E27FC236}">
                  <a16:creationId xmlns:a16="http://schemas.microsoft.com/office/drawing/2014/main" id="{8CDA609A-5A17-9940-A6FB-527C5C2A41C2}"/>
                </a:ext>
              </a:extLst>
            </p:cNvPr>
            <p:cNvSpPr>
              <a:spLocks noChangeShapeType="1"/>
            </p:cNvSpPr>
            <p:nvPr/>
          </p:nvSpPr>
          <p:spPr bwMode="auto">
            <a:xfrm>
              <a:off x="576" y="2979"/>
              <a:ext cx="128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39">
              <a:extLst>
                <a:ext uri="{FF2B5EF4-FFF2-40B4-BE49-F238E27FC236}">
                  <a16:creationId xmlns:a16="http://schemas.microsoft.com/office/drawing/2014/main" id="{85C94EBF-2F59-0949-826B-E9A0ACD3F6FF}"/>
                </a:ext>
              </a:extLst>
            </p:cNvPr>
            <p:cNvSpPr>
              <a:spLocks noChangeShapeType="1"/>
            </p:cNvSpPr>
            <p:nvPr/>
          </p:nvSpPr>
          <p:spPr bwMode="auto">
            <a:xfrm>
              <a:off x="576" y="3228"/>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40">
              <a:extLst>
                <a:ext uri="{FF2B5EF4-FFF2-40B4-BE49-F238E27FC236}">
                  <a16:creationId xmlns:a16="http://schemas.microsoft.com/office/drawing/2014/main" id="{92733268-E8B4-9847-A3F0-9151704F1D64}"/>
                </a:ext>
              </a:extLst>
            </p:cNvPr>
            <p:cNvSpPr>
              <a:spLocks noChangeShapeType="1"/>
            </p:cNvSpPr>
            <p:nvPr/>
          </p:nvSpPr>
          <p:spPr bwMode="auto">
            <a:xfrm>
              <a:off x="576" y="3477"/>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1">
              <a:extLst>
                <a:ext uri="{FF2B5EF4-FFF2-40B4-BE49-F238E27FC236}">
                  <a16:creationId xmlns:a16="http://schemas.microsoft.com/office/drawing/2014/main" id="{E68BE98E-44C7-724F-B787-14B7CB4E4D14}"/>
                </a:ext>
              </a:extLst>
            </p:cNvPr>
            <p:cNvSpPr>
              <a:spLocks noChangeShapeType="1"/>
            </p:cNvSpPr>
            <p:nvPr/>
          </p:nvSpPr>
          <p:spPr bwMode="auto">
            <a:xfrm>
              <a:off x="576" y="3726"/>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42">
              <a:extLst>
                <a:ext uri="{FF2B5EF4-FFF2-40B4-BE49-F238E27FC236}">
                  <a16:creationId xmlns:a16="http://schemas.microsoft.com/office/drawing/2014/main" id="{D8F73148-EDFE-034B-81D1-923968EBBE8C}"/>
                </a:ext>
              </a:extLst>
            </p:cNvPr>
            <p:cNvSpPr>
              <a:spLocks noChangeShapeType="1"/>
            </p:cNvSpPr>
            <p:nvPr/>
          </p:nvSpPr>
          <p:spPr bwMode="auto">
            <a:xfrm>
              <a:off x="576" y="3975"/>
              <a:ext cx="128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43">
              <a:extLst>
                <a:ext uri="{FF2B5EF4-FFF2-40B4-BE49-F238E27FC236}">
                  <a16:creationId xmlns:a16="http://schemas.microsoft.com/office/drawing/2014/main" id="{5E492153-81FC-E949-8B50-595ED0409C39}"/>
                </a:ext>
              </a:extLst>
            </p:cNvPr>
            <p:cNvSpPr>
              <a:spLocks noChangeShapeType="1"/>
            </p:cNvSpPr>
            <p:nvPr/>
          </p:nvSpPr>
          <p:spPr bwMode="auto">
            <a:xfrm>
              <a:off x="576" y="2979"/>
              <a:ext cx="0" cy="99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44">
              <a:extLst>
                <a:ext uri="{FF2B5EF4-FFF2-40B4-BE49-F238E27FC236}">
                  <a16:creationId xmlns:a16="http://schemas.microsoft.com/office/drawing/2014/main" id="{A6E6BDA5-F113-6745-B905-280088D8BCB9}"/>
                </a:ext>
              </a:extLst>
            </p:cNvPr>
            <p:cNvSpPr>
              <a:spLocks noChangeShapeType="1"/>
            </p:cNvSpPr>
            <p:nvPr/>
          </p:nvSpPr>
          <p:spPr bwMode="auto">
            <a:xfrm>
              <a:off x="1248" y="2979"/>
              <a:ext cx="0" cy="9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5">
              <a:extLst>
                <a:ext uri="{FF2B5EF4-FFF2-40B4-BE49-F238E27FC236}">
                  <a16:creationId xmlns:a16="http://schemas.microsoft.com/office/drawing/2014/main" id="{A06A81BB-1CAA-124C-8B41-DD9C9A12FBD0}"/>
                </a:ext>
              </a:extLst>
            </p:cNvPr>
            <p:cNvSpPr>
              <a:spLocks noChangeShapeType="1"/>
            </p:cNvSpPr>
            <p:nvPr/>
          </p:nvSpPr>
          <p:spPr bwMode="auto">
            <a:xfrm>
              <a:off x="1856" y="2979"/>
              <a:ext cx="0" cy="99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46">
            <a:extLst>
              <a:ext uri="{FF2B5EF4-FFF2-40B4-BE49-F238E27FC236}">
                <a16:creationId xmlns:a16="http://schemas.microsoft.com/office/drawing/2014/main" id="{52D51ECE-5E1C-A947-83D5-AFF9C99352B2}"/>
              </a:ext>
            </a:extLst>
          </p:cNvPr>
          <p:cNvGrpSpPr>
            <a:grpSpLocks/>
          </p:cNvGrpSpPr>
          <p:nvPr/>
        </p:nvGrpSpPr>
        <p:grpSpPr bwMode="auto">
          <a:xfrm>
            <a:off x="5664200" y="2233613"/>
            <a:ext cx="2032000" cy="1581150"/>
            <a:chOff x="576" y="2979"/>
            <a:chExt cx="1280" cy="996"/>
          </a:xfrm>
        </p:grpSpPr>
        <p:sp>
          <p:nvSpPr>
            <p:cNvPr id="63" name="Rectangle 47">
              <a:extLst>
                <a:ext uri="{FF2B5EF4-FFF2-40B4-BE49-F238E27FC236}">
                  <a16:creationId xmlns:a16="http://schemas.microsoft.com/office/drawing/2014/main" id="{DD7C36FC-BBC2-684C-9896-E8826E086158}"/>
                </a:ext>
              </a:extLst>
            </p:cNvPr>
            <p:cNvSpPr>
              <a:spLocks noChangeArrowheads="1"/>
            </p:cNvSpPr>
            <p:nvPr/>
          </p:nvSpPr>
          <p:spPr bwMode="auto">
            <a:xfrm>
              <a:off x="1248" y="3726"/>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P04</a:t>
              </a:r>
            </a:p>
          </p:txBody>
        </p:sp>
        <p:sp>
          <p:nvSpPr>
            <p:cNvPr id="64" name="Rectangle 48">
              <a:extLst>
                <a:ext uri="{FF2B5EF4-FFF2-40B4-BE49-F238E27FC236}">
                  <a16:creationId xmlns:a16="http://schemas.microsoft.com/office/drawing/2014/main" id="{3AFDABB1-CCE7-2A49-AC27-C8E1A7C6738B}"/>
                </a:ext>
              </a:extLst>
            </p:cNvPr>
            <p:cNvSpPr>
              <a:spLocks noChangeArrowheads="1"/>
            </p:cNvSpPr>
            <p:nvPr/>
          </p:nvSpPr>
          <p:spPr bwMode="auto">
            <a:xfrm>
              <a:off x="576" y="3726"/>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C02</a:t>
              </a:r>
            </a:p>
          </p:txBody>
        </p:sp>
        <p:sp>
          <p:nvSpPr>
            <p:cNvPr id="65" name="Rectangle 49">
              <a:extLst>
                <a:ext uri="{FF2B5EF4-FFF2-40B4-BE49-F238E27FC236}">
                  <a16:creationId xmlns:a16="http://schemas.microsoft.com/office/drawing/2014/main" id="{8D257692-89C9-3A47-915D-CD4BDF47DAF7}"/>
                </a:ext>
              </a:extLst>
            </p:cNvPr>
            <p:cNvSpPr>
              <a:spLocks noChangeArrowheads="1"/>
            </p:cNvSpPr>
            <p:nvPr/>
          </p:nvSpPr>
          <p:spPr bwMode="auto">
            <a:xfrm>
              <a:off x="1248" y="3477"/>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P02</a:t>
              </a:r>
            </a:p>
          </p:txBody>
        </p:sp>
        <p:sp>
          <p:nvSpPr>
            <p:cNvPr id="66" name="Rectangle 50">
              <a:extLst>
                <a:ext uri="{FF2B5EF4-FFF2-40B4-BE49-F238E27FC236}">
                  <a16:creationId xmlns:a16="http://schemas.microsoft.com/office/drawing/2014/main" id="{62113ACC-86FE-884E-B68E-21F833F5F2FB}"/>
                </a:ext>
              </a:extLst>
            </p:cNvPr>
            <p:cNvSpPr>
              <a:spLocks noChangeArrowheads="1"/>
            </p:cNvSpPr>
            <p:nvPr/>
          </p:nvSpPr>
          <p:spPr bwMode="auto">
            <a:xfrm>
              <a:off x="576" y="3477"/>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C02</a:t>
              </a:r>
            </a:p>
          </p:txBody>
        </p:sp>
        <p:sp>
          <p:nvSpPr>
            <p:cNvPr id="67" name="Rectangle 51">
              <a:extLst>
                <a:ext uri="{FF2B5EF4-FFF2-40B4-BE49-F238E27FC236}">
                  <a16:creationId xmlns:a16="http://schemas.microsoft.com/office/drawing/2014/main" id="{A64D8C8F-31E7-3942-8200-EEE49A37A5EA}"/>
                </a:ext>
              </a:extLst>
            </p:cNvPr>
            <p:cNvSpPr>
              <a:spLocks noChangeArrowheads="1"/>
            </p:cNvSpPr>
            <p:nvPr/>
          </p:nvSpPr>
          <p:spPr bwMode="auto">
            <a:xfrm>
              <a:off x="1248" y="3228"/>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P01</a:t>
              </a:r>
            </a:p>
          </p:txBody>
        </p:sp>
        <p:sp>
          <p:nvSpPr>
            <p:cNvPr id="68" name="Rectangle 52">
              <a:extLst>
                <a:ext uri="{FF2B5EF4-FFF2-40B4-BE49-F238E27FC236}">
                  <a16:creationId xmlns:a16="http://schemas.microsoft.com/office/drawing/2014/main" id="{D01991C1-4454-C143-A719-9B3622FE7958}"/>
                </a:ext>
              </a:extLst>
            </p:cNvPr>
            <p:cNvSpPr>
              <a:spLocks noChangeArrowheads="1"/>
            </p:cNvSpPr>
            <p:nvPr/>
          </p:nvSpPr>
          <p:spPr bwMode="auto">
            <a:xfrm>
              <a:off x="576" y="3228"/>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C01</a:t>
              </a:r>
            </a:p>
          </p:txBody>
        </p:sp>
        <p:sp>
          <p:nvSpPr>
            <p:cNvPr id="69" name="Rectangle 53">
              <a:extLst>
                <a:ext uri="{FF2B5EF4-FFF2-40B4-BE49-F238E27FC236}">
                  <a16:creationId xmlns:a16="http://schemas.microsoft.com/office/drawing/2014/main" id="{A5B42614-9386-E342-BD37-A5754D8EA80D}"/>
                </a:ext>
              </a:extLst>
            </p:cNvPr>
            <p:cNvSpPr>
              <a:spLocks noChangeArrowheads="1"/>
            </p:cNvSpPr>
            <p:nvPr/>
          </p:nvSpPr>
          <p:spPr bwMode="auto">
            <a:xfrm>
              <a:off x="1248" y="2979"/>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a:t>
              </a:r>
            </a:p>
          </p:txBody>
        </p:sp>
        <p:sp>
          <p:nvSpPr>
            <p:cNvPr id="70" name="Rectangle 54">
              <a:extLst>
                <a:ext uri="{FF2B5EF4-FFF2-40B4-BE49-F238E27FC236}">
                  <a16:creationId xmlns:a16="http://schemas.microsoft.com/office/drawing/2014/main" id="{4B1FBBE3-2E6E-224F-8D93-2BCA1807CBC7}"/>
                </a:ext>
              </a:extLst>
            </p:cNvPr>
            <p:cNvSpPr>
              <a:spLocks noChangeArrowheads="1"/>
            </p:cNvSpPr>
            <p:nvPr/>
          </p:nvSpPr>
          <p:spPr bwMode="auto">
            <a:xfrm>
              <a:off x="576" y="2979"/>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a:t>
              </a:r>
            </a:p>
          </p:txBody>
        </p:sp>
        <p:sp>
          <p:nvSpPr>
            <p:cNvPr id="71" name="Line 55">
              <a:extLst>
                <a:ext uri="{FF2B5EF4-FFF2-40B4-BE49-F238E27FC236}">
                  <a16:creationId xmlns:a16="http://schemas.microsoft.com/office/drawing/2014/main" id="{7B51D57E-199A-844B-A36D-5E1933389A51}"/>
                </a:ext>
              </a:extLst>
            </p:cNvPr>
            <p:cNvSpPr>
              <a:spLocks noChangeShapeType="1"/>
            </p:cNvSpPr>
            <p:nvPr/>
          </p:nvSpPr>
          <p:spPr bwMode="auto">
            <a:xfrm>
              <a:off x="576" y="2979"/>
              <a:ext cx="128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56">
              <a:extLst>
                <a:ext uri="{FF2B5EF4-FFF2-40B4-BE49-F238E27FC236}">
                  <a16:creationId xmlns:a16="http://schemas.microsoft.com/office/drawing/2014/main" id="{B775CE29-688A-F040-9F91-8E654E874CE9}"/>
                </a:ext>
              </a:extLst>
            </p:cNvPr>
            <p:cNvSpPr>
              <a:spLocks noChangeShapeType="1"/>
            </p:cNvSpPr>
            <p:nvPr/>
          </p:nvSpPr>
          <p:spPr bwMode="auto">
            <a:xfrm>
              <a:off x="576" y="3228"/>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57">
              <a:extLst>
                <a:ext uri="{FF2B5EF4-FFF2-40B4-BE49-F238E27FC236}">
                  <a16:creationId xmlns:a16="http://schemas.microsoft.com/office/drawing/2014/main" id="{E134D805-A4E6-1744-B86B-D7866796A0B4}"/>
                </a:ext>
              </a:extLst>
            </p:cNvPr>
            <p:cNvSpPr>
              <a:spLocks noChangeShapeType="1"/>
            </p:cNvSpPr>
            <p:nvPr/>
          </p:nvSpPr>
          <p:spPr bwMode="auto">
            <a:xfrm>
              <a:off x="576" y="3477"/>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58">
              <a:extLst>
                <a:ext uri="{FF2B5EF4-FFF2-40B4-BE49-F238E27FC236}">
                  <a16:creationId xmlns:a16="http://schemas.microsoft.com/office/drawing/2014/main" id="{9D1E57B2-973E-5146-BDBF-DFD058DD8A5D}"/>
                </a:ext>
              </a:extLst>
            </p:cNvPr>
            <p:cNvSpPr>
              <a:spLocks noChangeShapeType="1"/>
            </p:cNvSpPr>
            <p:nvPr/>
          </p:nvSpPr>
          <p:spPr bwMode="auto">
            <a:xfrm>
              <a:off x="576" y="3726"/>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59">
              <a:extLst>
                <a:ext uri="{FF2B5EF4-FFF2-40B4-BE49-F238E27FC236}">
                  <a16:creationId xmlns:a16="http://schemas.microsoft.com/office/drawing/2014/main" id="{FD8F8E9E-0699-DF46-880D-F44262EA3F85}"/>
                </a:ext>
              </a:extLst>
            </p:cNvPr>
            <p:cNvSpPr>
              <a:spLocks noChangeShapeType="1"/>
            </p:cNvSpPr>
            <p:nvPr/>
          </p:nvSpPr>
          <p:spPr bwMode="auto">
            <a:xfrm>
              <a:off x="576" y="3975"/>
              <a:ext cx="128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60">
              <a:extLst>
                <a:ext uri="{FF2B5EF4-FFF2-40B4-BE49-F238E27FC236}">
                  <a16:creationId xmlns:a16="http://schemas.microsoft.com/office/drawing/2014/main" id="{2FB440FD-CDD8-AC4C-8BB0-0C617D006BEB}"/>
                </a:ext>
              </a:extLst>
            </p:cNvPr>
            <p:cNvSpPr>
              <a:spLocks noChangeShapeType="1"/>
            </p:cNvSpPr>
            <p:nvPr/>
          </p:nvSpPr>
          <p:spPr bwMode="auto">
            <a:xfrm>
              <a:off x="576" y="2979"/>
              <a:ext cx="0" cy="99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61">
              <a:extLst>
                <a:ext uri="{FF2B5EF4-FFF2-40B4-BE49-F238E27FC236}">
                  <a16:creationId xmlns:a16="http://schemas.microsoft.com/office/drawing/2014/main" id="{C2DABF2A-F153-4C47-B25C-80CCAF28190C}"/>
                </a:ext>
              </a:extLst>
            </p:cNvPr>
            <p:cNvSpPr>
              <a:spLocks noChangeShapeType="1"/>
            </p:cNvSpPr>
            <p:nvPr/>
          </p:nvSpPr>
          <p:spPr bwMode="auto">
            <a:xfrm>
              <a:off x="1248" y="2979"/>
              <a:ext cx="0" cy="9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62">
              <a:extLst>
                <a:ext uri="{FF2B5EF4-FFF2-40B4-BE49-F238E27FC236}">
                  <a16:creationId xmlns:a16="http://schemas.microsoft.com/office/drawing/2014/main" id="{2CA143AD-701C-EA4D-B876-E3BA87D0A66C}"/>
                </a:ext>
              </a:extLst>
            </p:cNvPr>
            <p:cNvSpPr>
              <a:spLocks noChangeShapeType="1"/>
            </p:cNvSpPr>
            <p:nvPr/>
          </p:nvSpPr>
          <p:spPr bwMode="auto">
            <a:xfrm>
              <a:off x="1856" y="2979"/>
              <a:ext cx="0" cy="99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 name="Group 63">
            <a:extLst>
              <a:ext uri="{FF2B5EF4-FFF2-40B4-BE49-F238E27FC236}">
                <a16:creationId xmlns:a16="http://schemas.microsoft.com/office/drawing/2014/main" id="{5C04DBEB-679F-E64D-9C83-5ED2B065BAA3}"/>
              </a:ext>
            </a:extLst>
          </p:cNvPr>
          <p:cNvGrpSpPr>
            <a:grpSpLocks/>
          </p:cNvGrpSpPr>
          <p:nvPr/>
        </p:nvGrpSpPr>
        <p:grpSpPr bwMode="auto">
          <a:xfrm>
            <a:off x="-1986888" y="4437064"/>
            <a:ext cx="8605176" cy="1747837"/>
            <a:chOff x="5424" y="3120"/>
            <a:chExt cx="8605176" cy="1101"/>
          </a:xfrm>
        </p:grpSpPr>
        <p:sp>
          <p:nvSpPr>
            <p:cNvPr id="80" name="Rectangle 64">
              <a:extLst>
                <a:ext uri="{FF2B5EF4-FFF2-40B4-BE49-F238E27FC236}">
                  <a16:creationId xmlns:a16="http://schemas.microsoft.com/office/drawing/2014/main" id="{19F471E3-D88B-E94F-9291-2A1CB0BB9253}"/>
                </a:ext>
              </a:extLst>
            </p:cNvPr>
            <p:cNvSpPr>
              <a:spLocks noChangeArrowheads="1"/>
            </p:cNvSpPr>
            <p:nvPr/>
          </p:nvSpPr>
          <p:spPr bwMode="auto">
            <a:xfrm>
              <a:off x="7908925" y="3937"/>
              <a:ext cx="70167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数学</a:t>
              </a:r>
            </a:p>
          </p:txBody>
        </p:sp>
        <p:sp>
          <p:nvSpPr>
            <p:cNvPr id="81" name="Rectangle 65">
              <a:extLst>
                <a:ext uri="{FF2B5EF4-FFF2-40B4-BE49-F238E27FC236}">
                  <a16:creationId xmlns:a16="http://schemas.microsoft.com/office/drawing/2014/main" id="{240D997C-F98C-6C4E-9D6B-F6D3D5A8F187}"/>
                </a:ext>
              </a:extLst>
            </p:cNvPr>
            <p:cNvSpPr>
              <a:spLocks noChangeArrowheads="1"/>
            </p:cNvSpPr>
            <p:nvPr/>
          </p:nvSpPr>
          <p:spPr bwMode="auto">
            <a:xfrm>
              <a:off x="7208838" y="3937"/>
              <a:ext cx="7000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C02</a:t>
              </a:r>
            </a:p>
          </p:txBody>
        </p:sp>
        <p:sp>
          <p:nvSpPr>
            <p:cNvPr id="82" name="Rectangle 66">
              <a:extLst>
                <a:ext uri="{FF2B5EF4-FFF2-40B4-BE49-F238E27FC236}">
                  <a16:creationId xmlns:a16="http://schemas.microsoft.com/office/drawing/2014/main" id="{AB964CE9-A9AC-F841-BA01-E3586A68D200}"/>
                </a:ext>
              </a:extLst>
            </p:cNvPr>
            <p:cNvSpPr>
              <a:spLocks noChangeArrowheads="1"/>
            </p:cNvSpPr>
            <p:nvPr/>
          </p:nvSpPr>
          <p:spPr bwMode="auto">
            <a:xfrm>
              <a:off x="6507163" y="3937"/>
              <a:ext cx="70167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500</a:t>
              </a:r>
            </a:p>
          </p:txBody>
        </p:sp>
        <p:sp>
          <p:nvSpPr>
            <p:cNvPr id="83" name="Rectangle 67">
              <a:extLst>
                <a:ext uri="{FF2B5EF4-FFF2-40B4-BE49-F238E27FC236}">
                  <a16:creationId xmlns:a16="http://schemas.microsoft.com/office/drawing/2014/main" id="{A7A65FFB-CCA6-8A40-AB66-D1088DFD5F03}"/>
                </a:ext>
              </a:extLst>
            </p:cNvPr>
            <p:cNvSpPr>
              <a:spLocks noChangeArrowheads="1"/>
            </p:cNvSpPr>
            <p:nvPr/>
          </p:nvSpPr>
          <p:spPr bwMode="auto">
            <a:xfrm>
              <a:off x="5807075" y="3937"/>
              <a:ext cx="7000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李三</a:t>
              </a:r>
            </a:p>
          </p:txBody>
        </p:sp>
        <p:sp>
          <p:nvSpPr>
            <p:cNvPr id="84" name="Rectangle 68">
              <a:extLst>
                <a:ext uri="{FF2B5EF4-FFF2-40B4-BE49-F238E27FC236}">
                  <a16:creationId xmlns:a16="http://schemas.microsoft.com/office/drawing/2014/main" id="{8B5345C2-B915-AF45-9E08-D87D3CB7CD6F}"/>
                </a:ext>
              </a:extLst>
            </p:cNvPr>
            <p:cNvSpPr>
              <a:spLocks noChangeArrowheads="1"/>
            </p:cNvSpPr>
            <p:nvPr/>
          </p:nvSpPr>
          <p:spPr bwMode="auto">
            <a:xfrm>
              <a:off x="5105400" y="3937"/>
              <a:ext cx="70167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P04</a:t>
              </a:r>
            </a:p>
          </p:txBody>
        </p:sp>
        <p:sp>
          <p:nvSpPr>
            <p:cNvPr id="85" name="Rectangle 69">
              <a:extLst>
                <a:ext uri="{FF2B5EF4-FFF2-40B4-BE49-F238E27FC236}">
                  <a16:creationId xmlns:a16="http://schemas.microsoft.com/office/drawing/2014/main" id="{87999D96-5031-5247-B36D-4D46A286EEFE}"/>
                </a:ext>
              </a:extLst>
            </p:cNvPr>
            <p:cNvSpPr>
              <a:spLocks noChangeArrowheads="1"/>
            </p:cNvSpPr>
            <p:nvPr/>
          </p:nvSpPr>
          <p:spPr bwMode="auto">
            <a:xfrm>
              <a:off x="7908925" y="3653"/>
              <a:ext cx="70167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dirty="0">
                  <a:latin typeface="华文新魏" panose="02010800040101010101" pitchFamily="2" charset="-122"/>
                  <a:ea typeface="华文新魏" panose="02010800040101010101" pitchFamily="2" charset="-122"/>
                </a:rPr>
                <a:t>数学</a:t>
              </a:r>
            </a:p>
          </p:txBody>
        </p:sp>
        <p:sp>
          <p:nvSpPr>
            <p:cNvPr id="86" name="Rectangle 70">
              <a:extLst>
                <a:ext uri="{FF2B5EF4-FFF2-40B4-BE49-F238E27FC236}">
                  <a16:creationId xmlns:a16="http://schemas.microsoft.com/office/drawing/2014/main" id="{4A452B2C-E75A-9945-94A9-729BDC769ABC}"/>
                </a:ext>
              </a:extLst>
            </p:cNvPr>
            <p:cNvSpPr>
              <a:spLocks noChangeArrowheads="1"/>
            </p:cNvSpPr>
            <p:nvPr/>
          </p:nvSpPr>
          <p:spPr bwMode="auto">
            <a:xfrm>
              <a:off x="7208838" y="3653"/>
              <a:ext cx="7000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C02</a:t>
              </a:r>
            </a:p>
          </p:txBody>
        </p:sp>
        <p:sp>
          <p:nvSpPr>
            <p:cNvPr id="87" name="Rectangle 71">
              <a:extLst>
                <a:ext uri="{FF2B5EF4-FFF2-40B4-BE49-F238E27FC236}">
                  <a16:creationId xmlns:a16="http://schemas.microsoft.com/office/drawing/2014/main" id="{57A25E8A-D2FF-3A45-834F-A687411BDC63}"/>
                </a:ext>
              </a:extLst>
            </p:cNvPr>
            <p:cNvSpPr>
              <a:spLocks noChangeArrowheads="1"/>
            </p:cNvSpPr>
            <p:nvPr/>
          </p:nvSpPr>
          <p:spPr bwMode="auto">
            <a:xfrm>
              <a:off x="6507163" y="3653"/>
              <a:ext cx="70167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700</a:t>
              </a:r>
            </a:p>
          </p:txBody>
        </p:sp>
        <p:sp>
          <p:nvSpPr>
            <p:cNvPr id="88" name="Rectangle 72">
              <a:extLst>
                <a:ext uri="{FF2B5EF4-FFF2-40B4-BE49-F238E27FC236}">
                  <a16:creationId xmlns:a16="http://schemas.microsoft.com/office/drawing/2014/main" id="{04AE8217-2DF9-254E-AFC2-7D4E0B9BDB3B}"/>
                </a:ext>
              </a:extLst>
            </p:cNvPr>
            <p:cNvSpPr>
              <a:spLocks noChangeArrowheads="1"/>
            </p:cNvSpPr>
            <p:nvPr/>
          </p:nvSpPr>
          <p:spPr bwMode="auto">
            <a:xfrm>
              <a:off x="5807075" y="3653"/>
              <a:ext cx="7000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钱广</a:t>
              </a:r>
            </a:p>
          </p:txBody>
        </p:sp>
        <p:sp>
          <p:nvSpPr>
            <p:cNvPr id="89" name="Rectangle 73">
              <a:extLst>
                <a:ext uri="{FF2B5EF4-FFF2-40B4-BE49-F238E27FC236}">
                  <a16:creationId xmlns:a16="http://schemas.microsoft.com/office/drawing/2014/main" id="{EEC70758-763A-254D-B612-82FC4FFF9DC0}"/>
                </a:ext>
              </a:extLst>
            </p:cNvPr>
            <p:cNvSpPr>
              <a:spLocks noChangeArrowheads="1"/>
            </p:cNvSpPr>
            <p:nvPr/>
          </p:nvSpPr>
          <p:spPr bwMode="auto">
            <a:xfrm>
              <a:off x="5105400" y="3653"/>
              <a:ext cx="70167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P02</a:t>
              </a:r>
            </a:p>
          </p:txBody>
        </p:sp>
        <p:sp>
          <p:nvSpPr>
            <p:cNvPr id="90" name="Rectangle 74">
              <a:extLst>
                <a:ext uri="{FF2B5EF4-FFF2-40B4-BE49-F238E27FC236}">
                  <a16:creationId xmlns:a16="http://schemas.microsoft.com/office/drawing/2014/main" id="{97BE02AD-A31A-5E4E-AD3C-7A9A4D462F6D}"/>
                </a:ext>
              </a:extLst>
            </p:cNvPr>
            <p:cNvSpPr>
              <a:spLocks noChangeArrowheads="1"/>
            </p:cNvSpPr>
            <p:nvPr/>
          </p:nvSpPr>
          <p:spPr bwMode="auto">
            <a:xfrm>
              <a:off x="7908925" y="3369"/>
              <a:ext cx="70167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物理</a:t>
              </a:r>
            </a:p>
          </p:txBody>
        </p:sp>
        <p:sp>
          <p:nvSpPr>
            <p:cNvPr id="91" name="Rectangle 75">
              <a:extLst>
                <a:ext uri="{FF2B5EF4-FFF2-40B4-BE49-F238E27FC236}">
                  <a16:creationId xmlns:a16="http://schemas.microsoft.com/office/drawing/2014/main" id="{7A90D66A-A8F9-9945-ADB7-2CBDEB69E39E}"/>
                </a:ext>
              </a:extLst>
            </p:cNvPr>
            <p:cNvSpPr>
              <a:spLocks noChangeArrowheads="1"/>
            </p:cNvSpPr>
            <p:nvPr/>
          </p:nvSpPr>
          <p:spPr bwMode="auto">
            <a:xfrm>
              <a:off x="7208838" y="3369"/>
              <a:ext cx="7000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C01</a:t>
              </a:r>
            </a:p>
          </p:txBody>
        </p:sp>
        <p:sp>
          <p:nvSpPr>
            <p:cNvPr id="92" name="Rectangle 76">
              <a:extLst>
                <a:ext uri="{FF2B5EF4-FFF2-40B4-BE49-F238E27FC236}">
                  <a16:creationId xmlns:a16="http://schemas.microsoft.com/office/drawing/2014/main" id="{C5F5D523-8E63-C842-BB37-F5E38A953638}"/>
                </a:ext>
              </a:extLst>
            </p:cNvPr>
            <p:cNvSpPr>
              <a:spLocks noChangeArrowheads="1"/>
            </p:cNvSpPr>
            <p:nvPr/>
          </p:nvSpPr>
          <p:spPr bwMode="auto">
            <a:xfrm>
              <a:off x="6507163" y="3369"/>
              <a:ext cx="70167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800</a:t>
              </a:r>
            </a:p>
          </p:txBody>
        </p:sp>
        <p:sp>
          <p:nvSpPr>
            <p:cNvPr id="93" name="Rectangle 77">
              <a:extLst>
                <a:ext uri="{FF2B5EF4-FFF2-40B4-BE49-F238E27FC236}">
                  <a16:creationId xmlns:a16="http://schemas.microsoft.com/office/drawing/2014/main" id="{AE212733-BE70-3247-8D4C-205BC7AEB77F}"/>
                </a:ext>
              </a:extLst>
            </p:cNvPr>
            <p:cNvSpPr>
              <a:spLocks noChangeArrowheads="1"/>
            </p:cNvSpPr>
            <p:nvPr/>
          </p:nvSpPr>
          <p:spPr bwMode="auto">
            <a:xfrm>
              <a:off x="5807075" y="3369"/>
              <a:ext cx="7000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赵明</a:t>
              </a:r>
            </a:p>
          </p:txBody>
        </p:sp>
        <p:sp>
          <p:nvSpPr>
            <p:cNvPr id="94" name="Rectangle 78">
              <a:extLst>
                <a:ext uri="{FF2B5EF4-FFF2-40B4-BE49-F238E27FC236}">
                  <a16:creationId xmlns:a16="http://schemas.microsoft.com/office/drawing/2014/main" id="{8B219E64-2C65-6B49-A554-562AA3896513}"/>
                </a:ext>
              </a:extLst>
            </p:cNvPr>
            <p:cNvSpPr>
              <a:spLocks noChangeArrowheads="1"/>
            </p:cNvSpPr>
            <p:nvPr/>
          </p:nvSpPr>
          <p:spPr bwMode="auto">
            <a:xfrm>
              <a:off x="5105400" y="3369"/>
              <a:ext cx="70167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P01</a:t>
              </a:r>
            </a:p>
          </p:txBody>
        </p:sp>
        <p:sp>
          <p:nvSpPr>
            <p:cNvPr id="95" name="Rectangle 79">
              <a:extLst>
                <a:ext uri="{FF2B5EF4-FFF2-40B4-BE49-F238E27FC236}">
                  <a16:creationId xmlns:a16="http://schemas.microsoft.com/office/drawing/2014/main" id="{91146376-7EE4-9744-B006-8150E6513FD5}"/>
                </a:ext>
              </a:extLst>
            </p:cNvPr>
            <p:cNvSpPr>
              <a:spLocks noChangeArrowheads="1"/>
            </p:cNvSpPr>
            <p:nvPr/>
          </p:nvSpPr>
          <p:spPr bwMode="auto">
            <a:xfrm>
              <a:off x="7908925" y="3120"/>
              <a:ext cx="70167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CN</a:t>
              </a:r>
            </a:p>
          </p:txBody>
        </p:sp>
        <p:sp>
          <p:nvSpPr>
            <p:cNvPr id="96" name="Rectangle 80">
              <a:extLst>
                <a:ext uri="{FF2B5EF4-FFF2-40B4-BE49-F238E27FC236}">
                  <a16:creationId xmlns:a16="http://schemas.microsoft.com/office/drawing/2014/main" id="{598C5EDE-E8A6-C746-988D-F5B26078618F}"/>
                </a:ext>
              </a:extLst>
            </p:cNvPr>
            <p:cNvSpPr>
              <a:spLocks noChangeArrowheads="1"/>
            </p:cNvSpPr>
            <p:nvPr/>
          </p:nvSpPr>
          <p:spPr bwMode="auto">
            <a:xfrm>
              <a:off x="7208838" y="3120"/>
              <a:ext cx="7000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dirty="0">
                  <a:latin typeface="华文新魏" panose="02010800040101010101" pitchFamily="2" charset="-122"/>
                  <a:ea typeface="华文新魏" panose="02010800040101010101" pitchFamily="2" charset="-122"/>
                </a:rPr>
                <a:t>C#</a:t>
              </a:r>
            </a:p>
          </p:txBody>
        </p:sp>
        <p:sp>
          <p:nvSpPr>
            <p:cNvPr id="97" name="Rectangle 81">
              <a:extLst>
                <a:ext uri="{FF2B5EF4-FFF2-40B4-BE49-F238E27FC236}">
                  <a16:creationId xmlns:a16="http://schemas.microsoft.com/office/drawing/2014/main" id="{1249F577-3846-3941-B7FF-7FBC8A4E8C0D}"/>
                </a:ext>
              </a:extLst>
            </p:cNvPr>
            <p:cNvSpPr>
              <a:spLocks noChangeArrowheads="1"/>
            </p:cNvSpPr>
            <p:nvPr/>
          </p:nvSpPr>
          <p:spPr bwMode="auto">
            <a:xfrm>
              <a:off x="6507163" y="3120"/>
              <a:ext cx="70167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SAL</a:t>
              </a:r>
            </a:p>
          </p:txBody>
        </p:sp>
        <p:sp>
          <p:nvSpPr>
            <p:cNvPr id="98" name="Rectangle 82">
              <a:extLst>
                <a:ext uri="{FF2B5EF4-FFF2-40B4-BE49-F238E27FC236}">
                  <a16:creationId xmlns:a16="http://schemas.microsoft.com/office/drawing/2014/main" id="{75552F86-0FD7-A64B-8BBE-735873BEE278}"/>
                </a:ext>
              </a:extLst>
            </p:cNvPr>
            <p:cNvSpPr>
              <a:spLocks noChangeArrowheads="1"/>
            </p:cNvSpPr>
            <p:nvPr/>
          </p:nvSpPr>
          <p:spPr bwMode="auto">
            <a:xfrm>
              <a:off x="5807075" y="3120"/>
              <a:ext cx="7000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PN</a:t>
              </a:r>
            </a:p>
          </p:txBody>
        </p:sp>
        <p:sp>
          <p:nvSpPr>
            <p:cNvPr id="99" name="Rectangle 83">
              <a:extLst>
                <a:ext uri="{FF2B5EF4-FFF2-40B4-BE49-F238E27FC236}">
                  <a16:creationId xmlns:a16="http://schemas.microsoft.com/office/drawing/2014/main" id="{B5ABF72A-506C-494D-9C36-8BDEDA228C86}"/>
                </a:ext>
              </a:extLst>
            </p:cNvPr>
            <p:cNvSpPr>
              <a:spLocks noChangeArrowheads="1"/>
            </p:cNvSpPr>
            <p:nvPr/>
          </p:nvSpPr>
          <p:spPr bwMode="auto">
            <a:xfrm>
              <a:off x="5105400" y="3120"/>
              <a:ext cx="70167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a:t>
              </a:r>
            </a:p>
          </p:txBody>
        </p:sp>
        <p:sp>
          <p:nvSpPr>
            <p:cNvPr id="100" name="Line 84">
              <a:extLst>
                <a:ext uri="{FF2B5EF4-FFF2-40B4-BE49-F238E27FC236}">
                  <a16:creationId xmlns:a16="http://schemas.microsoft.com/office/drawing/2014/main" id="{48CD3129-BD5F-A94D-8A13-8048D8A4ECCE}"/>
                </a:ext>
              </a:extLst>
            </p:cNvPr>
            <p:cNvSpPr>
              <a:spLocks noChangeShapeType="1"/>
            </p:cNvSpPr>
            <p:nvPr/>
          </p:nvSpPr>
          <p:spPr bwMode="auto">
            <a:xfrm>
              <a:off x="5105400" y="3120"/>
              <a:ext cx="35052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85">
              <a:extLst>
                <a:ext uri="{FF2B5EF4-FFF2-40B4-BE49-F238E27FC236}">
                  <a16:creationId xmlns:a16="http://schemas.microsoft.com/office/drawing/2014/main" id="{CB381075-DFDE-FD42-B322-5823FF88EEE5}"/>
                </a:ext>
              </a:extLst>
            </p:cNvPr>
            <p:cNvSpPr>
              <a:spLocks noChangeShapeType="1"/>
            </p:cNvSpPr>
            <p:nvPr/>
          </p:nvSpPr>
          <p:spPr bwMode="auto">
            <a:xfrm>
              <a:off x="5105400" y="3369"/>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86">
              <a:extLst>
                <a:ext uri="{FF2B5EF4-FFF2-40B4-BE49-F238E27FC236}">
                  <a16:creationId xmlns:a16="http://schemas.microsoft.com/office/drawing/2014/main" id="{D17134A5-E20C-DD4C-96CC-2C8582674463}"/>
                </a:ext>
              </a:extLst>
            </p:cNvPr>
            <p:cNvSpPr>
              <a:spLocks noChangeShapeType="1"/>
            </p:cNvSpPr>
            <p:nvPr/>
          </p:nvSpPr>
          <p:spPr bwMode="auto">
            <a:xfrm>
              <a:off x="5105400" y="3653"/>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87">
              <a:extLst>
                <a:ext uri="{FF2B5EF4-FFF2-40B4-BE49-F238E27FC236}">
                  <a16:creationId xmlns:a16="http://schemas.microsoft.com/office/drawing/2014/main" id="{E3DD1652-1132-864F-919A-6411B044A4F6}"/>
                </a:ext>
              </a:extLst>
            </p:cNvPr>
            <p:cNvSpPr>
              <a:spLocks noChangeShapeType="1"/>
            </p:cNvSpPr>
            <p:nvPr/>
          </p:nvSpPr>
          <p:spPr bwMode="auto">
            <a:xfrm>
              <a:off x="5105400" y="3937"/>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88">
              <a:extLst>
                <a:ext uri="{FF2B5EF4-FFF2-40B4-BE49-F238E27FC236}">
                  <a16:creationId xmlns:a16="http://schemas.microsoft.com/office/drawing/2014/main" id="{9C2F6B54-C99F-3244-83CC-2F5D0B92BD05}"/>
                </a:ext>
              </a:extLst>
            </p:cNvPr>
            <p:cNvSpPr>
              <a:spLocks noChangeShapeType="1"/>
            </p:cNvSpPr>
            <p:nvPr/>
          </p:nvSpPr>
          <p:spPr bwMode="auto">
            <a:xfrm>
              <a:off x="5105400" y="4221"/>
              <a:ext cx="35052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89">
              <a:extLst>
                <a:ext uri="{FF2B5EF4-FFF2-40B4-BE49-F238E27FC236}">
                  <a16:creationId xmlns:a16="http://schemas.microsoft.com/office/drawing/2014/main" id="{5658A37D-5575-F046-A91F-2201635445C4}"/>
                </a:ext>
              </a:extLst>
            </p:cNvPr>
            <p:cNvSpPr>
              <a:spLocks noChangeShapeType="1"/>
            </p:cNvSpPr>
            <p:nvPr/>
          </p:nvSpPr>
          <p:spPr bwMode="auto">
            <a:xfrm>
              <a:off x="5105400" y="3120"/>
              <a:ext cx="0" cy="1101"/>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90">
              <a:extLst>
                <a:ext uri="{FF2B5EF4-FFF2-40B4-BE49-F238E27FC236}">
                  <a16:creationId xmlns:a16="http://schemas.microsoft.com/office/drawing/2014/main" id="{CE1CA1C2-EF53-824A-A890-BF02BA9EC6C6}"/>
                </a:ext>
              </a:extLst>
            </p:cNvPr>
            <p:cNvSpPr>
              <a:spLocks noChangeShapeType="1"/>
            </p:cNvSpPr>
            <p:nvPr/>
          </p:nvSpPr>
          <p:spPr bwMode="auto">
            <a:xfrm>
              <a:off x="5807075" y="3120"/>
              <a:ext cx="0" cy="1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91">
              <a:extLst>
                <a:ext uri="{FF2B5EF4-FFF2-40B4-BE49-F238E27FC236}">
                  <a16:creationId xmlns:a16="http://schemas.microsoft.com/office/drawing/2014/main" id="{D4AAB3B0-7484-B74A-AACC-9715F41F367E}"/>
                </a:ext>
              </a:extLst>
            </p:cNvPr>
            <p:cNvSpPr>
              <a:spLocks noChangeShapeType="1"/>
            </p:cNvSpPr>
            <p:nvPr/>
          </p:nvSpPr>
          <p:spPr bwMode="auto">
            <a:xfrm>
              <a:off x="6507163" y="3120"/>
              <a:ext cx="0" cy="1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2">
              <a:extLst>
                <a:ext uri="{FF2B5EF4-FFF2-40B4-BE49-F238E27FC236}">
                  <a16:creationId xmlns:a16="http://schemas.microsoft.com/office/drawing/2014/main" id="{23B33550-1C69-574A-8937-A775E7AE23D0}"/>
                </a:ext>
              </a:extLst>
            </p:cNvPr>
            <p:cNvSpPr>
              <a:spLocks noChangeShapeType="1"/>
            </p:cNvSpPr>
            <p:nvPr/>
          </p:nvSpPr>
          <p:spPr bwMode="auto">
            <a:xfrm>
              <a:off x="7208838" y="3120"/>
              <a:ext cx="0" cy="1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93">
              <a:extLst>
                <a:ext uri="{FF2B5EF4-FFF2-40B4-BE49-F238E27FC236}">
                  <a16:creationId xmlns:a16="http://schemas.microsoft.com/office/drawing/2014/main" id="{912C0159-F05B-7842-8E5C-7629B44AD63E}"/>
                </a:ext>
              </a:extLst>
            </p:cNvPr>
            <p:cNvSpPr>
              <a:spLocks noChangeShapeType="1"/>
            </p:cNvSpPr>
            <p:nvPr/>
          </p:nvSpPr>
          <p:spPr bwMode="auto">
            <a:xfrm>
              <a:off x="7908925" y="3120"/>
              <a:ext cx="0" cy="1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94">
              <a:extLst>
                <a:ext uri="{FF2B5EF4-FFF2-40B4-BE49-F238E27FC236}">
                  <a16:creationId xmlns:a16="http://schemas.microsoft.com/office/drawing/2014/main" id="{F3713FC9-7609-D945-A5D7-5C982544CD3D}"/>
                </a:ext>
              </a:extLst>
            </p:cNvPr>
            <p:cNvSpPr>
              <a:spLocks noChangeShapeType="1"/>
            </p:cNvSpPr>
            <p:nvPr/>
          </p:nvSpPr>
          <p:spPr bwMode="auto">
            <a:xfrm>
              <a:off x="5424" y="3120"/>
              <a:ext cx="0" cy="1101"/>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 name="Line 96">
            <a:extLst>
              <a:ext uri="{FF2B5EF4-FFF2-40B4-BE49-F238E27FC236}">
                <a16:creationId xmlns:a16="http://schemas.microsoft.com/office/drawing/2014/main" id="{CA163600-BF11-0A4D-A18F-B08749E407BD}"/>
              </a:ext>
            </a:extLst>
          </p:cNvPr>
          <p:cNvSpPr>
            <a:spLocks noChangeShapeType="1"/>
          </p:cNvSpPr>
          <p:nvPr/>
        </p:nvSpPr>
        <p:spPr bwMode="auto">
          <a:xfrm>
            <a:off x="2351088" y="51943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97">
            <a:extLst>
              <a:ext uri="{FF2B5EF4-FFF2-40B4-BE49-F238E27FC236}">
                <a16:creationId xmlns:a16="http://schemas.microsoft.com/office/drawing/2014/main" id="{DFA55320-EBA6-7743-88E9-49C09EFE09AE}"/>
              </a:ext>
            </a:extLst>
          </p:cNvPr>
          <p:cNvSpPr>
            <a:spLocks noChangeShapeType="1"/>
          </p:cNvSpPr>
          <p:nvPr/>
        </p:nvSpPr>
        <p:spPr bwMode="auto">
          <a:xfrm>
            <a:off x="2351088" y="53467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AutoShape 98">
            <a:extLst>
              <a:ext uri="{FF2B5EF4-FFF2-40B4-BE49-F238E27FC236}">
                <a16:creationId xmlns:a16="http://schemas.microsoft.com/office/drawing/2014/main" id="{C5067C6F-147A-E54C-B21E-11EA75ABB376}"/>
              </a:ext>
            </a:extLst>
          </p:cNvPr>
          <p:cNvSpPr>
            <a:spLocks noChangeArrowheads="1"/>
          </p:cNvSpPr>
          <p:nvPr/>
        </p:nvSpPr>
        <p:spPr bwMode="auto">
          <a:xfrm rot="5400000">
            <a:off x="5257800" y="2819400"/>
            <a:ext cx="228600" cy="22860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latin typeface="华文新魏" panose="02010800040101010101" pitchFamily="2" charset="-122"/>
              <a:ea typeface="华文新魏" panose="02010800040101010101" pitchFamily="2" charset="-122"/>
            </a:endParaRPr>
          </a:p>
        </p:txBody>
      </p:sp>
      <p:sp>
        <p:nvSpPr>
          <p:cNvPr id="114" name="Line 99">
            <a:extLst>
              <a:ext uri="{FF2B5EF4-FFF2-40B4-BE49-F238E27FC236}">
                <a16:creationId xmlns:a16="http://schemas.microsoft.com/office/drawing/2014/main" id="{5CC13153-2C50-2645-B664-58CD80475CE1}"/>
              </a:ext>
            </a:extLst>
          </p:cNvPr>
          <p:cNvSpPr>
            <a:spLocks noChangeShapeType="1"/>
          </p:cNvSpPr>
          <p:nvPr/>
        </p:nvSpPr>
        <p:spPr bwMode="auto">
          <a:xfrm flipH="1">
            <a:off x="5105400" y="2819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100">
            <a:extLst>
              <a:ext uri="{FF2B5EF4-FFF2-40B4-BE49-F238E27FC236}">
                <a16:creationId xmlns:a16="http://schemas.microsoft.com/office/drawing/2014/main" id="{2F1AB034-BF53-CD4E-A3B3-100003A8FBCE}"/>
              </a:ext>
            </a:extLst>
          </p:cNvPr>
          <p:cNvSpPr>
            <a:spLocks noChangeShapeType="1"/>
          </p:cNvSpPr>
          <p:nvPr/>
        </p:nvSpPr>
        <p:spPr bwMode="auto">
          <a:xfrm flipH="1">
            <a:off x="5105400" y="3048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AutoShape 101">
            <a:extLst>
              <a:ext uri="{FF2B5EF4-FFF2-40B4-BE49-F238E27FC236}">
                <a16:creationId xmlns:a16="http://schemas.microsoft.com/office/drawing/2014/main" id="{D0E363F1-9F51-5E40-A916-833DD7F59C3D}"/>
              </a:ext>
            </a:extLst>
          </p:cNvPr>
          <p:cNvSpPr>
            <a:spLocks noChangeArrowheads="1"/>
          </p:cNvSpPr>
          <p:nvPr/>
        </p:nvSpPr>
        <p:spPr bwMode="auto">
          <a:xfrm>
            <a:off x="5238750" y="1328738"/>
            <a:ext cx="2286000" cy="457200"/>
          </a:xfrm>
          <a:prstGeom prst="wedgeRoundRectCallout">
            <a:avLst>
              <a:gd name="adj1" fmla="val 20042"/>
              <a:gd name="adj2" fmla="val 56102"/>
              <a:gd name="adj3" fmla="val 16667"/>
            </a:avLst>
          </a:prstGeom>
          <a:solidFill>
            <a:schemeClr val="accent1"/>
          </a:solidFill>
          <a:ln w="9525">
            <a:solidFill>
              <a:schemeClr val="tx1"/>
            </a:solidFill>
            <a:miter lim="800000"/>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spcBef>
                <a:spcPct val="60000"/>
              </a:spcBef>
            </a:pPr>
            <a:r>
              <a:rPr kumimoji="0" lang="zh-CN" altLang="en-US" sz="3600" baseline="-20000">
                <a:latin typeface="华文新魏" panose="02010800040101010101" pitchFamily="2" charset="-122"/>
                <a:ea typeface="华文新魏" panose="02010800040101010101" pitchFamily="2" charset="-122"/>
              </a:rPr>
              <a:t>所有老师的信息</a:t>
            </a:r>
            <a:endParaRPr kumimoji="0" lang="zh-CN" altLang="en-US" sz="4000" baseline="-20000">
              <a:latin typeface="华文新魏" panose="02010800040101010101" pitchFamily="2" charset="-122"/>
              <a:ea typeface="华文新魏" panose="02010800040101010101" pitchFamily="2" charset="-122"/>
            </a:endParaRPr>
          </a:p>
          <a:p>
            <a:pPr algn="ctr" eaLnBrk="0" hangingPunct="0"/>
            <a:endParaRPr kumimoji="0" lang="zh-CN" altLang="en-US" baseline="-20000">
              <a:latin typeface="华文新魏" panose="02010800040101010101" pitchFamily="2" charset="-122"/>
              <a:ea typeface="华文新魏" panose="02010800040101010101" pitchFamily="2" charset="-122"/>
            </a:endParaRPr>
          </a:p>
        </p:txBody>
      </p:sp>
      <p:graphicFrame>
        <p:nvGraphicFramePr>
          <p:cNvPr id="117" name="Object 102">
            <a:extLst>
              <a:ext uri="{FF2B5EF4-FFF2-40B4-BE49-F238E27FC236}">
                <a16:creationId xmlns:a16="http://schemas.microsoft.com/office/drawing/2014/main" id="{E0241FB3-A7E5-D947-AA77-5D7E696C7E8D}"/>
              </a:ext>
            </a:extLst>
          </p:cNvPr>
          <p:cNvGraphicFramePr>
            <a:graphicFrameLocks noChangeAspect="1"/>
          </p:cNvGraphicFramePr>
          <p:nvPr/>
        </p:nvGraphicFramePr>
        <p:xfrm>
          <a:off x="3087688" y="6173788"/>
          <a:ext cx="3579812" cy="465137"/>
        </p:xfrm>
        <a:graphic>
          <a:graphicData uri="http://schemas.openxmlformats.org/presentationml/2006/ole">
            <mc:AlternateContent xmlns:mc="http://schemas.openxmlformats.org/markup-compatibility/2006">
              <mc:Choice xmlns:v="urn:schemas-microsoft-com:vml" Requires="v">
                <p:oleObj spid="_x0000_s9243" name="文档" r:id="rId4" imgW="5778500" imgH="774700" progId="Word.Document.8">
                  <p:embed/>
                </p:oleObj>
              </mc:Choice>
              <mc:Fallback>
                <p:oleObj name="文档" r:id="rId4" imgW="5778500" imgH="774700" progId="Word.Document.8">
                  <p:embed/>
                  <p:pic>
                    <p:nvPicPr>
                      <p:cNvPr id="106508" name="Object 102">
                        <a:extLst>
                          <a:ext uri="{FF2B5EF4-FFF2-40B4-BE49-F238E27FC236}">
                            <a16:creationId xmlns:a16="http://schemas.microsoft.com/office/drawing/2014/main" id="{690FC346-63B2-124C-B8D2-E3DF6DC57E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7688" y="6173788"/>
                        <a:ext cx="3579812"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8" name="AutoShape 98">
            <a:extLst>
              <a:ext uri="{FF2B5EF4-FFF2-40B4-BE49-F238E27FC236}">
                <a16:creationId xmlns:a16="http://schemas.microsoft.com/office/drawing/2014/main" id="{F4A0AAC6-D671-2246-9E74-7BF9572DE7BE}"/>
              </a:ext>
            </a:extLst>
          </p:cNvPr>
          <p:cNvSpPr>
            <a:spLocks noChangeArrowheads="1"/>
          </p:cNvSpPr>
          <p:nvPr/>
        </p:nvSpPr>
        <p:spPr bwMode="auto">
          <a:xfrm rot="5400000">
            <a:off x="7977188" y="2840038"/>
            <a:ext cx="228600" cy="22860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latin typeface="华文新魏" panose="02010800040101010101" pitchFamily="2" charset="-122"/>
              <a:ea typeface="华文新魏" panose="02010800040101010101" pitchFamily="2" charset="-122"/>
            </a:endParaRPr>
          </a:p>
        </p:txBody>
      </p:sp>
      <p:sp>
        <p:nvSpPr>
          <p:cNvPr id="119" name="Line 99">
            <a:extLst>
              <a:ext uri="{FF2B5EF4-FFF2-40B4-BE49-F238E27FC236}">
                <a16:creationId xmlns:a16="http://schemas.microsoft.com/office/drawing/2014/main" id="{2D530BE3-3269-8647-98B8-C9403B61C628}"/>
              </a:ext>
            </a:extLst>
          </p:cNvPr>
          <p:cNvSpPr>
            <a:spLocks noChangeShapeType="1"/>
          </p:cNvSpPr>
          <p:nvPr/>
        </p:nvSpPr>
        <p:spPr bwMode="auto">
          <a:xfrm flipH="1">
            <a:off x="7824788" y="2840038"/>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100">
            <a:extLst>
              <a:ext uri="{FF2B5EF4-FFF2-40B4-BE49-F238E27FC236}">
                <a16:creationId xmlns:a16="http://schemas.microsoft.com/office/drawing/2014/main" id="{32897479-9FBE-CC4B-B1CC-B8FB178227FC}"/>
              </a:ext>
            </a:extLst>
          </p:cNvPr>
          <p:cNvSpPr>
            <a:spLocks noChangeShapeType="1"/>
          </p:cNvSpPr>
          <p:nvPr/>
        </p:nvSpPr>
        <p:spPr bwMode="auto">
          <a:xfrm flipH="1">
            <a:off x="7824788" y="3068638"/>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159042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外</a:t>
            </a:r>
            <a:r>
              <a:rPr lang="zh-CN" altLang="en-US" sz="2400" b="1" dirty="0">
                <a:latin typeface="+mn-ea"/>
                <a:sym typeface="Symbol" panose="05050102010706020507" charset="2"/>
              </a:rPr>
              <a:t>连接不满足结合律  </a:t>
            </a:r>
            <a:endParaRPr lang="zh-CN" altLang="en-US" sz="2400" b="1" dirty="0">
              <a:latin typeface="+mn-ea"/>
              <a:sym typeface="+mn-ea"/>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48</a:t>
            </a:fld>
            <a:endParaRPr kumimoji="1" lang="zh-CN" altLang="en-US"/>
          </a:p>
        </p:txBody>
      </p:sp>
      <p:graphicFrame>
        <p:nvGraphicFramePr>
          <p:cNvPr id="122" name="表格 121">
            <a:extLst>
              <a:ext uri="{FF2B5EF4-FFF2-40B4-BE49-F238E27FC236}">
                <a16:creationId xmlns:a16="http://schemas.microsoft.com/office/drawing/2014/main" id="{015C2FC0-0ACB-5B4C-8FFB-C7ACD9704C73}"/>
              </a:ext>
            </a:extLst>
          </p:cNvPr>
          <p:cNvGraphicFramePr>
            <a:graphicFrameLocks noGrp="1"/>
          </p:cNvGraphicFramePr>
          <p:nvPr>
            <p:extLst>
              <p:ext uri="{D42A27DB-BD31-4B8C-83A1-F6EECF244321}">
                <p14:modId xmlns:p14="http://schemas.microsoft.com/office/powerpoint/2010/main" val="613824426"/>
              </p:ext>
            </p:extLst>
          </p:nvPr>
        </p:nvGraphicFramePr>
        <p:xfrm>
          <a:off x="3452813" y="1871146"/>
          <a:ext cx="5429250" cy="1712913"/>
        </p:xfrm>
        <a:graphic>
          <a:graphicData uri="http://schemas.openxmlformats.org/drawingml/2006/table">
            <a:tbl>
              <a:tblPr/>
              <a:tblGrid>
                <a:gridCol w="677862">
                  <a:extLst>
                    <a:ext uri="{9D8B030D-6E8A-4147-A177-3AD203B41FA5}">
                      <a16:colId xmlns:a16="http://schemas.microsoft.com/office/drawing/2014/main" val="1383493211"/>
                    </a:ext>
                  </a:extLst>
                </a:gridCol>
                <a:gridCol w="679450">
                  <a:extLst>
                    <a:ext uri="{9D8B030D-6E8A-4147-A177-3AD203B41FA5}">
                      <a16:colId xmlns:a16="http://schemas.microsoft.com/office/drawing/2014/main" val="2020037383"/>
                    </a:ext>
                  </a:extLst>
                </a:gridCol>
                <a:gridCol w="677863">
                  <a:extLst>
                    <a:ext uri="{9D8B030D-6E8A-4147-A177-3AD203B41FA5}">
                      <a16:colId xmlns:a16="http://schemas.microsoft.com/office/drawing/2014/main" val="1888485262"/>
                    </a:ext>
                  </a:extLst>
                </a:gridCol>
                <a:gridCol w="679450">
                  <a:extLst>
                    <a:ext uri="{9D8B030D-6E8A-4147-A177-3AD203B41FA5}">
                      <a16:colId xmlns:a16="http://schemas.microsoft.com/office/drawing/2014/main" val="202496228"/>
                    </a:ext>
                  </a:extLst>
                </a:gridCol>
                <a:gridCol w="677862">
                  <a:extLst>
                    <a:ext uri="{9D8B030D-6E8A-4147-A177-3AD203B41FA5}">
                      <a16:colId xmlns:a16="http://schemas.microsoft.com/office/drawing/2014/main" val="2671128071"/>
                    </a:ext>
                  </a:extLst>
                </a:gridCol>
                <a:gridCol w="679450">
                  <a:extLst>
                    <a:ext uri="{9D8B030D-6E8A-4147-A177-3AD203B41FA5}">
                      <a16:colId xmlns:a16="http://schemas.microsoft.com/office/drawing/2014/main" val="2768949669"/>
                    </a:ext>
                  </a:extLst>
                </a:gridCol>
                <a:gridCol w="677863">
                  <a:extLst>
                    <a:ext uri="{9D8B030D-6E8A-4147-A177-3AD203B41FA5}">
                      <a16:colId xmlns:a16="http://schemas.microsoft.com/office/drawing/2014/main" val="3934638710"/>
                    </a:ext>
                  </a:extLst>
                </a:gridCol>
                <a:gridCol w="679450">
                  <a:extLst>
                    <a:ext uri="{9D8B030D-6E8A-4147-A177-3AD203B41FA5}">
                      <a16:colId xmlns:a16="http://schemas.microsoft.com/office/drawing/2014/main" val="2653096152"/>
                    </a:ext>
                  </a:extLst>
                </a:gridCol>
              </a:tblGrid>
              <a:tr h="571500">
                <a:tc gridSpan="2">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R1</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3">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noFill/>
                  </a:tcPr>
                </a:tc>
                <a:tc gridSpan="2">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R2</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3">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noFill/>
                  </a:tcPr>
                </a:tc>
                <a:tc gridSpan="2">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R3</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371010624"/>
                  </a:ext>
                </a:extLst>
              </a:tr>
              <a:tr h="549275">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endParaRPr kumimoji="0" lang="zh-CN"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41768870"/>
                  </a:ext>
                </a:extLst>
              </a:tr>
              <a:tr h="592138">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endParaRPr kumimoji="0" lang="zh-CN"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6207487"/>
                  </a:ext>
                </a:extLst>
              </a:tr>
            </a:tbl>
          </a:graphicData>
        </a:graphic>
      </p:graphicFrame>
      <p:graphicFrame>
        <p:nvGraphicFramePr>
          <p:cNvPr id="123" name="表格 122">
            <a:extLst>
              <a:ext uri="{FF2B5EF4-FFF2-40B4-BE49-F238E27FC236}">
                <a16:creationId xmlns:a16="http://schemas.microsoft.com/office/drawing/2014/main" id="{7DCB464A-C99F-104A-A8E1-2586F32D58DE}"/>
              </a:ext>
            </a:extLst>
          </p:cNvPr>
          <p:cNvGraphicFramePr>
            <a:graphicFrameLocks noGrp="1"/>
          </p:cNvGraphicFramePr>
          <p:nvPr>
            <p:extLst>
              <p:ext uri="{D42A27DB-BD31-4B8C-83A1-F6EECF244321}">
                <p14:modId xmlns:p14="http://schemas.microsoft.com/office/powerpoint/2010/main" val="583478978"/>
              </p:ext>
            </p:extLst>
          </p:nvPr>
        </p:nvGraphicFramePr>
        <p:xfrm>
          <a:off x="2166939" y="4155558"/>
          <a:ext cx="7786687" cy="2362200"/>
        </p:xfrm>
        <a:graphic>
          <a:graphicData uri="http://schemas.openxmlformats.org/drawingml/2006/table">
            <a:tbl>
              <a:tblPr/>
              <a:tblGrid>
                <a:gridCol w="1112837">
                  <a:extLst>
                    <a:ext uri="{9D8B030D-6E8A-4147-A177-3AD203B41FA5}">
                      <a16:colId xmlns:a16="http://schemas.microsoft.com/office/drawing/2014/main" val="1564140374"/>
                    </a:ext>
                  </a:extLst>
                </a:gridCol>
                <a:gridCol w="1111250">
                  <a:extLst>
                    <a:ext uri="{9D8B030D-6E8A-4147-A177-3AD203B41FA5}">
                      <a16:colId xmlns:a16="http://schemas.microsoft.com/office/drawing/2014/main" val="3326054798"/>
                    </a:ext>
                  </a:extLst>
                </a:gridCol>
                <a:gridCol w="1112838">
                  <a:extLst>
                    <a:ext uri="{9D8B030D-6E8A-4147-A177-3AD203B41FA5}">
                      <a16:colId xmlns:a16="http://schemas.microsoft.com/office/drawing/2014/main" val="1950816576"/>
                    </a:ext>
                  </a:extLst>
                </a:gridCol>
                <a:gridCol w="1111250">
                  <a:extLst>
                    <a:ext uri="{9D8B030D-6E8A-4147-A177-3AD203B41FA5}">
                      <a16:colId xmlns:a16="http://schemas.microsoft.com/office/drawing/2014/main" val="760546178"/>
                    </a:ext>
                  </a:extLst>
                </a:gridCol>
                <a:gridCol w="1112837">
                  <a:extLst>
                    <a:ext uri="{9D8B030D-6E8A-4147-A177-3AD203B41FA5}">
                      <a16:colId xmlns:a16="http://schemas.microsoft.com/office/drawing/2014/main" val="1191471300"/>
                    </a:ext>
                  </a:extLst>
                </a:gridCol>
                <a:gridCol w="1112838">
                  <a:extLst>
                    <a:ext uri="{9D8B030D-6E8A-4147-A177-3AD203B41FA5}">
                      <a16:colId xmlns:a16="http://schemas.microsoft.com/office/drawing/2014/main" val="3047098480"/>
                    </a:ext>
                  </a:extLst>
                </a:gridCol>
                <a:gridCol w="1112837">
                  <a:extLst>
                    <a:ext uri="{9D8B030D-6E8A-4147-A177-3AD203B41FA5}">
                      <a16:colId xmlns:a16="http://schemas.microsoft.com/office/drawing/2014/main" val="4132119995"/>
                    </a:ext>
                  </a:extLst>
                </a:gridCol>
              </a:tblGrid>
              <a:tr h="476250">
                <a:tc gridSpan="3">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(R1        R2)        R3</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5">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noFill/>
                  </a:tcPr>
                </a:tc>
                <a:tc gridSpan="3">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R1       (R2      R3)</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92134316"/>
                  </a:ext>
                </a:extLst>
              </a:tr>
              <a:tr h="476250">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79033147"/>
                  </a:ext>
                </a:extLst>
              </a:tr>
              <a:tr h="457200">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null</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2283192"/>
                  </a:ext>
                </a:extLst>
              </a:tr>
              <a:tr h="476250">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null</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null</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46841804"/>
                  </a:ext>
                </a:extLst>
              </a:tr>
              <a:tr h="476250">
                <a:tc gridSpan="3">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null</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5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8384667"/>
                  </a:ext>
                </a:extLst>
              </a:tr>
            </a:tbl>
          </a:graphicData>
        </a:graphic>
      </p:graphicFrame>
      <p:pic>
        <p:nvPicPr>
          <p:cNvPr id="124" name="Picture 16" descr="outer%20join">
            <a:extLst>
              <a:ext uri="{FF2B5EF4-FFF2-40B4-BE49-F238E27FC236}">
                <a16:creationId xmlns:a16="http://schemas.microsoft.com/office/drawing/2014/main" id="{97C43C7D-9399-9849-985D-0DE8A41DF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4260333"/>
            <a:ext cx="4286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16" descr="outer%20join">
            <a:extLst>
              <a:ext uri="{FF2B5EF4-FFF2-40B4-BE49-F238E27FC236}">
                <a16:creationId xmlns:a16="http://schemas.microsoft.com/office/drawing/2014/main" id="{FF7449E2-21A3-894C-986F-E0F8C1B3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26" y="4252396"/>
            <a:ext cx="4286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16" descr="outer%20join">
            <a:extLst>
              <a:ext uri="{FF2B5EF4-FFF2-40B4-BE49-F238E27FC236}">
                <a16:creationId xmlns:a16="http://schemas.microsoft.com/office/drawing/2014/main" id="{80FC01E2-C343-EE4C-A5C3-1DBE391F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89" y="4260333"/>
            <a:ext cx="4286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16" descr="outer%20join">
            <a:extLst>
              <a:ext uri="{FF2B5EF4-FFF2-40B4-BE49-F238E27FC236}">
                <a16:creationId xmlns:a16="http://schemas.microsoft.com/office/drawing/2014/main" id="{4472205B-AB65-EF4F-9343-572CD3539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476" y="4250809"/>
            <a:ext cx="4286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437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47885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r>
              <a:rPr kumimoji="1" lang="en-US" altLang="zh-CN" sz="3200" dirty="0">
                <a:latin typeface="+mn-ea"/>
                <a:sym typeface="+mn-ea"/>
              </a:rPr>
              <a:t>——</a:t>
            </a:r>
            <a:r>
              <a:rPr kumimoji="1" lang="zh-CN" altLang="en-US" sz="3200" dirty="0">
                <a:latin typeface="+mn-ea"/>
                <a:sym typeface="+mn-ea"/>
              </a:rPr>
              <a:t>背景知识</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外</a:t>
            </a:r>
            <a:r>
              <a:rPr lang="zh-CN" altLang="en-US" sz="2400" b="1" dirty="0">
                <a:latin typeface="+mn-ea"/>
                <a:sym typeface="Symbol" panose="05050102010706020507" charset="2"/>
              </a:rPr>
              <a:t>连接不满足结合律  </a:t>
            </a:r>
            <a:endParaRPr lang="zh-CN" altLang="en-US" sz="2400" b="1" dirty="0">
              <a:latin typeface="+mn-ea"/>
              <a:sym typeface="+mn-ea"/>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49</a:t>
            </a:fld>
            <a:endParaRPr kumimoji="1" lang="zh-CN" altLang="en-US"/>
          </a:p>
        </p:txBody>
      </p:sp>
      <p:grpSp>
        <p:nvGrpSpPr>
          <p:cNvPr id="13" name="Group 3">
            <a:extLst>
              <a:ext uri="{FF2B5EF4-FFF2-40B4-BE49-F238E27FC236}">
                <a16:creationId xmlns:a16="http://schemas.microsoft.com/office/drawing/2014/main" id="{CC713706-CE57-9043-9325-0BAEAF6A9D65}"/>
              </a:ext>
            </a:extLst>
          </p:cNvPr>
          <p:cNvGrpSpPr>
            <a:grpSpLocks/>
          </p:cNvGrpSpPr>
          <p:nvPr/>
        </p:nvGrpSpPr>
        <p:grpSpPr bwMode="auto">
          <a:xfrm>
            <a:off x="1905000" y="1985964"/>
            <a:ext cx="3048000" cy="1976437"/>
            <a:chOff x="528" y="960"/>
            <a:chExt cx="1920" cy="1245"/>
          </a:xfrm>
        </p:grpSpPr>
        <p:sp>
          <p:nvSpPr>
            <p:cNvPr id="14" name="Rectangle 4">
              <a:extLst>
                <a:ext uri="{FF2B5EF4-FFF2-40B4-BE49-F238E27FC236}">
                  <a16:creationId xmlns:a16="http://schemas.microsoft.com/office/drawing/2014/main" id="{6FC118D2-DE22-6340-82D3-B5ADE773F3B5}"/>
                </a:ext>
              </a:extLst>
            </p:cNvPr>
            <p:cNvSpPr>
              <a:spLocks noChangeArrowheads="1"/>
            </p:cNvSpPr>
            <p:nvPr/>
          </p:nvSpPr>
          <p:spPr bwMode="auto">
            <a:xfrm>
              <a:off x="1808" y="1956"/>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500</a:t>
              </a:r>
            </a:p>
          </p:txBody>
        </p:sp>
        <p:sp>
          <p:nvSpPr>
            <p:cNvPr id="15" name="Rectangle 5">
              <a:extLst>
                <a:ext uri="{FF2B5EF4-FFF2-40B4-BE49-F238E27FC236}">
                  <a16:creationId xmlns:a16="http://schemas.microsoft.com/office/drawing/2014/main" id="{4B4568D7-5E74-9148-8CBA-3C97F38AEDC5}"/>
                </a:ext>
              </a:extLst>
            </p:cNvPr>
            <p:cNvSpPr>
              <a:spLocks noChangeArrowheads="1"/>
            </p:cNvSpPr>
            <p:nvPr/>
          </p:nvSpPr>
          <p:spPr bwMode="auto">
            <a:xfrm>
              <a:off x="1200" y="1956"/>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李三</a:t>
              </a:r>
            </a:p>
          </p:txBody>
        </p:sp>
        <p:sp>
          <p:nvSpPr>
            <p:cNvPr id="16" name="Rectangle 6">
              <a:extLst>
                <a:ext uri="{FF2B5EF4-FFF2-40B4-BE49-F238E27FC236}">
                  <a16:creationId xmlns:a16="http://schemas.microsoft.com/office/drawing/2014/main" id="{104F1B5B-6F3B-C34F-B341-493DE0409132}"/>
                </a:ext>
              </a:extLst>
            </p:cNvPr>
            <p:cNvSpPr>
              <a:spLocks noChangeArrowheads="1"/>
            </p:cNvSpPr>
            <p:nvPr/>
          </p:nvSpPr>
          <p:spPr bwMode="auto">
            <a:xfrm>
              <a:off x="528" y="1956"/>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P04</a:t>
              </a:r>
            </a:p>
          </p:txBody>
        </p:sp>
        <p:sp>
          <p:nvSpPr>
            <p:cNvPr id="17" name="Rectangle 7">
              <a:extLst>
                <a:ext uri="{FF2B5EF4-FFF2-40B4-BE49-F238E27FC236}">
                  <a16:creationId xmlns:a16="http://schemas.microsoft.com/office/drawing/2014/main" id="{370E1B16-D3AE-734B-B241-04431D2B2941}"/>
                </a:ext>
              </a:extLst>
            </p:cNvPr>
            <p:cNvSpPr>
              <a:spLocks noChangeArrowheads="1"/>
            </p:cNvSpPr>
            <p:nvPr/>
          </p:nvSpPr>
          <p:spPr bwMode="auto">
            <a:xfrm>
              <a:off x="1808" y="1707"/>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600</a:t>
              </a:r>
            </a:p>
          </p:txBody>
        </p:sp>
        <p:sp>
          <p:nvSpPr>
            <p:cNvPr id="18" name="Rectangle 8">
              <a:extLst>
                <a:ext uri="{FF2B5EF4-FFF2-40B4-BE49-F238E27FC236}">
                  <a16:creationId xmlns:a16="http://schemas.microsoft.com/office/drawing/2014/main" id="{EABE6DA0-430E-6942-8A66-604DD63B9EF3}"/>
                </a:ext>
              </a:extLst>
            </p:cNvPr>
            <p:cNvSpPr>
              <a:spLocks noChangeArrowheads="1"/>
            </p:cNvSpPr>
            <p:nvPr/>
          </p:nvSpPr>
          <p:spPr bwMode="auto">
            <a:xfrm>
              <a:off x="1808" y="1458"/>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700</a:t>
              </a:r>
            </a:p>
          </p:txBody>
        </p:sp>
        <p:sp>
          <p:nvSpPr>
            <p:cNvPr id="19" name="Rectangle 9">
              <a:extLst>
                <a:ext uri="{FF2B5EF4-FFF2-40B4-BE49-F238E27FC236}">
                  <a16:creationId xmlns:a16="http://schemas.microsoft.com/office/drawing/2014/main" id="{98D462A5-95A4-E84A-96D0-0DAF9E99DA13}"/>
                </a:ext>
              </a:extLst>
            </p:cNvPr>
            <p:cNvSpPr>
              <a:spLocks noChangeArrowheads="1"/>
            </p:cNvSpPr>
            <p:nvPr/>
          </p:nvSpPr>
          <p:spPr bwMode="auto">
            <a:xfrm>
              <a:off x="1808" y="1209"/>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800</a:t>
              </a:r>
            </a:p>
          </p:txBody>
        </p:sp>
        <p:sp>
          <p:nvSpPr>
            <p:cNvPr id="20" name="Rectangle 10">
              <a:extLst>
                <a:ext uri="{FF2B5EF4-FFF2-40B4-BE49-F238E27FC236}">
                  <a16:creationId xmlns:a16="http://schemas.microsoft.com/office/drawing/2014/main" id="{FA93F2F7-8BE6-1946-B792-958B549EA9DF}"/>
                </a:ext>
              </a:extLst>
            </p:cNvPr>
            <p:cNvSpPr>
              <a:spLocks noChangeArrowheads="1"/>
            </p:cNvSpPr>
            <p:nvPr/>
          </p:nvSpPr>
          <p:spPr bwMode="auto">
            <a:xfrm>
              <a:off x="1808" y="960"/>
              <a:ext cx="64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SAL</a:t>
              </a:r>
            </a:p>
          </p:txBody>
        </p:sp>
        <p:sp>
          <p:nvSpPr>
            <p:cNvPr id="21" name="Rectangle 11">
              <a:extLst>
                <a:ext uri="{FF2B5EF4-FFF2-40B4-BE49-F238E27FC236}">
                  <a16:creationId xmlns:a16="http://schemas.microsoft.com/office/drawing/2014/main" id="{75F92A66-4B8F-DB49-9B1A-E1BFD5000EA8}"/>
                </a:ext>
              </a:extLst>
            </p:cNvPr>
            <p:cNvSpPr>
              <a:spLocks noChangeArrowheads="1"/>
            </p:cNvSpPr>
            <p:nvPr/>
          </p:nvSpPr>
          <p:spPr bwMode="auto">
            <a:xfrm>
              <a:off x="1200" y="1707"/>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孙立</a:t>
              </a:r>
            </a:p>
          </p:txBody>
        </p:sp>
        <p:sp>
          <p:nvSpPr>
            <p:cNvPr id="22" name="Rectangle 12">
              <a:extLst>
                <a:ext uri="{FF2B5EF4-FFF2-40B4-BE49-F238E27FC236}">
                  <a16:creationId xmlns:a16="http://schemas.microsoft.com/office/drawing/2014/main" id="{61D77A51-C3B0-9643-91BA-40C06D42E28D}"/>
                </a:ext>
              </a:extLst>
            </p:cNvPr>
            <p:cNvSpPr>
              <a:spLocks noChangeArrowheads="1"/>
            </p:cNvSpPr>
            <p:nvPr/>
          </p:nvSpPr>
          <p:spPr bwMode="auto">
            <a:xfrm>
              <a:off x="528" y="1707"/>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P03</a:t>
              </a:r>
            </a:p>
          </p:txBody>
        </p:sp>
        <p:sp>
          <p:nvSpPr>
            <p:cNvPr id="23" name="Rectangle 13">
              <a:extLst>
                <a:ext uri="{FF2B5EF4-FFF2-40B4-BE49-F238E27FC236}">
                  <a16:creationId xmlns:a16="http://schemas.microsoft.com/office/drawing/2014/main" id="{5736BBCF-A7C1-FE4B-9912-251E12305E4D}"/>
                </a:ext>
              </a:extLst>
            </p:cNvPr>
            <p:cNvSpPr>
              <a:spLocks noChangeArrowheads="1"/>
            </p:cNvSpPr>
            <p:nvPr/>
          </p:nvSpPr>
          <p:spPr bwMode="auto">
            <a:xfrm>
              <a:off x="1200" y="1458"/>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钱广</a:t>
              </a:r>
            </a:p>
          </p:txBody>
        </p:sp>
        <p:sp>
          <p:nvSpPr>
            <p:cNvPr id="24" name="Rectangle 14">
              <a:extLst>
                <a:ext uri="{FF2B5EF4-FFF2-40B4-BE49-F238E27FC236}">
                  <a16:creationId xmlns:a16="http://schemas.microsoft.com/office/drawing/2014/main" id="{F3FAEFB3-7DAF-2842-938E-57B1D14E23C1}"/>
                </a:ext>
              </a:extLst>
            </p:cNvPr>
            <p:cNvSpPr>
              <a:spLocks noChangeArrowheads="1"/>
            </p:cNvSpPr>
            <p:nvPr/>
          </p:nvSpPr>
          <p:spPr bwMode="auto">
            <a:xfrm>
              <a:off x="528" y="1458"/>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P02</a:t>
              </a:r>
            </a:p>
          </p:txBody>
        </p:sp>
        <p:sp>
          <p:nvSpPr>
            <p:cNvPr id="25" name="Rectangle 15">
              <a:extLst>
                <a:ext uri="{FF2B5EF4-FFF2-40B4-BE49-F238E27FC236}">
                  <a16:creationId xmlns:a16="http://schemas.microsoft.com/office/drawing/2014/main" id="{AB2B18D1-412F-9543-9837-8412096AAAF4}"/>
                </a:ext>
              </a:extLst>
            </p:cNvPr>
            <p:cNvSpPr>
              <a:spLocks noChangeArrowheads="1"/>
            </p:cNvSpPr>
            <p:nvPr/>
          </p:nvSpPr>
          <p:spPr bwMode="auto">
            <a:xfrm>
              <a:off x="1200" y="1209"/>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赵明</a:t>
              </a:r>
            </a:p>
          </p:txBody>
        </p:sp>
        <p:sp>
          <p:nvSpPr>
            <p:cNvPr id="26" name="Rectangle 16">
              <a:extLst>
                <a:ext uri="{FF2B5EF4-FFF2-40B4-BE49-F238E27FC236}">
                  <a16:creationId xmlns:a16="http://schemas.microsoft.com/office/drawing/2014/main" id="{8BB1CFB1-F2D3-3241-B3E1-6A77B844E3FD}"/>
                </a:ext>
              </a:extLst>
            </p:cNvPr>
            <p:cNvSpPr>
              <a:spLocks noChangeArrowheads="1"/>
            </p:cNvSpPr>
            <p:nvPr/>
          </p:nvSpPr>
          <p:spPr bwMode="auto">
            <a:xfrm>
              <a:off x="528" y="1209"/>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P01</a:t>
              </a:r>
            </a:p>
          </p:txBody>
        </p:sp>
        <p:sp>
          <p:nvSpPr>
            <p:cNvPr id="27" name="Rectangle 17">
              <a:extLst>
                <a:ext uri="{FF2B5EF4-FFF2-40B4-BE49-F238E27FC236}">
                  <a16:creationId xmlns:a16="http://schemas.microsoft.com/office/drawing/2014/main" id="{7D93222D-D070-C54F-88C1-F5AEEB913B0D}"/>
                </a:ext>
              </a:extLst>
            </p:cNvPr>
            <p:cNvSpPr>
              <a:spLocks noChangeArrowheads="1"/>
            </p:cNvSpPr>
            <p:nvPr/>
          </p:nvSpPr>
          <p:spPr bwMode="auto">
            <a:xfrm>
              <a:off x="1200" y="960"/>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PN</a:t>
              </a:r>
            </a:p>
          </p:txBody>
        </p:sp>
        <p:sp>
          <p:nvSpPr>
            <p:cNvPr id="28" name="Rectangle 18">
              <a:extLst>
                <a:ext uri="{FF2B5EF4-FFF2-40B4-BE49-F238E27FC236}">
                  <a16:creationId xmlns:a16="http://schemas.microsoft.com/office/drawing/2014/main" id="{6B9A008A-36CF-DD4C-A952-2053C74BF27B}"/>
                </a:ext>
              </a:extLst>
            </p:cNvPr>
            <p:cNvSpPr>
              <a:spLocks noChangeArrowheads="1"/>
            </p:cNvSpPr>
            <p:nvPr/>
          </p:nvSpPr>
          <p:spPr bwMode="auto">
            <a:xfrm>
              <a:off x="528" y="960"/>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a:t>
              </a:r>
            </a:p>
          </p:txBody>
        </p:sp>
        <p:sp>
          <p:nvSpPr>
            <p:cNvPr id="29" name="Line 19">
              <a:extLst>
                <a:ext uri="{FF2B5EF4-FFF2-40B4-BE49-F238E27FC236}">
                  <a16:creationId xmlns:a16="http://schemas.microsoft.com/office/drawing/2014/main" id="{DC2FFD8F-BD54-C942-939C-22316E1B0166}"/>
                </a:ext>
              </a:extLst>
            </p:cNvPr>
            <p:cNvSpPr>
              <a:spLocks noChangeShapeType="1"/>
            </p:cNvSpPr>
            <p:nvPr/>
          </p:nvSpPr>
          <p:spPr bwMode="auto">
            <a:xfrm>
              <a:off x="528" y="960"/>
              <a:ext cx="192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0">
              <a:extLst>
                <a:ext uri="{FF2B5EF4-FFF2-40B4-BE49-F238E27FC236}">
                  <a16:creationId xmlns:a16="http://schemas.microsoft.com/office/drawing/2014/main" id="{E05EE95F-F726-5040-A71C-B7697E5EE21E}"/>
                </a:ext>
              </a:extLst>
            </p:cNvPr>
            <p:cNvSpPr>
              <a:spLocks noChangeShapeType="1"/>
            </p:cNvSpPr>
            <p:nvPr/>
          </p:nvSpPr>
          <p:spPr bwMode="auto">
            <a:xfrm>
              <a:off x="528" y="1209"/>
              <a:ext cx="19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1">
              <a:extLst>
                <a:ext uri="{FF2B5EF4-FFF2-40B4-BE49-F238E27FC236}">
                  <a16:creationId xmlns:a16="http://schemas.microsoft.com/office/drawing/2014/main" id="{E06EA605-C87E-1E42-9F44-9A9D043EC94B}"/>
                </a:ext>
              </a:extLst>
            </p:cNvPr>
            <p:cNvSpPr>
              <a:spLocks noChangeShapeType="1"/>
            </p:cNvSpPr>
            <p:nvPr/>
          </p:nvSpPr>
          <p:spPr bwMode="auto">
            <a:xfrm>
              <a:off x="528" y="1458"/>
              <a:ext cx="19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2">
              <a:extLst>
                <a:ext uri="{FF2B5EF4-FFF2-40B4-BE49-F238E27FC236}">
                  <a16:creationId xmlns:a16="http://schemas.microsoft.com/office/drawing/2014/main" id="{789B598E-E0F6-FB45-9586-247F81FE8BF3}"/>
                </a:ext>
              </a:extLst>
            </p:cNvPr>
            <p:cNvSpPr>
              <a:spLocks noChangeShapeType="1"/>
            </p:cNvSpPr>
            <p:nvPr/>
          </p:nvSpPr>
          <p:spPr bwMode="auto">
            <a:xfrm>
              <a:off x="528" y="1707"/>
              <a:ext cx="19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3">
              <a:extLst>
                <a:ext uri="{FF2B5EF4-FFF2-40B4-BE49-F238E27FC236}">
                  <a16:creationId xmlns:a16="http://schemas.microsoft.com/office/drawing/2014/main" id="{152E55DB-AF01-6641-A0B7-F90852504AC3}"/>
                </a:ext>
              </a:extLst>
            </p:cNvPr>
            <p:cNvSpPr>
              <a:spLocks noChangeShapeType="1"/>
            </p:cNvSpPr>
            <p:nvPr/>
          </p:nvSpPr>
          <p:spPr bwMode="auto">
            <a:xfrm>
              <a:off x="528" y="2205"/>
              <a:ext cx="192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4">
              <a:extLst>
                <a:ext uri="{FF2B5EF4-FFF2-40B4-BE49-F238E27FC236}">
                  <a16:creationId xmlns:a16="http://schemas.microsoft.com/office/drawing/2014/main" id="{5EB14973-AEF1-2348-9B51-B8D75A0C4C8B}"/>
                </a:ext>
              </a:extLst>
            </p:cNvPr>
            <p:cNvSpPr>
              <a:spLocks noChangeShapeType="1"/>
            </p:cNvSpPr>
            <p:nvPr/>
          </p:nvSpPr>
          <p:spPr bwMode="auto">
            <a:xfrm>
              <a:off x="528" y="960"/>
              <a:ext cx="0" cy="1245"/>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25">
              <a:extLst>
                <a:ext uri="{FF2B5EF4-FFF2-40B4-BE49-F238E27FC236}">
                  <a16:creationId xmlns:a16="http://schemas.microsoft.com/office/drawing/2014/main" id="{C487DF75-A163-8E47-AA0D-E4C75DC9202F}"/>
                </a:ext>
              </a:extLst>
            </p:cNvPr>
            <p:cNvSpPr>
              <a:spLocks noChangeShapeType="1"/>
            </p:cNvSpPr>
            <p:nvPr/>
          </p:nvSpPr>
          <p:spPr bwMode="auto">
            <a:xfrm>
              <a:off x="1200" y="960"/>
              <a:ext cx="0" cy="12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26">
              <a:extLst>
                <a:ext uri="{FF2B5EF4-FFF2-40B4-BE49-F238E27FC236}">
                  <a16:creationId xmlns:a16="http://schemas.microsoft.com/office/drawing/2014/main" id="{DC10D875-CCC6-5D4D-BE54-98B3BA6ADA02}"/>
                </a:ext>
              </a:extLst>
            </p:cNvPr>
            <p:cNvSpPr>
              <a:spLocks noChangeShapeType="1"/>
            </p:cNvSpPr>
            <p:nvPr/>
          </p:nvSpPr>
          <p:spPr bwMode="auto">
            <a:xfrm>
              <a:off x="2448" y="960"/>
              <a:ext cx="0" cy="1245"/>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27">
              <a:extLst>
                <a:ext uri="{FF2B5EF4-FFF2-40B4-BE49-F238E27FC236}">
                  <a16:creationId xmlns:a16="http://schemas.microsoft.com/office/drawing/2014/main" id="{D5165159-66A3-F348-82B7-75D1A0E166AD}"/>
                </a:ext>
              </a:extLst>
            </p:cNvPr>
            <p:cNvSpPr>
              <a:spLocks noChangeShapeType="1"/>
            </p:cNvSpPr>
            <p:nvPr/>
          </p:nvSpPr>
          <p:spPr bwMode="auto">
            <a:xfrm>
              <a:off x="1808" y="960"/>
              <a:ext cx="0" cy="12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8">
              <a:extLst>
                <a:ext uri="{FF2B5EF4-FFF2-40B4-BE49-F238E27FC236}">
                  <a16:creationId xmlns:a16="http://schemas.microsoft.com/office/drawing/2014/main" id="{31E29B66-1C0A-2D40-98F5-414B2BAAA06C}"/>
                </a:ext>
              </a:extLst>
            </p:cNvPr>
            <p:cNvSpPr>
              <a:spLocks noChangeShapeType="1"/>
            </p:cNvSpPr>
            <p:nvPr/>
          </p:nvSpPr>
          <p:spPr bwMode="auto">
            <a:xfrm>
              <a:off x="528" y="1956"/>
              <a:ext cx="19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9" name="Group 29">
            <a:extLst>
              <a:ext uri="{FF2B5EF4-FFF2-40B4-BE49-F238E27FC236}">
                <a16:creationId xmlns:a16="http://schemas.microsoft.com/office/drawing/2014/main" id="{B187326B-F1D8-C04A-97BC-2305F6BFD55D}"/>
              </a:ext>
            </a:extLst>
          </p:cNvPr>
          <p:cNvGrpSpPr>
            <a:grpSpLocks/>
          </p:cNvGrpSpPr>
          <p:nvPr/>
        </p:nvGrpSpPr>
        <p:grpSpPr bwMode="auto">
          <a:xfrm>
            <a:off x="8382000" y="2228850"/>
            <a:ext cx="2032000" cy="1581150"/>
            <a:chOff x="576" y="2979"/>
            <a:chExt cx="1280" cy="996"/>
          </a:xfrm>
        </p:grpSpPr>
        <p:sp>
          <p:nvSpPr>
            <p:cNvPr id="40" name="Rectangle 30">
              <a:extLst>
                <a:ext uri="{FF2B5EF4-FFF2-40B4-BE49-F238E27FC236}">
                  <a16:creationId xmlns:a16="http://schemas.microsoft.com/office/drawing/2014/main" id="{96400385-64F5-2E4E-9DD4-9900D9734F8B}"/>
                </a:ext>
              </a:extLst>
            </p:cNvPr>
            <p:cNvSpPr>
              <a:spLocks noChangeArrowheads="1"/>
            </p:cNvSpPr>
            <p:nvPr/>
          </p:nvSpPr>
          <p:spPr bwMode="auto">
            <a:xfrm>
              <a:off x="1248" y="3726"/>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化学</a:t>
              </a:r>
            </a:p>
          </p:txBody>
        </p:sp>
        <p:sp>
          <p:nvSpPr>
            <p:cNvPr id="41" name="Rectangle 31">
              <a:extLst>
                <a:ext uri="{FF2B5EF4-FFF2-40B4-BE49-F238E27FC236}">
                  <a16:creationId xmlns:a16="http://schemas.microsoft.com/office/drawing/2014/main" id="{25A27452-8B28-3C4A-AB2B-E77CB0143CC7}"/>
                </a:ext>
              </a:extLst>
            </p:cNvPr>
            <p:cNvSpPr>
              <a:spLocks noChangeArrowheads="1"/>
            </p:cNvSpPr>
            <p:nvPr/>
          </p:nvSpPr>
          <p:spPr bwMode="auto">
            <a:xfrm>
              <a:off x="576" y="3726"/>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C03</a:t>
              </a:r>
            </a:p>
          </p:txBody>
        </p:sp>
        <p:sp>
          <p:nvSpPr>
            <p:cNvPr id="42" name="Rectangle 32">
              <a:extLst>
                <a:ext uri="{FF2B5EF4-FFF2-40B4-BE49-F238E27FC236}">
                  <a16:creationId xmlns:a16="http://schemas.microsoft.com/office/drawing/2014/main" id="{0F51B9B8-3F04-5145-8733-7C4184A3FC49}"/>
                </a:ext>
              </a:extLst>
            </p:cNvPr>
            <p:cNvSpPr>
              <a:spLocks noChangeArrowheads="1"/>
            </p:cNvSpPr>
            <p:nvPr/>
          </p:nvSpPr>
          <p:spPr bwMode="auto">
            <a:xfrm>
              <a:off x="1248" y="3477"/>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数学</a:t>
              </a:r>
            </a:p>
          </p:txBody>
        </p:sp>
        <p:sp>
          <p:nvSpPr>
            <p:cNvPr id="43" name="Rectangle 33">
              <a:extLst>
                <a:ext uri="{FF2B5EF4-FFF2-40B4-BE49-F238E27FC236}">
                  <a16:creationId xmlns:a16="http://schemas.microsoft.com/office/drawing/2014/main" id="{D8BDEF0C-227A-F848-A0EA-8D08EC47D482}"/>
                </a:ext>
              </a:extLst>
            </p:cNvPr>
            <p:cNvSpPr>
              <a:spLocks noChangeArrowheads="1"/>
            </p:cNvSpPr>
            <p:nvPr/>
          </p:nvSpPr>
          <p:spPr bwMode="auto">
            <a:xfrm>
              <a:off x="576" y="3477"/>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C02</a:t>
              </a:r>
            </a:p>
          </p:txBody>
        </p:sp>
        <p:sp>
          <p:nvSpPr>
            <p:cNvPr id="44" name="Rectangle 34">
              <a:extLst>
                <a:ext uri="{FF2B5EF4-FFF2-40B4-BE49-F238E27FC236}">
                  <a16:creationId xmlns:a16="http://schemas.microsoft.com/office/drawing/2014/main" id="{0382F510-92B1-1B47-9FB5-F824EECE028C}"/>
                </a:ext>
              </a:extLst>
            </p:cNvPr>
            <p:cNvSpPr>
              <a:spLocks noChangeArrowheads="1"/>
            </p:cNvSpPr>
            <p:nvPr/>
          </p:nvSpPr>
          <p:spPr bwMode="auto">
            <a:xfrm>
              <a:off x="1248" y="3228"/>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华文新魏" panose="02010800040101010101" pitchFamily="2" charset="-122"/>
                  <a:ea typeface="华文新魏" panose="02010800040101010101" pitchFamily="2" charset="-122"/>
                </a:rPr>
                <a:t>物理</a:t>
              </a:r>
            </a:p>
          </p:txBody>
        </p:sp>
        <p:sp>
          <p:nvSpPr>
            <p:cNvPr id="45" name="Rectangle 35">
              <a:extLst>
                <a:ext uri="{FF2B5EF4-FFF2-40B4-BE49-F238E27FC236}">
                  <a16:creationId xmlns:a16="http://schemas.microsoft.com/office/drawing/2014/main" id="{DBCDA064-C2D4-E34E-A7F1-C0F5AAE49768}"/>
                </a:ext>
              </a:extLst>
            </p:cNvPr>
            <p:cNvSpPr>
              <a:spLocks noChangeArrowheads="1"/>
            </p:cNvSpPr>
            <p:nvPr/>
          </p:nvSpPr>
          <p:spPr bwMode="auto">
            <a:xfrm>
              <a:off x="576" y="3228"/>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C01</a:t>
              </a:r>
            </a:p>
          </p:txBody>
        </p:sp>
        <p:sp>
          <p:nvSpPr>
            <p:cNvPr id="46" name="Rectangle 36">
              <a:extLst>
                <a:ext uri="{FF2B5EF4-FFF2-40B4-BE49-F238E27FC236}">
                  <a16:creationId xmlns:a16="http://schemas.microsoft.com/office/drawing/2014/main" id="{B0ED460B-78F4-304F-825A-EB842E3A0FD2}"/>
                </a:ext>
              </a:extLst>
            </p:cNvPr>
            <p:cNvSpPr>
              <a:spLocks noChangeArrowheads="1"/>
            </p:cNvSpPr>
            <p:nvPr/>
          </p:nvSpPr>
          <p:spPr bwMode="auto">
            <a:xfrm>
              <a:off x="1248" y="2979"/>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CN</a:t>
              </a:r>
            </a:p>
          </p:txBody>
        </p:sp>
        <p:sp>
          <p:nvSpPr>
            <p:cNvPr id="47" name="Rectangle 37">
              <a:extLst>
                <a:ext uri="{FF2B5EF4-FFF2-40B4-BE49-F238E27FC236}">
                  <a16:creationId xmlns:a16="http://schemas.microsoft.com/office/drawing/2014/main" id="{8D1B4BE6-044C-5E4F-887A-0A82283FBE62}"/>
                </a:ext>
              </a:extLst>
            </p:cNvPr>
            <p:cNvSpPr>
              <a:spLocks noChangeArrowheads="1"/>
            </p:cNvSpPr>
            <p:nvPr/>
          </p:nvSpPr>
          <p:spPr bwMode="auto">
            <a:xfrm>
              <a:off x="576" y="2979"/>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a:t>
              </a:r>
            </a:p>
          </p:txBody>
        </p:sp>
        <p:sp>
          <p:nvSpPr>
            <p:cNvPr id="48" name="Line 38">
              <a:extLst>
                <a:ext uri="{FF2B5EF4-FFF2-40B4-BE49-F238E27FC236}">
                  <a16:creationId xmlns:a16="http://schemas.microsoft.com/office/drawing/2014/main" id="{299F9C4D-FE78-A24C-BFF5-FCC57151D41B}"/>
                </a:ext>
              </a:extLst>
            </p:cNvPr>
            <p:cNvSpPr>
              <a:spLocks noChangeShapeType="1"/>
            </p:cNvSpPr>
            <p:nvPr/>
          </p:nvSpPr>
          <p:spPr bwMode="auto">
            <a:xfrm>
              <a:off x="576" y="2979"/>
              <a:ext cx="128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39">
              <a:extLst>
                <a:ext uri="{FF2B5EF4-FFF2-40B4-BE49-F238E27FC236}">
                  <a16:creationId xmlns:a16="http://schemas.microsoft.com/office/drawing/2014/main" id="{030E3096-D04D-DA4A-8CAF-8E855AEB198B}"/>
                </a:ext>
              </a:extLst>
            </p:cNvPr>
            <p:cNvSpPr>
              <a:spLocks noChangeShapeType="1"/>
            </p:cNvSpPr>
            <p:nvPr/>
          </p:nvSpPr>
          <p:spPr bwMode="auto">
            <a:xfrm>
              <a:off x="576" y="3228"/>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0">
              <a:extLst>
                <a:ext uri="{FF2B5EF4-FFF2-40B4-BE49-F238E27FC236}">
                  <a16:creationId xmlns:a16="http://schemas.microsoft.com/office/drawing/2014/main" id="{7FBF0DF2-02C3-6E42-87E8-238D25D7525D}"/>
                </a:ext>
              </a:extLst>
            </p:cNvPr>
            <p:cNvSpPr>
              <a:spLocks noChangeShapeType="1"/>
            </p:cNvSpPr>
            <p:nvPr/>
          </p:nvSpPr>
          <p:spPr bwMode="auto">
            <a:xfrm>
              <a:off x="576" y="3477"/>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1">
              <a:extLst>
                <a:ext uri="{FF2B5EF4-FFF2-40B4-BE49-F238E27FC236}">
                  <a16:creationId xmlns:a16="http://schemas.microsoft.com/office/drawing/2014/main" id="{59EB90CC-DFE0-494F-946E-0F658A31DE9E}"/>
                </a:ext>
              </a:extLst>
            </p:cNvPr>
            <p:cNvSpPr>
              <a:spLocks noChangeShapeType="1"/>
            </p:cNvSpPr>
            <p:nvPr/>
          </p:nvSpPr>
          <p:spPr bwMode="auto">
            <a:xfrm>
              <a:off x="576" y="3726"/>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42">
              <a:extLst>
                <a:ext uri="{FF2B5EF4-FFF2-40B4-BE49-F238E27FC236}">
                  <a16:creationId xmlns:a16="http://schemas.microsoft.com/office/drawing/2014/main" id="{8E2729D9-49EA-D84F-A55A-B9DFA056A96A}"/>
                </a:ext>
              </a:extLst>
            </p:cNvPr>
            <p:cNvSpPr>
              <a:spLocks noChangeShapeType="1"/>
            </p:cNvSpPr>
            <p:nvPr/>
          </p:nvSpPr>
          <p:spPr bwMode="auto">
            <a:xfrm>
              <a:off x="576" y="3975"/>
              <a:ext cx="128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43">
              <a:extLst>
                <a:ext uri="{FF2B5EF4-FFF2-40B4-BE49-F238E27FC236}">
                  <a16:creationId xmlns:a16="http://schemas.microsoft.com/office/drawing/2014/main" id="{C3109BFE-EC68-5642-AAAD-46E5EB3969F4}"/>
                </a:ext>
              </a:extLst>
            </p:cNvPr>
            <p:cNvSpPr>
              <a:spLocks noChangeShapeType="1"/>
            </p:cNvSpPr>
            <p:nvPr/>
          </p:nvSpPr>
          <p:spPr bwMode="auto">
            <a:xfrm>
              <a:off x="576" y="2979"/>
              <a:ext cx="0" cy="99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44">
              <a:extLst>
                <a:ext uri="{FF2B5EF4-FFF2-40B4-BE49-F238E27FC236}">
                  <a16:creationId xmlns:a16="http://schemas.microsoft.com/office/drawing/2014/main" id="{73D6E7CE-F6ED-F347-BC93-47A16EA0CBB1}"/>
                </a:ext>
              </a:extLst>
            </p:cNvPr>
            <p:cNvSpPr>
              <a:spLocks noChangeShapeType="1"/>
            </p:cNvSpPr>
            <p:nvPr/>
          </p:nvSpPr>
          <p:spPr bwMode="auto">
            <a:xfrm>
              <a:off x="1248" y="2979"/>
              <a:ext cx="0" cy="9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45">
              <a:extLst>
                <a:ext uri="{FF2B5EF4-FFF2-40B4-BE49-F238E27FC236}">
                  <a16:creationId xmlns:a16="http://schemas.microsoft.com/office/drawing/2014/main" id="{7E0EC3CB-1AC7-064A-9F08-2A1F716A7C0B}"/>
                </a:ext>
              </a:extLst>
            </p:cNvPr>
            <p:cNvSpPr>
              <a:spLocks noChangeShapeType="1"/>
            </p:cNvSpPr>
            <p:nvPr/>
          </p:nvSpPr>
          <p:spPr bwMode="auto">
            <a:xfrm>
              <a:off x="1856" y="2979"/>
              <a:ext cx="0" cy="99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 name="Group 46">
            <a:extLst>
              <a:ext uri="{FF2B5EF4-FFF2-40B4-BE49-F238E27FC236}">
                <a16:creationId xmlns:a16="http://schemas.microsoft.com/office/drawing/2014/main" id="{D0F5C790-AA10-BE49-8FB9-D8249B957082}"/>
              </a:ext>
            </a:extLst>
          </p:cNvPr>
          <p:cNvGrpSpPr>
            <a:grpSpLocks/>
          </p:cNvGrpSpPr>
          <p:nvPr/>
        </p:nvGrpSpPr>
        <p:grpSpPr bwMode="auto">
          <a:xfrm>
            <a:off x="5664200" y="2233613"/>
            <a:ext cx="2032000" cy="1581150"/>
            <a:chOff x="576" y="2979"/>
            <a:chExt cx="1280" cy="996"/>
          </a:xfrm>
        </p:grpSpPr>
        <p:sp>
          <p:nvSpPr>
            <p:cNvPr id="57" name="Rectangle 47">
              <a:extLst>
                <a:ext uri="{FF2B5EF4-FFF2-40B4-BE49-F238E27FC236}">
                  <a16:creationId xmlns:a16="http://schemas.microsoft.com/office/drawing/2014/main" id="{8932FF21-7E56-BE47-89E0-44431382B975}"/>
                </a:ext>
              </a:extLst>
            </p:cNvPr>
            <p:cNvSpPr>
              <a:spLocks noChangeArrowheads="1"/>
            </p:cNvSpPr>
            <p:nvPr/>
          </p:nvSpPr>
          <p:spPr bwMode="auto">
            <a:xfrm>
              <a:off x="1248" y="3726"/>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P04</a:t>
              </a:r>
            </a:p>
          </p:txBody>
        </p:sp>
        <p:sp>
          <p:nvSpPr>
            <p:cNvPr id="58" name="Rectangle 48">
              <a:extLst>
                <a:ext uri="{FF2B5EF4-FFF2-40B4-BE49-F238E27FC236}">
                  <a16:creationId xmlns:a16="http://schemas.microsoft.com/office/drawing/2014/main" id="{26E3A5A1-133D-EF45-87D9-7BB61B10BC9D}"/>
                </a:ext>
              </a:extLst>
            </p:cNvPr>
            <p:cNvSpPr>
              <a:spLocks noChangeArrowheads="1"/>
            </p:cNvSpPr>
            <p:nvPr/>
          </p:nvSpPr>
          <p:spPr bwMode="auto">
            <a:xfrm>
              <a:off x="576" y="3726"/>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C02</a:t>
              </a:r>
            </a:p>
          </p:txBody>
        </p:sp>
        <p:sp>
          <p:nvSpPr>
            <p:cNvPr id="59" name="Rectangle 49">
              <a:extLst>
                <a:ext uri="{FF2B5EF4-FFF2-40B4-BE49-F238E27FC236}">
                  <a16:creationId xmlns:a16="http://schemas.microsoft.com/office/drawing/2014/main" id="{ECAAB952-85CD-7948-B204-2FE63C471D29}"/>
                </a:ext>
              </a:extLst>
            </p:cNvPr>
            <p:cNvSpPr>
              <a:spLocks noChangeArrowheads="1"/>
            </p:cNvSpPr>
            <p:nvPr/>
          </p:nvSpPr>
          <p:spPr bwMode="auto">
            <a:xfrm>
              <a:off x="1248" y="3477"/>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P02</a:t>
              </a:r>
            </a:p>
          </p:txBody>
        </p:sp>
        <p:sp>
          <p:nvSpPr>
            <p:cNvPr id="60" name="Rectangle 50">
              <a:extLst>
                <a:ext uri="{FF2B5EF4-FFF2-40B4-BE49-F238E27FC236}">
                  <a16:creationId xmlns:a16="http://schemas.microsoft.com/office/drawing/2014/main" id="{2C1FBA7C-905D-9B48-A38F-F8868FE50BD7}"/>
                </a:ext>
              </a:extLst>
            </p:cNvPr>
            <p:cNvSpPr>
              <a:spLocks noChangeArrowheads="1"/>
            </p:cNvSpPr>
            <p:nvPr/>
          </p:nvSpPr>
          <p:spPr bwMode="auto">
            <a:xfrm>
              <a:off x="576" y="3477"/>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C02</a:t>
              </a:r>
            </a:p>
          </p:txBody>
        </p:sp>
        <p:sp>
          <p:nvSpPr>
            <p:cNvPr id="61" name="Rectangle 51">
              <a:extLst>
                <a:ext uri="{FF2B5EF4-FFF2-40B4-BE49-F238E27FC236}">
                  <a16:creationId xmlns:a16="http://schemas.microsoft.com/office/drawing/2014/main" id="{ADF9F61D-DB54-BE4C-93B9-53BA81134384}"/>
                </a:ext>
              </a:extLst>
            </p:cNvPr>
            <p:cNvSpPr>
              <a:spLocks noChangeArrowheads="1"/>
            </p:cNvSpPr>
            <p:nvPr/>
          </p:nvSpPr>
          <p:spPr bwMode="auto">
            <a:xfrm>
              <a:off x="1248" y="3228"/>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P01</a:t>
              </a:r>
            </a:p>
          </p:txBody>
        </p:sp>
        <p:sp>
          <p:nvSpPr>
            <p:cNvPr id="62" name="Rectangle 52">
              <a:extLst>
                <a:ext uri="{FF2B5EF4-FFF2-40B4-BE49-F238E27FC236}">
                  <a16:creationId xmlns:a16="http://schemas.microsoft.com/office/drawing/2014/main" id="{E606D6C4-C04B-084B-8A05-87BA931986E0}"/>
                </a:ext>
              </a:extLst>
            </p:cNvPr>
            <p:cNvSpPr>
              <a:spLocks noChangeArrowheads="1"/>
            </p:cNvSpPr>
            <p:nvPr/>
          </p:nvSpPr>
          <p:spPr bwMode="auto">
            <a:xfrm>
              <a:off x="576" y="3228"/>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C01</a:t>
              </a:r>
            </a:p>
          </p:txBody>
        </p:sp>
        <p:sp>
          <p:nvSpPr>
            <p:cNvPr id="63" name="Rectangle 53">
              <a:extLst>
                <a:ext uri="{FF2B5EF4-FFF2-40B4-BE49-F238E27FC236}">
                  <a16:creationId xmlns:a16="http://schemas.microsoft.com/office/drawing/2014/main" id="{3575A568-DA60-B94C-87E1-8CCF3FE2D7FA}"/>
                </a:ext>
              </a:extLst>
            </p:cNvPr>
            <p:cNvSpPr>
              <a:spLocks noChangeArrowheads="1"/>
            </p:cNvSpPr>
            <p:nvPr/>
          </p:nvSpPr>
          <p:spPr bwMode="auto">
            <a:xfrm>
              <a:off x="1248" y="2979"/>
              <a:ext cx="6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P#</a:t>
              </a:r>
            </a:p>
          </p:txBody>
        </p:sp>
        <p:sp>
          <p:nvSpPr>
            <p:cNvPr id="64" name="Rectangle 54">
              <a:extLst>
                <a:ext uri="{FF2B5EF4-FFF2-40B4-BE49-F238E27FC236}">
                  <a16:creationId xmlns:a16="http://schemas.microsoft.com/office/drawing/2014/main" id="{AF6AE3D3-166D-4947-8814-C8082F52E51D}"/>
                </a:ext>
              </a:extLst>
            </p:cNvPr>
            <p:cNvSpPr>
              <a:spLocks noChangeArrowheads="1"/>
            </p:cNvSpPr>
            <p:nvPr/>
          </p:nvSpPr>
          <p:spPr bwMode="auto">
            <a:xfrm>
              <a:off x="576" y="2979"/>
              <a:ext cx="6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en-US" altLang="zh-CN" sz="2000">
                  <a:latin typeface="华文新魏" panose="02010800040101010101" pitchFamily="2" charset="-122"/>
                  <a:ea typeface="华文新魏" panose="02010800040101010101" pitchFamily="2" charset="-122"/>
                </a:rPr>
                <a:t>C#</a:t>
              </a:r>
            </a:p>
          </p:txBody>
        </p:sp>
        <p:sp>
          <p:nvSpPr>
            <p:cNvPr id="65" name="Line 55">
              <a:extLst>
                <a:ext uri="{FF2B5EF4-FFF2-40B4-BE49-F238E27FC236}">
                  <a16:creationId xmlns:a16="http://schemas.microsoft.com/office/drawing/2014/main" id="{4F177943-549F-A148-8F37-B5446EDEA4F4}"/>
                </a:ext>
              </a:extLst>
            </p:cNvPr>
            <p:cNvSpPr>
              <a:spLocks noChangeShapeType="1"/>
            </p:cNvSpPr>
            <p:nvPr/>
          </p:nvSpPr>
          <p:spPr bwMode="auto">
            <a:xfrm>
              <a:off x="576" y="2979"/>
              <a:ext cx="128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6">
              <a:extLst>
                <a:ext uri="{FF2B5EF4-FFF2-40B4-BE49-F238E27FC236}">
                  <a16:creationId xmlns:a16="http://schemas.microsoft.com/office/drawing/2014/main" id="{6C9C15AC-C987-3543-ACA5-4AC182CDE322}"/>
                </a:ext>
              </a:extLst>
            </p:cNvPr>
            <p:cNvSpPr>
              <a:spLocks noChangeShapeType="1"/>
            </p:cNvSpPr>
            <p:nvPr/>
          </p:nvSpPr>
          <p:spPr bwMode="auto">
            <a:xfrm>
              <a:off x="576" y="3228"/>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57">
              <a:extLst>
                <a:ext uri="{FF2B5EF4-FFF2-40B4-BE49-F238E27FC236}">
                  <a16:creationId xmlns:a16="http://schemas.microsoft.com/office/drawing/2014/main" id="{C230C73F-CDED-6743-9392-48FECF76613C}"/>
                </a:ext>
              </a:extLst>
            </p:cNvPr>
            <p:cNvSpPr>
              <a:spLocks noChangeShapeType="1"/>
            </p:cNvSpPr>
            <p:nvPr/>
          </p:nvSpPr>
          <p:spPr bwMode="auto">
            <a:xfrm>
              <a:off x="576" y="3477"/>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58">
              <a:extLst>
                <a:ext uri="{FF2B5EF4-FFF2-40B4-BE49-F238E27FC236}">
                  <a16:creationId xmlns:a16="http://schemas.microsoft.com/office/drawing/2014/main" id="{74373190-8DAF-DD44-AB4E-5B24CB0DA924}"/>
                </a:ext>
              </a:extLst>
            </p:cNvPr>
            <p:cNvSpPr>
              <a:spLocks noChangeShapeType="1"/>
            </p:cNvSpPr>
            <p:nvPr/>
          </p:nvSpPr>
          <p:spPr bwMode="auto">
            <a:xfrm>
              <a:off x="576" y="3726"/>
              <a:ext cx="12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59">
              <a:extLst>
                <a:ext uri="{FF2B5EF4-FFF2-40B4-BE49-F238E27FC236}">
                  <a16:creationId xmlns:a16="http://schemas.microsoft.com/office/drawing/2014/main" id="{99C04F1E-C162-3348-A557-923977B9AC22}"/>
                </a:ext>
              </a:extLst>
            </p:cNvPr>
            <p:cNvSpPr>
              <a:spLocks noChangeShapeType="1"/>
            </p:cNvSpPr>
            <p:nvPr/>
          </p:nvSpPr>
          <p:spPr bwMode="auto">
            <a:xfrm>
              <a:off x="576" y="3975"/>
              <a:ext cx="128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60">
              <a:extLst>
                <a:ext uri="{FF2B5EF4-FFF2-40B4-BE49-F238E27FC236}">
                  <a16:creationId xmlns:a16="http://schemas.microsoft.com/office/drawing/2014/main" id="{8BB60BF4-11BF-FB4B-BDD7-819FDF30014C}"/>
                </a:ext>
              </a:extLst>
            </p:cNvPr>
            <p:cNvSpPr>
              <a:spLocks noChangeShapeType="1"/>
            </p:cNvSpPr>
            <p:nvPr/>
          </p:nvSpPr>
          <p:spPr bwMode="auto">
            <a:xfrm>
              <a:off x="576" y="2979"/>
              <a:ext cx="0" cy="99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61">
              <a:extLst>
                <a:ext uri="{FF2B5EF4-FFF2-40B4-BE49-F238E27FC236}">
                  <a16:creationId xmlns:a16="http://schemas.microsoft.com/office/drawing/2014/main" id="{A3CCD9AB-AC58-CC48-96D9-5C9B96543CDB}"/>
                </a:ext>
              </a:extLst>
            </p:cNvPr>
            <p:cNvSpPr>
              <a:spLocks noChangeShapeType="1"/>
            </p:cNvSpPr>
            <p:nvPr/>
          </p:nvSpPr>
          <p:spPr bwMode="auto">
            <a:xfrm>
              <a:off x="1248" y="2979"/>
              <a:ext cx="0" cy="9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2">
              <a:extLst>
                <a:ext uri="{FF2B5EF4-FFF2-40B4-BE49-F238E27FC236}">
                  <a16:creationId xmlns:a16="http://schemas.microsoft.com/office/drawing/2014/main" id="{EAC523D9-6022-A340-B2C3-4DCB952378F9}"/>
                </a:ext>
              </a:extLst>
            </p:cNvPr>
            <p:cNvSpPr>
              <a:spLocks noChangeShapeType="1"/>
            </p:cNvSpPr>
            <p:nvPr/>
          </p:nvSpPr>
          <p:spPr bwMode="auto">
            <a:xfrm>
              <a:off x="1856" y="2979"/>
              <a:ext cx="0" cy="99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63">
            <a:extLst>
              <a:ext uri="{FF2B5EF4-FFF2-40B4-BE49-F238E27FC236}">
                <a16:creationId xmlns:a16="http://schemas.microsoft.com/office/drawing/2014/main" id="{15676751-C3D7-2240-9815-AEBCDA5DFED1}"/>
              </a:ext>
            </a:extLst>
          </p:cNvPr>
          <p:cNvGrpSpPr>
            <a:grpSpLocks/>
          </p:cNvGrpSpPr>
          <p:nvPr/>
        </p:nvGrpSpPr>
        <p:grpSpPr bwMode="auto">
          <a:xfrm>
            <a:off x="3505200" y="4357689"/>
            <a:ext cx="3505200" cy="1747837"/>
            <a:chOff x="3216" y="3120"/>
            <a:chExt cx="2208" cy="1101"/>
          </a:xfrm>
        </p:grpSpPr>
        <p:sp>
          <p:nvSpPr>
            <p:cNvPr id="74" name="Rectangle 64">
              <a:extLst>
                <a:ext uri="{FF2B5EF4-FFF2-40B4-BE49-F238E27FC236}">
                  <a16:creationId xmlns:a16="http://schemas.microsoft.com/office/drawing/2014/main" id="{FAD114BF-1FD4-7D42-9D23-134424D2525A}"/>
                </a:ext>
              </a:extLst>
            </p:cNvPr>
            <p:cNvSpPr>
              <a:spLocks noChangeArrowheads="1"/>
            </p:cNvSpPr>
            <p:nvPr/>
          </p:nvSpPr>
          <p:spPr bwMode="auto">
            <a:xfrm>
              <a:off x="4982" y="3937"/>
              <a:ext cx="44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数学</a:t>
              </a:r>
            </a:p>
          </p:txBody>
        </p:sp>
        <p:sp>
          <p:nvSpPr>
            <p:cNvPr id="75" name="Rectangle 65">
              <a:extLst>
                <a:ext uri="{FF2B5EF4-FFF2-40B4-BE49-F238E27FC236}">
                  <a16:creationId xmlns:a16="http://schemas.microsoft.com/office/drawing/2014/main" id="{6CFD7633-B8A0-8D4A-80FC-C82BA4AD72E4}"/>
                </a:ext>
              </a:extLst>
            </p:cNvPr>
            <p:cNvSpPr>
              <a:spLocks noChangeArrowheads="1"/>
            </p:cNvSpPr>
            <p:nvPr/>
          </p:nvSpPr>
          <p:spPr bwMode="auto">
            <a:xfrm>
              <a:off x="4541" y="3937"/>
              <a:ext cx="44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C02</a:t>
              </a:r>
            </a:p>
          </p:txBody>
        </p:sp>
        <p:sp>
          <p:nvSpPr>
            <p:cNvPr id="76" name="Rectangle 66">
              <a:extLst>
                <a:ext uri="{FF2B5EF4-FFF2-40B4-BE49-F238E27FC236}">
                  <a16:creationId xmlns:a16="http://schemas.microsoft.com/office/drawing/2014/main" id="{BAF1AF7B-EC9A-4F4A-961D-ACF27045DBCB}"/>
                </a:ext>
              </a:extLst>
            </p:cNvPr>
            <p:cNvSpPr>
              <a:spLocks noChangeArrowheads="1"/>
            </p:cNvSpPr>
            <p:nvPr/>
          </p:nvSpPr>
          <p:spPr bwMode="auto">
            <a:xfrm>
              <a:off x="4099" y="3937"/>
              <a:ext cx="44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500</a:t>
              </a:r>
            </a:p>
          </p:txBody>
        </p:sp>
        <p:sp>
          <p:nvSpPr>
            <p:cNvPr id="77" name="Rectangle 67">
              <a:extLst>
                <a:ext uri="{FF2B5EF4-FFF2-40B4-BE49-F238E27FC236}">
                  <a16:creationId xmlns:a16="http://schemas.microsoft.com/office/drawing/2014/main" id="{02C784F2-8659-F544-AEDD-CA6B99AF8918}"/>
                </a:ext>
              </a:extLst>
            </p:cNvPr>
            <p:cNvSpPr>
              <a:spLocks noChangeArrowheads="1"/>
            </p:cNvSpPr>
            <p:nvPr/>
          </p:nvSpPr>
          <p:spPr bwMode="auto">
            <a:xfrm>
              <a:off x="3658" y="3937"/>
              <a:ext cx="44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李三</a:t>
              </a:r>
            </a:p>
          </p:txBody>
        </p:sp>
        <p:sp>
          <p:nvSpPr>
            <p:cNvPr id="78" name="Rectangle 68">
              <a:extLst>
                <a:ext uri="{FF2B5EF4-FFF2-40B4-BE49-F238E27FC236}">
                  <a16:creationId xmlns:a16="http://schemas.microsoft.com/office/drawing/2014/main" id="{268FC9AC-B9CC-864A-9FA9-B1FFD157B37A}"/>
                </a:ext>
              </a:extLst>
            </p:cNvPr>
            <p:cNvSpPr>
              <a:spLocks noChangeArrowheads="1"/>
            </p:cNvSpPr>
            <p:nvPr/>
          </p:nvSpPr>
          <p:spPr bwMode="auto">
            <a:xfrm>
              <a:off x="3216" y="3937"/>
              <a:ext cx="44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P04</a:t>
              </a:r>
            </a:p>
          </p:txBody>
        </p:sp>
        <p:sp>
          <p:nvSpPr>
            <p:cNvPr id="79" name="Rectangle 69">
              <a:extLst>
                <a:ext uri="{FF2B5EF4-FFF2-40B4-BE49-F238E27FC236}">
                  <a16:creationId xmlns:a16="http://schemas.microsoft.com/office/drawing/2014/main" id="{3932283D-710E-B641-9382-E3032429131B}"/>
                </a:ext>
              </a:extLst>
            </p:cNvPr>
            <p:cNvSpPr>
              <a:spLocks noChangeArrowheads="1"/>
            </p:cNvSpPr>
            <p:nvPr/>
          </p:nvSpPr>
          <p:spPr bwMode="auto">
            <a:xfrm>
              <a:off x="4982" y="3653"/>
              <a:ext cx="44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数学</a:t>
              </a:r>
            </a:p>
          </p:txBody>
        </p:sp>
        <p:sp>
          <p:nvSpPr>
            <p:cNvPr id="80" name="Rectangle 70">
              <a:extLst>
                <a:ext uri="{FF2B5EF4-FFF2-40B4-BE49-F238E27FC236}">
                  <a16:creationId xmlns:a16="http://schemas.microsoft.com/office/drawing/2014/main" id="{D08AD4BF-2DDB-944D-BE84-8E2F4FA2E067}"/>
                </a:ext>
              </a:extLst>
            </p:cNvPr>
            <p:cNvSpPr>
              <a:spLocks noChangeArrowheads="1"/>
            </p:cNvSpPr>
            <p:nvPr/>
          </p:nvSpPr>
          <p:spPr bwMode="auto">
            <a:xfrm>
              <a:off x="4541" y="3653"/>
              <a:ext cx="44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C02</a:t>
              </a:r>
            </a:p>
          </p:txBody>
        </p:sp>
        <p:sp>
          <p:nvSpPr>
            <p:cNvPr id="81" name="Rectangle 71">
              <a:extLst>
                <a:ext uri="{FF2B5EF4-FFF2-40B4-BE49-F238E27FC236}">
                  <a16:creationId xmlns:a16="http://schemas.microsoft.com/office/drawing/2014/main" id="{FA14564E-1D60-CC44-9B8B-8DCAEBFAD42F}"/>
                </a:ext>
              </a:extLst>
            </p:cNvPr>
            <p:cNvSpPr>
              <a:spLocks noChangeArrowheads="1"/>
            </p:cNvSpPr>
            <p:nvPr/>
          </p:nvSpPr>
          <p:spPr bwMode="auto">
            <a:xfrm>
              <a:off x="4099" y="3653"/>
              <a:ext cx="44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700</a:t>
              </a:r>
            </a:p>
          </p:txBody>
        </p:sp>
        <p:sp>
          <p:nvSpPr>
            <p:cNvPr id="82" name="Rectangle 73">
              <a:extLst>
                <a:ext uri="{FF2B5EF4-FFF2-40B4-BE49-F238E27FC236}">
                  <a16:creationId xmlns:a16="http://schemas.microsoft.com/office/drawing/2014/main" id="{03D36A61-E22C-2B47-AA8C-21C4F91868DF}"/>
                </a:ext>
              </a:extLst>
            </p:cNvPr>
            <p:cNvSpPr>
              <a:spLocks noChangeArrowheads="1"/>
            </p:cNvSpPr>
            <p:nvPr/>
          </p:nvSpPr>
          <p:spPr bwMode="auto">
            <a:xfrm>
              <a:off x="3216" y="3653"/>
              <a:ext cx="44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P02</a:t>
              </a:r>
            </a:p>
          </p:txBody>
        </p:sp>
        <p:sp>
          <p:nvSpPr>
            <p:cNvPr id="83" name="Rectangle 74">
              <a:extLst>
                <a:ext uri="{FF2B5EF4-FFF2-40B4-BE49-F238E27FC236}">
                  <a16:creationId xmlns:a16="http://schemas.microsoft.com/office/drawing/2014/main" id="{D1BDA632-18D2-4848-B004-A8B167E08147}"/>
                </a:ext>
              </a:extLst>
            </p:cNvPr>
            <p:cNvSpPr>
              <a:spLocks noChangeArrowheads="1"/>
            </p:cNvSpPr>
            <p:nvPr/>
          </p:nvSpPr>
          <p:spPr bwMode="auto">
            <a:xfrm>
              <a:off x="4982" y="3369"/>
              <a:ext cx="44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物理</a:t>
              </a:r>
            </a:p>
          </p:txBody>
        </p:sp>
        <p:sp>
          <p:nvSpPr>
            <p:cNvPr id="84" name="Rectangle 75">
              <a:extLst>
                <a:ext uri="{FF2B5EF4-FFF2-40B4-BE49-F238E27FC236}">
                  <a16:creationId xmlns:a16="http://schemas.microsoft.com/office/drawing/2014/main" id="{A15E15D3-C760-FC4E-854C-91BE1265E6EF}"/>
                </a:ext>
              </a:extLst>
            </p:cNvPr>
            <p:cNvSpPr>
              <a:spLocks noChangeArrowheads="1"/>
            </p:cNvSpPr>
            <p:nvPr/>
          </p:nvSpPr>
          <p:spPr bwMode="auto">
            <a:xfrm>
              <a:off x="4541" y="3369"/>
              <a:ext cx="44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C01</a:t>
              </a:r>
            </a:p>
          </p:txBody>
        </p:sp>
        <p:sp>
          <p:nvSpPr>
            <p:cNvPr id="85" name="Rectangle 76">
              <a:extLst>
                <a:ext uri="{FF2B5EF4-FFF2-40B4-BE49-F238E27FC236}">
                  <a16:creationId xmlns:a16="http://schemas.microsoft.com/office/drawing/2014/main" id="{3C6FA5C1-A47F-2E41-81D3-A98EEE0A1CA7}"/>
                </a:ext>
              </a:extLst>
            </p:cNvPr>
            <p:cNvSpPr>
              <a:spLocks noChangeArrowheads="1"/>
            </p:cNvSpPr>
            <p:nvPr/>
          </p:nvSpPr>
          <p:spPr bwMode="auto">
            <a:xfrm>
              <a:off x="4099" y="3369"/>
              <a:ext cx="44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800</a:t>
              </a:r>
            </a:p>
          </p:txBody>
        </p:sp>
        <p:sp>
          <p:nvSpPr>
            <p:cNvPr id="86" name="Rectangle 77">
              <a:extLst>
                <a:ext uri="{FF2B5EF4-FFF2-40B4-BE49-F238E27FC236}">
                  <a16:creationId xmlns:a16="http://schemas.microsoft.com/office/drawing/2014/main" id="{E5826C6D-6C1B-FA41-97FB-985379FF6FA6}"/>
                </a:ext>
              </a:extLst>
            </p:cNvPr>
            <p:cNvSpPr>
              <a:spLocks noChangeArrowheads="1"/>
            </p:cNvSpPr>
            <p:nvPr/>
          </p:nvSpPr>
          <p:spPr bwMode="auto">
            <a:xfrm>
              <a:off x="3658" y="3369"/>
              <a:ext cx="44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赵明</a:t>
              </a:r>
            </a:p>
          </p:txBody>
        </p:sp>
        <p:sp>
          <p:nvSpPr>
            <p:cNvPr id="87" name="Rectangle 78">
              <a:extLst>
                <a:ext uri="{FF2B5EF4-FFF2-40B4-BE49-F238E27FC236}">
                  <a16:creationId xmlns:a16="http://schemas.microsoft.com/office/drawing/2014/main" id="{84514D62-40C8-224E-B58D-139DA69B6C56}"/>
                </a:ext>
              </a:extLst>
            </p:cNvPr>
            <p:cNvSpPr>
              <a:spLocks noChangeArrowheads="1"/>
            </p:cNvSpPr>
            <p:nvPr/>
          </p:nvSpPr>
          <p:spPr bwMode="auto">
            <a:xfrm>
              <a:off x="3216" y="3369"/>
              <a:ext cx="44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P01</a:t>
              </a:r>
            </a:p>
          </p:txBody>
        </p:sp>
        <p:sp>
          <p:nvSpPr>
            <p:cNvPr id="88" name="Rectangle 79">
              <a:extLst>
                <a:ext uri="{FF2B5EF4-FFF2-40B4-BE49-F238E27FC236}">
                  <a16:creationId xmlns:a16="http://schemas.microsoft.com/office/drawing/2014/main" id="{18648651-FC72-8A45-ADFE-27ED93012716}"/>
                </a:ext>
              </a:extLst>
            </p:cNvPr>
            <p:cNvSpPr>
              <a:spLocks noChangeArrowheads="1"/>
            </p:cNvSpPr>
            <p:nvPr/>
          </p:nvSpPr>
          <p:spPr bwMode="auto">
            <a:xfrm>
              <a:off x="4982" y="3120"/>
              <a:ext cx="44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CN</a:t>
              </a:r>
            </a:p>
          </p:txBody>
        </p:sp>
        <p:sp>
          <p:nvSpPr>
            <p:cNvPr id="89" name="Rectangle 80">
              <a:extLst>
                <a:ext uri="{FF2B5EF4-FFF2-40B4-BE49-F238E27FC236}">
                  <a16:creationId xmlns:a16="http://schemas.microsoft.com/office/drawing/2014/main" id="{76E2E13C-0B3F-E54A-BEC7-FEC92691D1DA}"/>
                </a:ext>
              </a:extLst>
            </p:cNvPr>
            <p:cNvSpPr>
              <a:spLocks noChangeArrowheads="1"/>
            </p:cNvSpPr>
            <p:nvPr/>
          </p:nvSpPr>
          <p:spPr bwMode="auto">
            <a:xfrm>
              <a:off x="4541" y="3120"/>
              <a:ext cx="44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C#</a:t>
              </a:r>
            </a:p>
          </p:txBody>
        </p:sp>
        <p:sp>
          <p:nvSpPr>
            <p:cNvPr id="90" name="Rectangle 81">
              <a:extLst>
                <a:ext uri="{FF2B5EF4-FFF2-40B4-BE49-F238E27FC236}">
                  <a16:creationId xmlns:a16="http://schemas.microsoft.com/office/drawing/2014/main" id="{2A9E2A66-AF4A-9C4E-8FF6-2188EBDB9CC7}"/>
                </a:ext>
              </a:extLst>
            </p:cNvPr>
            <p:cNvSpPr>
              <a:spLocks noChangeArrowheads="1"/>
            </p:cNvSpPr>
            <p:nvPr/>
          </p:nvSpPr>
          <p:spPr bwMode="auto">
            <a:xfrm>
              <a:off x="4099" y="3120"/>
              <a:ext cx="44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SAL</a:t>
              </a:r>
            </a:p>
          </p:txBody>
        </p:sp>
        <p:sp>
          <p:nvSpPr>
            <p:cNvPr id="91" name="Rectangle 82">
              <a:extLst>
                <a:ext uri="{FF2B5EF4-FFF2-40B4-BE49-F238E27FC236}">
                  <a16:creationId xmlns:a16="http://schemas.microsoft.com/office/drawing/2014/main" id="{E9FE6C61-2309-5045-B544-25BF7EA88172}"/>
                </a:ext>
              </a:extLst>
            </p:cNvPr>
            <p:cNvSpPr>
              <a:spLocks noChangeArrowheads="1"/>
            </p:cNvSpPr>
            <p:nvPr/>
          </p:nvSpPr>
          <p:spPr bwMode="auto">
            <a:xfrm>
              <a:off x="3658" y="3120"/>
              <a:ext cx="44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PN</a:t>
              </a:r>
            </a:p>
          </p:txBody>
        </p:sp>
        <p:sp>
          <p:nvSpPr>
            <p:cNvPr id="92" name="Rectangle 83">
              <a:extLst>
                <a:ext uri="{FF2B5EF4-FFF2-40B4-BE49-F238E27FC236}">
                  <a16:creationId xmlns:a16="http://schemas.microsoft.com/office/drawing/2014/main" id="{857FBB6D-2E38-B74C-B28B-C5C3081E5A14}"/>
                </a:ext>
              </a:extLst>
            </p:cNvPr>
            <p:cNvSpPr>
              <a:spLocks noChangeArrowheads="1"/>
            </p:cNvSpPr>
            <p:nvPr/>
          </p:nvSpPr>
          <p:spPr bwMode="auto">
            <a:xfrm>
              <a:off x="3216" y="3120"/>
              <a:ext cx="44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en-US" altLang="zh-CN" sz="2000">
                  <a:latin typeface="华文新魏" panose="02010800040101010101" pitchFamily="2" charset="-122"/>
                  <a:ea typeface="华文新魏" panose="02010800040101010101" pitchFamily="2" charset="-122"/>
                </a:rPr>
                <a:t>P#</a:t>
              </a:r>
            </a:p>
          </p:txBody>
        </p:sp>
        <p:sp>
          <p:nvSpPr>
            <p:cNvPr id="93" name="Line 84">
              <a:extLst>
                <a:ext uri="{FF2B5EF4-FFF2-40B4-BE49-F238E27FC236}">
                  <a16:creationId xmlns:a16="http://schemas.microsoft.com/office/drawing/2014/main" id="{84F7A0FC-CF3A-E141-A454-7768CFBBAA50}"/>
                </a:ext>
              </a:extLst>
            </p:cNvPr>
            <p:cNvSpPr>
              <a:spLocks noChangeShapeType="1"/>
            </p:cNvSpPr>
            <p:nvPr/>
          </p:nvSpPr>
          <p:spPr bwMode="auto">
            <a:xfrm>
              <a:off x="3216" y="312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85">
              <a:extLst>
                <a:ext uri="{FF2B5EF4-FFF2-40B4-BE49-F238E27FC236}">
                  <a16:creationId xmlns:a16="http://schemas.microsoft.com/office/drawing/2014/main" id="{F6FA3191-C192-954C-80AC-D3583CCCD700}"/>
                </a:ext>
              </a:extLst>
            </p:cNvPr>
            <p:cNvSpPr>
              <a:spLocks noChangeShapeType="1"/>
            </p:cNvSpPr>
            <p:nvPr/>
          </p:nvSpPr>
          <p:spPr bwMode="auto">
            <a:xfrm>
              <a:off x="3216" y="3369"/>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86">
              <a:extLst>
                <a:ext uri="{FF2B5EF4-FFF2-40B4-BE49-F238E27FC236}">
                  <a16:creationId xmlns:a16="http://schemas.microsoft.com/office/drawing/2014/main" id="{BE3386FA-B1BB-204E-B33F-A5048FBB6DED}"/>
                </a:ext>
              </a:extLst>
            </p:cNvPr>
            <p:cNvSpPr>
              <a:spLocks noChangeShapeType="1"/>
            </p:cNvSpPr>
            <p:nvPr/>
          </p:nvSpPr>
          <p:spPr bwMode="auto">
            <a:xfrm>
              <a:off x="3216" y="3653"/>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87">
              <a:extLst>
                <a:ext uri="{FF2B5EF4-FFF2-40B4-BE49-F238E27FC236}">
                  <a16:creationId xmlns:a16="http://schemas.microsoft.com/office/drawing/2014/main" id="{C73C01E2-77E7-BF44-B3A2-03E53D8F1338}"/>
                </a:ext>
              </a:extLst>
            </p:cNvPr>
            <p:cNvSpPr>
              <a:spLocks noChangeShapeType="1"/>
            </p:cNvSpPr>
            <p:nvPr/>
          </p:nvSpPr>
          <p:spPr bwMode="auto">
            <a:xfrm>
              <a:off x="3216" y="3937"/>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88">
              <a:extLst>
                <a:ext uri="{FF2B5EF4-FFF2-40B4-BE49-F238E27FC236}">
                  <a16:creationId xmlns:a16="http://schemas.microsoft.com/office/drawing/2014/main" id="{E36CA4CE-2AEF-8249-B57A-4A0D1C6FB3A8}"/>
                </a:ext>
              </a:extLst>
            </p:cNvPr>
            <p:cNvSpPr>
              <a:spLocks noChangeShapeType="1"/>
            </p:cNvSpPr>
            <p:nvPr/>
          </p:nvSpPr>
          <p:spPr bwMode="auto">
            <a:xfrm>
              <a:off x="3216" y="4221"/>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89">
              <a:extLst>
                <a:ext uri="{FF2B5EF4-FFF2-40B4-BE49-F238E27FC236}">
                  <a16:creationId xmlns:a16="http://schemas.microsoft.com/office/drawing/2014/main" id="{8662F875-92FB-7745-A7E0-3A6B06E7235C}"/>
                </a:ext>
              </a:extLst>
            </p:cNvPr>
            <p:cNvSpPr>
              <a:spLocks noChangeShapeType="1"/>
            </p:cNvSpPr>
            <p:nvPr/>
          </p:nvSpPr>
          <p:spPr bwMode="auto">
            <a:xfrm>
              <a:off x="3216" y="3120"/>
              <a:ext cx="0" cy="1101"/>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90">
              <a:extLst>
                <a:ext uri="{FF2B5EF4-FFF2-40B4-BE49-F238E27FC236}">
                  <a16:creationId xmlns:a16="http://schemas.microsoft.com/office/drawing/2014/main" id="{5E3178DE-BC08-344E-B01F-15A91645A815}"/>
                </a:ext>
              </a:extLst>
            </p:cNvPr>
            <p:cNvSpPr>
              <a:spLocks noChangeShapeType="1"/>
            </p:cNvSpPr>
            <p:nvPr/>
          </p:nvSpPr>
          <p:spPr bwMode="auto">
            <a:xfrm>
              <a:off x="3658" y="3120"/>
              <a:ext cx="0" cy="1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91">
              <a:extLst>
                <a:ext uri="{FF2B5EF4-FFF2-40B4-BE49-F238E27FC236}">
                  <a16:creationId xmlns:a16="http://schemas.microsoft.com/office/drawing/2014/main" id="{789131C4-2756-9949-ABA7-D8329A6E5F4E}"/>
                </a:ext>
              </a:extLst>
            </p:cNvPr>
            <p:cNvSpPr>
              <a:spLocks noChangeShapeType="1"/>
            </p:cNvSpPr>
            <p:nvPr/>
          </p:nvSpPr>
          <p:spPr bwMode="auto">
            <a:xfrm>
              <a:off x="4099" y="3120"/>
              <a:ext cx="0" cy="1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92">
              <a:extLst>
                <a:ext uri="{FF2B5EF4-FFF2-40B4-BE49-F238E27FC236}">
                  <a16:creationId xmlns:a16="http://schemas.microsoft.com/office/drawing/2014/main" id="{90D2FAEF-81B6-0146-9E31-C1A88E5BCCC4}"/>
                </a:ext>
              </a:extLst>
            </p:cNvPr>
            <p:cNvSpPr>
              <a:spLocks noChangeShapeType="1"/>
            </p:cNvSpPr>
            <p:nvPr/>
          </p:nvSpPr>
          <p:spPr bwMode="auto">
            <a:xfrm>
              <a:off x="4541" y="3120"/>
              <a:ext cx="0" cy="1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3">
              <a:extLst>
                <a:ext uri="{FF2B5EF4-FFF2-40B4-BE49-F238E27FC236}">
                  <a16:creationId xmlns:a16="http://schemas.microsoft.com/office/drawing/2014/main" id="{0C59A8BC-DC97-7C46-AF24-4D831AE36A01}"/>
                </a:ext>
              </a:extLst>
            </p:cNvPr>
            <p:cNvSpPr>
              <a:spLocks noChangeShapeType="1"/>
            </p:cNvSpPr>
            <p:nvPr/>
          </p:nvSpPr>
          <p:spPr bwMode="auto">
            <a:xfrm>
              <a:off x="4982" y="3120"/>
              <a:ext cx="0" cy="11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94">
              <a:extLst>
                <a:ext uri="{FF2B5EF4-FFF2-40B4-BE49-F238E27FC236}">
                  <a16:creationId xmlns:a16="http://schemas.microsoft.com/office/drawing/2014/main" id="{8E5EEA33-D3F7-264F-86C8-F8ADE97FD2A3}"/>
                </a:ext>
              </a:extLst>
            </p:cNvPr>
            <p:cNvSpPr>
              <a:spLocks noChangeShapeType="1"/>
            </p:cNvSpPr>
            <p:nvPr/>
          </p:nvSpPr>
          <p:spPr bwMode="auto">
            <a:xfrm>
              <a:off x="5424" y="3120"/>
              <a:ext cx="0" cy="1101"/>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Rectangle 72">
              <a:extLst>
                <a:ext uri="{FF2B5EF4-FFF2-40B4-BE49-F238E27FC236}">
                  <a16:creationId xmlns:a16="http://schemas.microsoft.com/office/drawing/2014/main" id="{9A8EF975-14A6-5947-AAA6-41CAE877D021}"/>
                </a:ext>
              </a:extLst>
            </p:cNvPr>
            <p:cNvSpPr>
              <a:spLocks noChangeArrowheads="1"/>
            </p:cNvSpPr>
            <p:nvPr/>
          </p:nvSpPr>
          <p:spPr bwMode="auto">
            <a:xfrm>
              <a:off x="3658" y="3653"/>
              <a:ext cx="44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fontAlgn="ctr" hangingPunct="0"/>
              <a:r>
                <a:rPr kumimoji="0" lang="zh-CN" altLang="en-US" sz="2000">
                  <a:latin typeface="华文新魏" panose="02010800040101010101" pitchFamily="2" charset="-122"/>
                  <a:ea typeface="华文新魏" panose="02010800040101010101" pitchFamily="2" charset="-122"/>
                </a:rPr>
                <a:t>钱广</a:t>
              </a:r>
            </a:p>
          </p:txBody>
        </p:sp>
      </p:grpSp>
      <p:sp>
        <p:nvSpPr>
          <p:cNvPr id="105" name="Line 95">
            <a:extLst>
              <a:ext uri="{FF2B5EF4-FFF2-40B4-BE49-F238E27FC236}">
                <a16:creationId xmlns:a16="http://schemas.microsoft.com/office/drawing/2014/main" id="{46FC7A59-7DB2-7F41-AAB8-B114124BA53E}"/>
              </a:ext>
            </a:extLst>
          </p:cNvPr>
          <p:cNvSpPr>
            <a:spLocks noChangeShapeType="1"/>
          </p:cNvSpPr>
          <p:nvPr/>
        </p:nvSpPr>
        <p:spPr bwMode="auto">
          <a:xfrm>
            <a:off x="2743200" y="5348288"/>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96">
            <a:extLst>
              <a:ext uri="{FF2B5EF4-FFF2-40B4-BE49-F238E27FC236}">
                <a16:creationId xmlns:a16="http://schemas.microsoft.com/office/drawing/2014/main" id="{CC2ADC60-64A8-394A-998D-90A5ACD14726}"/>
              </a:ext>
            </a:extLst>
          </p:cNvPr>
          <p:cNvSpPr>
            <a:spLocks noChangeShapeType="1"/>
          </p:cNvSpPr>
          <p:nvPr/>
        </p:nvSpPr>
        <p:spPr bwMode="auto">
          <a:xfrm>
            <a:off x="2743200" y="5500688"/>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AutoShape 97">
            <a:extLst>
              <a:ext uri="{FF2B5EF4-FFF2-40B4-BE49-F238E27FC236}">
                <a16:creationId xmlns:a16="http://schemas.microsoft.com/office/drawing/2014/main" id="{CFC1A65A-DC27-9F4D-9807-0D4722CB9F76}"/>
              </a:ext>
            </a:extLst>
          </p:cNvPr>
          <p:cNvSpPr>
            <a:spLocks noChangeArrowheads="1"/>
          </p:cNvSpPr>
          <p:nvPr/>
        </p:nvSpPr>
        <p:spPr bwMode="auto">
          <a:xfrm>
            <a:off x="4727575" y="1412875"/>
            <a:ext cx="2286000" cy="457200"/>
          </a:xfrm>
          <a:prstGeom prst="wedgeRoundRectCallout">
            <a:avLst>
              <a:gd name="adj1" fmla="val 25060"/>
              <a:gd name="adj2" fmla="val 51514"/>
              <a:gd name="adj3" fmla="val 16667"/>
            </a:avLst>
          </a:prstGeom>
          <a:solidFill>
            <a:schemeClr val="accent1"/>
          </a:solidFill>
          <a:ln w="9525">
            <a:solidFill>
              <a:schemeClr val="tx1"/>
            </a:solidFill>
            <a:miter lim="800000"/>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spcBef>
                <a:spcPct val="60000"/>
              </a:spcBef>
            </a:pPr>
            <a:r>
              <a:rPr kumimoji="0" lang="zh-CN" altLang="en-US" sz="3600" baseline="-20000" dirty="0">
                <a:latin typeface="华文新魏" panose="02010800040101010101" pitchFamily="2" charset="-122"/>
                <a:ea typeface="华文新魏" panose="02010800040101010101" pitchFamily="2" charset="-122"/>
              </a:rPr>
              <a:t>所有课程的信息</a:t>
            </a:r>
            <a:endParaRPr kumimoji="0" lang="zh-CN" altLang="en-US" sz="4000" baseline="-20000" dirty="0">
              <a:latin typeface="华文新魏" panose="02010800040101010101" pitchFamily="2" charset="-122"/>
              <a:ea typeface="华文新魏" panose="02010800040101010101" pitchFamily="2" charset="-122"/>
            </a:endParaRPr>
          </a:p>
          <a:p>
            <a:pPr algn="ctr" eaLnBrk="0" hangingPunct="0"/>
            <a:endParaRPr kumimoji="0" lang="zh-CN" altLang="en-US" baseline="-20000" dirty="0">
              <a:latin typeface="华文新魏" panose="02010800040101010101" pitchFamily="2" charset="-122"/>
              <a:ea typeface="华文新魏" panose="02010800040101010101" pitchFamily="2" charset="-122"/>
            </a:endParaRPr>
          </a:p>
        </p:txBody>
      </p:sp>
      <p:sp>
        <p:nvSpPr>
          <p:cNvPr id="108" name="AutoShape 98">
            <a:extLst>
              <a:ext uri="{FF2B5EF4-FFF2-40B4-BE49-F238E27FC236}">
                <a16:creationId xmlns:a16="http://schemas.microsoft.com/office/drawing/2014/main" id="{62A6695E-427E-C84B-B856-379785C0CF60}"/>
              </a:ext>
            </a:extLst>
          </p:cNvPr>
          <p:cNvSpPr>
            <a:spLocks noChangeArrowheads="1"/>
          </p:cNvSpPr>
          <p:nvPr/>
        </p:nvSpPr>
        <p:spPr bwMode="auto">
          <a:xfrm rot="5400000">
            <a:off x="5181600" y="2819400"/>
            <a:ext cx="228600" cy="38100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latin typeface="华文新魏" panose="02010800040101010101" pitchFamily="2" charset="-122"/>
              <a:ea typeface="华文新魏" panose="02010800040101010101" pitchFamily="2" charset="-122"/>
            </a:endParaRPr>
          </a:p>
        </p:txBody>
      </p:sp>
      <p:sp>
        <p:nvSpPr>
          <p:cNvPr id="109" name="AutoShape 99">
            <a:extLst>
              <a:ext uri="{FF2B5EF4-FFF2-40B4-BE49-F238E27FC236}">
                <a16:creationId xmlns:a16="http://schemas.microsoft.com/office/drawing/2014/main" id="{BFE4732B-BB89-7944-9776-3B46CC426388}"/>
              </a:ext>
            </a:extLst>
          </p:cNvPr>
          <p:cNvSpPr>
            <a:spLocks noChangeArrowheads="1"/>
          </p:cNvSpPr>
          <p:nvPr/>
        </p:nvSpPr>
        <p:spPr bwMode="auto">
          <a:xfrm rot="5400000">
            <a:off x="7848600" y="2895600"/>
            <a:ext cx="228600" cy="22860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latin typeface="华文新魏" panose="02010800040101010101" pitchFamily="2" charset="-122"/>
              <a:ea typeface="华文新魏" panose="02010800040101010101" pitchFamily="2" charset="-122"/>
            </a:endParaRPr>
          </a:p>
        </p:txBody>
      </p:sp>
      <p:sp>
        <p:nvSpPr>
          <p:cNvPr id="110" name="Line 100">
            <a:extLst>
              <a:ext uri="{FF2B5EF4-FFF2-40B4-BE49-F238E27FC236}">
                <a16:creationId xmlns:a16="http://schemas.microsoft.com/office/drawing/2014/main" id="{6B692B72-1B73-AB4D-A3AF-179487BDDD99}"/>
              </a:ext>
            </a:extLst>
          </p:cNvPr>
          <p:cNvSpPr>
            <a:spLocks noChangeShapeType="1"/>
          </p:cNvSpPr>
          <p:nvPr/>
        </p:nvSpPr>
        <p:spPr bwMode="auto">
          <a:xfrm flipH="1">
            <a:off x="8077200" y="2895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101">
            <a:extLst>
              <a:ext uri="{FF2B5EF4-FFF2-40B4-BE49-F238E27FC236}">
                <a16:creationId xmlns:a16="http://schemas.microsoft.com/office/drawing/2014/main" id="{1E80B600-8ECB-994F-8A01-96B1383DD4B4}"/>
              </a:ext>
            </a:extLst>
          </p:cNvPr>
          <p:cNvSpPr>
            <a:spLocks noChangeShapeType="1"/>
          </p:cNvSpPr>
          <p:nvPr/>
        </p:nvSpPr>
        <p:spPr bwMode="auto">
          <a:xfrm flipH="1">
            <a:off x="8077200" y="31242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2" name="Object 102">
            <a:extLst>
              <a:ext uri="{FF2B5EF4-FFF2-40B4-BE49-F238E27FC236}">
                <a16:creationId xmlns:a16="http://schemas.microsoft.com/office/drawing/2014/main" id="{3D504C60-43A4-2D4D-9367-86B4FC07B590}"/>
              </a:ext>
            </a:extLst>
          </p:cNvPr>
          <p:cNvGraphicFramePr>
            <a:graphicFrameLocks/>
          </p:cNvGraphicFramePr>
          <p:nvPr>
            <p:extLst>
              <p:ext uri="{D42A27DB-BD31-4B8C-83A1-F6EECF244321}">
                <p14:modId xmlns:p14="http://schemas.microsoft.com/office/powerpoint/2010/main" val="1174044034"/>
              </p:ext>
            </p:extLst>
          </p:nvPr>
        </p:nvGraphicFramePr>
        <p:xfrm>
          <a:off x="3440114" y="6102350"/>
          <a:ext cx="3660775" cy="463550"/>
        </p:xfrm>
        <a:graphic>
          <a:graphicData uri="http://schemas.openxmlformats.org/presentationml/2006/ole">
            <mc:AlternateContent xmlns:mc="http://schemas.openxmlformats.org/markup-compatibility/2006">
              <mc:Choice xmlns:v="urn:schemas-microsoft-com:vml" Requires="v">
                <p:oleObj spid="_x0000_s11290" name="Document" r:id="rId4" imgW="5778500" imgH="774700" progId="Word.Document.8">
                  <p:embed/>
                </p:oleObj>
              </mc:Choice>
              <mc:Fallback>
                <p:oleObj name="Document" r:id="rId4" imgW="5778500" imgH="774700" progId="Word.Document.8">
                  <p:embed/>
                  <p:pic>
                    <p:nvPicPr>
                      <p:cNvPr id="109581" name="Object 102">
                        <a:extLst>
                          <a:ext uri="{FF2B5EF4-FFF2-40B4-BE49-F238E27FC236}">
                            <a16:creationId xmlns:a16="http://schemas.microsoft.com/office/drawing/2014/main" id="{4CABD13A-4E44-224B-9F20-175C1AEA66E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114" y="6102350"/>
                        <a:ext cx="366077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3" name="Line 104">
            <a:extLst>
              <a:ext uri="{FF2B5EF4-FFF2-40B4-BE49-F238E27FC236}">
                <a16:creationId xmlns:a16="http://schemas.microsoft.com/office/drawing/2014/main" id="{32EB8B88-CD13-3B47-A96D-0DEC11BC6CB5}"/>
              </a:ext>
            </a:extLst>
          </p:cNvPr>
          <p:cNvSpPr>
            <a:spLocks noChangeShapeType="1"/>
          </p:cNvSpPr>
          <p:nvPr/>
        </p:nvSpPr>
        <p:spPr bwMode="auto">
          <a:xfrm>
            <a:off x="1905000" y="4114800"/>
            <a:ext cx="5791200" cy="0"/>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36668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1808480" cy="583565"/>
          </a:xfrm>
          <a:prstGeom prst="rect">
            <a:avLst/>
          </a:prstGeom>
          <a:noFill/>
        </p:spPr>
        <p:txBody>
          <a:bodyPr wrap="none" rtlCol="0">
            <a:spAutoFit/>
          </a:bodyPr>
          <a:lstStyle/>
          <a:p>
            <a:pPr algn="l"/>
            <a:r>
              <a:rPr kumimoji="1" lang="en-US" altLang="zh-CN" sz="3200" dirty="0">
                <a:latin typeface="+mn-ea"/>
                <a:sym typeface="+mn-ea"/>
              </a:rPr>
              <a:t>背景介绍</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5067935" cy="460375"/>
          </a:xfrm>
          <a:prstGeom prst="rect">
            <a:avLst/>
          </a:prstGeom>
          <a:noFill/>
        </p:spPr>
        <p:txBody>
          <a:bodyPr wrap="square" rtlCol="0">
            <a:spAutoFit/>
          </a:bodyPr>
          <a:lstStyle/>
          <a:p>
            <a:pPr algn="l"/>
            <a:r>
              <a:rPr sz="2400" b="1" dirty="0">
                <a:latin typeface="+mn-ea"/>
                <a:sym typeface="+mn-ea"/>
              </a:rPr>
              <a:t>资源描述框架（RDF）发展简史</a:t>
            </a:r>
            <a:endParaRPr sz="2400" b="1" dirty="0">
              <a:latin typeface="+mn-ea"/>
            </a:endParaRPr>
          </a:p>
        </p:txBody>
      </p:sp>
      <p:sp>
        <p:nvSpPr>
          <p:cNvPr id="3" name="文本框 2"/>
          <p:cNvSpPr txBox="1"/>
          <p:nvPr/>
        </p:nvSpPr>
        <p:spPr>
          <a:xfrm>
            <a:off x="884011" y="1881605"/>
            <a:ext cx="10729912" cy="4799965"/>
          </a:xfrm>
          <a:prstGeom prst="rect">
            <a:avLst/>
          </a:prstGeom>
          <a:noFill/>
        </p:spPr>
        <p:txBody>
          <a:bodyPr wrap="square" rtlCol="0">
            <a:spAutoFit/>
          </a:bodyPr>
          <a:lstStyle/>
          <a:p>
            <a:r>
              <a:rPr lang="en-US" altLang="zh-CN" sz="2400" dirty="0">
                <a:latin typeface="Heiti SC Medium" pitchFamily="2" charset="-128"/>
                <a:ea typeface="Heiti SC Medium" pitchFamily="2" charset="-128"/>
              </a:rPr>
              <a:t>1.</a:t>
            </a:r>
            <a:r>
              <a:rPr lang="zh-CN" altLang="en-US" sz="2400" dirty="0">
                <a:latin typeface="Heiti SC Medium" pitchFamily="2" charset="-128"/>
                <a:ea typeface="Heiti SC Medium" pitchFamily="2" charset="-128"/>
                <a:sym typeface="+mn-ea"/>
              </a:rPr>
              <a:t>1997 年10 月，万维网联盟（W3C）发布了第一个公开版本RDF 的草稿</a:t>
            </a:r>
            <a:endParaRPr lang="zh-CN" altLang="en-US" sz="2400" dirty="0">
              <a:latin typeface="Heiti SC Medium" pitchFamily="2" charset="-128"/>
              <a:ea typeface="Heiti SC Medium" pitchFamily="2" charset="-128"/>
            </a:endParaRPr>
          </a:p>
          <a:p>
            <a:pPr marL="285750" indent="-285750">
              <a:buFont typeface="Arial" panose="020B0604020202090204" pitchFamily="34" charset="0"/>
              <a:buChar char="•"/>
            </a:pPr>
            <a:r>
              <a:rPr lang="zh-CN" altLang="en-US" dirty="0"/>
              <a:t>由W3C 一个工作组发布的，该工作组包含了来自IBM、微软、网景公司（Netscape）、诺基亚、路透社、SoftQuad 以及美国密歇根大学的代表所组成 </a:t>
            </a:r>
            <a:endParaRPr lang="en-US" altLang="zh-CN" dirty="0"/>
          </a:p>
          <a:p>
            <a:pPr marL="285750" indent="-285750">
              <a:buFont typeface="Arial" panose="020B0604020202090204" pitchFamily="34" charset="0"/>
              <a:buChar char="•"/>
            </a:pPr>
            <a:endParaRPr lang="en-US" altLang="zh-CN" sz="2400" dirty="0">
              <a:latin typeface="Heiti SC Medium" pitchFamily="2" charset="-128"/>
              <a:ea typeface="Heiti SC Medium" pitchFamily="2" charset="-128"/>
            </a:endParaRPr>
          </a:p>
          <a:p>
            <a:r>
              <a:rPr lang="en-US" altLang="zh-CN" sz="2400" dirty="0">
                <a:latin typeface="Heiti SC Medium" pitchFamily="2" charset="-128"/>
                <a:ea typeface="Heiti SC Medium" pitchFamily="2" charset="-128"/>
              </a:rPr>
              <a:t>2.</a:t>
            </a:r>
            <a:r>
              <a:rPr lang="zh-CN" altLang="en-US" sz="2400" dirty="0">
                <a:latin typeface="Heiti SC Medium" pitchFamily="2" charset="-128"/>
                <a:ea typeface="Heiti SC Medium" pitchFamily="2" charset="-128"/>
                <a:sym typeface="+mn-ea"/>
              </a:rPr>
              <a:t>1999 年，W3C 发布了第一版推荐的RDF 模型与语法的描述</a:t>
            </a:r>
            <a:endParaRPr lang="en-US" altLang="zh-CN" sz="2400" dirty="0">
              <a:latin typeface="Heiti SC Medium" pitchFamily="2" charset="-128"/>
              <a:ea typeface="Heiti SC Medium" pitchFamily="2" charset="-128"/>
            </a:endParaRPr>
          </a:p>
          <a:p>
            <a:pPr marL="342900" indent="-342900">
              <a:buFont typeface="Arial" panose="020B0604020202090204" pitchFamily="34" charset="0"/>
              <a:buChar char="•"/>
            </a:pPr>
            <a:r>
              <a:rPr lang="zh-CN" altLang="en-US" dirty="0"/>
              <a:t>描述了RDF 的数据模型以及基于XML 的序列化方法 </a:t>
            </a:r>
            <a:endParaRPr lang="en-US" altLang="zh-CN" dirty="0"/>
          </a:p>
          <a:p>
            <a:pPr marL="342900" indent="-342900">
              <a:buFont typeface="Arial" panose="020B0604020202090204" pitchFamily="34" charset="0"/>
              <a:buChar char="•"/>
            </a:pPr>
            <a:endParaRPr lang="en-US" altLang="zh-CN" sz="2400" dirty="0">
              <a:latin typeface="Heiti SC Medium" pitchFamily="2" charset="-128"/>
              <a:ea typeface="Heiti SC Medium" pitchFamily="2" charset="-128"/>
            </a:endParaRPr>
          </a:p>
          <a:p>
            <a:r>
              <a:rPr lang="en-US" altLang="zh-CN" sz="2400" dirty="0">
                <a:latin typeface="Heiti SC Medium" pitchFamily="2" charset="-128"/>
                <a:ea typeface="Heiti SC Medium" pitchFamily="2" charset="-128"/>
              </a:rPr>
              <a:t>3.</a:t>
            </a:r>
            <a:r>
              <a:rPr lang="zh-CN" altLang="en-US" sz="2400" dirty="0">
                <a:latin typeface="Heiti SC Medium" pitchFamily="2" charset="-128"/>
                <a:ea typeface="Heiti SC Medium" pitchFamily="2" charset="-128"/>
                <a:sym typeface="+mn-ea"/>
              </a:rPr>
              <a:t>2004 年，RDF 1.0 被提出来</a:t>
            </a:r>
            <a:endParaRPr lang="en-US" altLang="zh-CN" sz="2400" dirty="0">
              <a:latin typeface="Heiti SC Medium" pitchFamily="2" charset="-128"/>
              <a:ea typeface="Heiti SC Medium" pitchFamily="2" charset="-128"/>
            </a:endParaRPr>
          </a:p>
          <a:p>
            <a:pPr marL="342900" indent="-342900">
              <a:buFont typeface="Arial" panose="020B0604020202090204" pitchFamily="34" charset="0"/>
              <a:buChar char="•"/>
            </a:pPr>
            <a:r>
              <a:rPr lang="zh-CN" altLang="en-US" dirty="0"/>
              <a:t>提出了关于RDF 的一组六个描述文档：The RDF Primer、RDF Concepts and Abstract、RDF/XML Syntax Specification (revised)、RDF Semantics、RDF Vocabulary Description Language 1.0 和The RDF Test Cases</a:t>
            </a:r>
            <a:endParaRPr lang="en-US" altLang="zh-CN" dirty="0"/>
          </a:p>
          <a:p>
            <a:pPr marL="342900" indent="-342900">
              <a:buFont typeface="Arial" panose="020B0604020202090204" pitchFamily="34" charset="0"/>
              <a:buChar char="•"/>
            </a:pPr>
            <a:endParaRPr lang="en-US" altLang="zh-CN" dirty="0"/>
          </a:p>
          <a:p>
            <a:r>
              <a:rPr lang="en-US" altLang="zh-CN" sz="2400" dirty="0">
                <a:latin typeface="Heiti SC Medium" pitchFamily="2" charset="-128"/>
                <a:ea typeface="Heiti SC Medium" pitchFamily="2" charset="-128"/>
              </a:rPr>
              <a:t>4.</a:t>
            </a:r>
            <a:r>
              <a:rPr lang="zh-CN" altLang="en-US" sz="2400" dirty="0">
                <a:latin typeface="Heiti SC Medium" pitchFamily="2" charset="-128"/>
                <a:ea typeface="Heiti SC Medium" pitchFamily="2" charset="-128"/>
                <a:sym typeface="+mn-ea"/>
              </a:rPr>
              <a:t>2014 年，RDF 1.1 被提出来</a:t>
            </a:r>
            <a:endParaRPr lang="en-US" altLang="zh-CN" sz="2400" dirty="0">
              <a:latin typeface="Heiti SC Medium" pitchFamily="2" charset="-128"/>
              <a:ea typeface="Heiti SC Medium" pitchFamily="2" charset="-128"/>
            </a:endParaRPr>
          </a:p>
          <a:p>
            <a:pPr marL="342900" indent="-342900">
              <a:buFont typeface="Arial" panose="020B0604020202090204" pitchFamily="34" charset="0"/>
              <a:buChar char="•"/>
            </a:pPr>
            <a:r>
              <a:rPr lang="zh-CN" altLang="en-US" dirty="0"/>
              <a:t>RDF 1.1 包含六个文档：RDF 1.1 Primer、RDF 1.1 Concepts and Abstract Syntax、RDF 1.1 XML Syntax、RDF 1.1 Semantics、RDF Schema 1.1 和RDF 1.1 Test Cases</a:t>
            </a:r>
            <a:endParaRPr kumimoji="1" lang="zh-CN" altLang="en-US" sz="2400" dirty="0">
              <a:latin typeface="Heiti SC Medium" pitchFamily="2" charset="-128"/>
              <a:ea typeface="Heiti SC Medium" pitchFamily="2" charset="-128"/>
            </a:endParaRPr>
          </a:p>
          <a:p>
            <a:pPr marL="342900" indent="-342900">
              <a:buFont typeface="Arial" panose="020B0604020202090204" pitchFamily="34" charset="0"/>
              <a:buChar char="•"/>
            </a:pPr>
            <a:endParaRPr lang="zh-CN" altLang="en-US" dirty="0"/>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5</a:t>
            </a:fld>
            <a:endParaRPr kumimoji="1"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3501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图模式的匹配</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4523105"/>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lang="en-US" sz="2400" dirty="0">
                    <a:sym typeface="Symbol" panose="05050102010706020507" charset="2"/>
                  </a:rPr>
                  <a:t>图模式P 在RDF 数据集D 上的匹配集（表示为</a:t>
                </a: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400" i="1" dirty="0">
                                <a:latin typeface="Cambria Math" panose="02040503050406030204" pitchFamily="18" charset="0"/>
                                <a:cs typeface="Cambria Math" panose="02040503050406030204" charset="0"/>
                                <a:sym typeface="Symbol" panose="05050102010706020507" charset="2"/>
                              </a:rPr>
                            </m:ctrlPr>
                          </m:dPr>
                          <m:e>
                            <m:r>
                              <a:rPr lang="en-US" sz="2400" i="1" dirty="0">
                                <a:latin typeface="Cambria Math" panose="02040503050406030204" charset="0"/>
                                <a:cs typeface="Cambria Math" panose="02040503050406030204" charset="0"/>
                                <a:sym typeface="Symbol" panose="05050102010706020507" charset="2"/>
                              </a:rPr>
                              <m:t>𝑃</m:t>
                            </m:r>
                          </m:e>
                        </m:d>
                      </m:e>
                      <m:sub>
                        <m:r>
                          <a:rPr lang="en-US" sz="2400" i="1" dirty="0">
                            <a:latin typeface="Cambria Math" panose="02040503050406030204" charset="0"/>
                            <a:cs typeface="Cambria Math" panose="02040503050406030204" charset="0"/>
                            <a:sym typeface="Symbol" panose="05050102010706020507" charset="2"/>
                          </a:rPr>
                          <m:t>𝐷</m:t>
                        </m:r>
                      </m:sub>
                    </m:sSub>
                  </m:oMath>
                </a14:m>
                <a:r>
                  <a:rPr lang="en-US" sz="2400" dirty="0">
                    <a:sym typeface="Symbol" panose="05050102010706020507" charset="2"/>
                  </a:rPr>
                  <a:t>）会产生一系列匹配{μ</a:t>
                </a:r>
                <a:r>
                  <a:rPr lang="en-US" sz="2400" baseline="-25000" dirty="0">
                    <a:sym typeface="Symbol" panose="05050102010706020507" charset="2"/>
                  </a:rPr>
                  <a:t>1</a:t>
                </a:r>
                <a:r>
                  <a:rPr lang="en-US" sz="2400" dirty="0">
                    <a:sym typeface="Symbol" panose="05050102010706020507" charset="2"/>
                  </a:rPr>
                  <a:t>, μ</a:t>
                </a:r>
                <a:r>
                  <a:rPr lang="en-US" sz="2400" baseline="-25000" dirty="0">
                    <a:sym typeface="Symbol" panose="05050102010706020507" charset="2"/>
                  </a:rPr>
                  <a:t>2</a:t>
                </a:r>
                <a:r>
                  <a:rPr lang="en-US" sz="2400" dirty="0">
                    <a:sym typeface="Symbol" panose="05050102010706020507" charset="2"/>
                  </a:rPr>
                  <a:t>, ... , μ</a:t>
                </a:r>
                <a:r>
                  <a:rPr lang="en-US" sz="2400" baseline="-25000" dirty="0">
                    <a:sym typeface="Symbol" panose="05050102010706020507" charset="2"/>
                  </a:rPr>
                  <a:t>n</a:t>
                </a:r>
                <a:r>
                  <a:rPr lang="en-US" sz="2400" dirty="0">
                    <a:sym typeface="Symbol" panose="05050102010706020507" charset="2"/>
                  </a:rPr>
                  <a:t>}</a:t>
                </a:r>
              </a:p>
              <a:p>
                <a:pPr marL="342900" lvl="0" indent="-342900" fontAlgn="auto">
                  <a:lnSpc>
                    <a:spcPct val="150000"/>
                  </a:lnSpc>
                  <a:buFont typeface="Arial" panose="020B0604020202090204" pitchFamily="34" charset="0"/>
                  <a:buChar char="•"/>
                </a:pPr>
                <a:r>
                  <a:rPr lang="en-US" sz="2400" dirty="0">
                    <a:sym typeface="Symbol" panose="05050102010706020507" charset="2"/>
                  </a:rPr>
                  <a:t>一个</a:t>
                </a:r>
                <a:r>
                  <a:rPr lang="en-US" sz="2400" b="1" dirty="0">
                    <a:solidFill>
                      <a:srgbClr val="FF0000"/>
                    </a:solidFill>
                    <a:sym typeface="Symbol" panose="05050102010706020507" charset="2"/>
                  </a:rPr>
                  <a:t>匹配</a:t>
                </a:r>
                <a:r>
                  <a:rPr lang="zh-CN" altLang="en-US" sz="2400" b="1" dirty="0">
                    <a:solidFill>
                      <a:srgbClr val="FF0000"/>
                    </a:solidFill>
                    <a:sym typeface="Symbol" panose="05050102010706020507" charset="2"/>
                  </a:rPr>
                  <a:t> </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μ</m:t>
                    </m:r>
                    <m:r>
                      <a:rPr lang="en-US" sz="2400" dirty="0">
                        <a:latin typeface="Cambria Math" panose="02040503050406030204" charset="0"/>
                        <a:cs typeface="Cambria Math" panose="02040503050406030204" charset="0"/>
                        <a:sym typeface="Symbol" panose="05050102010706020507" charset="2"/>
                      </a:rPr>
                      <m:t>:</m:t>
                    </m:r>
                    <m:r>
                      <a:rPr lang="en-US" sz="2400" dirty="0">
                        <a:latin typeface="Cambria Math" panose="02040503050406030204" charset="0"/>
                        <a:cs typeface="Cambria Math" panose="02040503050406030204" charset="0"/>
                        <a:sym typeface="Symbol" panose="05050102010706020507" charset="2"/>
                      </a:rPr>
                      <m:t>𝒱</m:t>
                    </m:r>
                    <m:r>
                      <a:rPr lang="en-US" sz="2400" dirty="0">
                        <a:latin typeface="Cambria Math" panose="02040503050406030204" charset="0"/>
                        <a:cs typeface="Cambria Math" panose="02040503050406030204" charset="0"/>
                        <a:sym typeface="+mn-ea"/>
                      </a:rPr>
                      <m:t>↦</m:t>
                    </m:r>
                    <m:r>
                      <a:rPr lang="en-US" sz="2400" dirty="0">
                        <a:latin typeface="Cambria Math" panose="02040503050406030204" charset="0"/>
                        <a:cs typeface="Cambria Math" panose="02040503050406030204" charset="0"/>
                        <a:sym typeface="+mn-ea"/>
                      </a:rPr>
                      <m:t>ℐ</m:t>
                    </m:r>
                    <m:r>
                      <a:rPr lang="en-US" sz="2400" dirty="0">
                        <a:latin typeface="Cambria Math" panose="02040503050406030204" charset="0"/>
                        <a:cs typeface="Cambria Math" panose="02040503050406030204" charset="0"/>
                        <a:sym typeface="+mn-ea"/>
                      </a:rPr>
                      <m:t>∪</m:t>
                    </m:r>
                    <m:r>
                      <a:rPr lang="en-US" sz="2400" i="1" dirty="0">
                        <a:latin typeface="Cambria Math" panose="02040503050406030204" charset="0"/>
                        <a:cs typeface="Cambria Math" panose="02040503050406030204" charset="0"/>
                        <a:sym typeface="+mn-ea"/>
                      </a:rPr>
                      <m:t>ℬ</m:t>
                    </m:r>
                    <m:r>
                      <a:rPr lang="en-US" sz="2400" dirty="0">
                        <a:latin typeface="Cambria Math" panose="02040503050406030204" charset="0"/>
                        <a:cs typeface="Cambria Math" panose="02040503050406030204" charset="0"/>
                        <a:sym typeface="+mn-ea"/>
                      </a:rPr>
                      <m:t>∪</m:t>
                    </m:r>
                    <m:r>
                      <a:rPr lang="en-US" sz="2400" dirty="0">
                        <a:latin typeface="Cambria Math" panose="02040503050406030204" charset="0"/>
                        <a:cs typeface="Cambria Math" panose="02040503050406030204" charset="0"/>
                        <a:sym typeface="+mn-ea"/>
                      </a:rPr>
                      <m:t>ℒ</m:t>
                    </m:r>
                  </m:oMath>
                </a14:m>
                <a:r>
                  <a:rPr lang="en-US" sz="2400" dirty="0">
                    <a:sym typeface="Symbol" panose="05050102010706020507" charset="2"/>
                  </a:rPr>
                  <a:t>是从变量集合</a:t>
                </a:r>
                <a14:m>
                  <m:oMath xmlns:m="http://schemas.openxmlformats.org/officeDocument/2006/math">
                    <m:r>
                      <a:rPr lang="en-US" sz="2400" dirty="0">
                        <a:latin typeface="Cambria Math" panose="02040503050406030204" charset="0"/>
                        <a:cs typeface="Cambria Math" panose="02040503050406030204" charset="0"/>
                        <a:sym typeface="Symbol" panose="05050102010706020507" charset="2"/>
                      </a:rPr>
                      <m:t>𝒱</m:t>
                    </m:r>
                  </m:oMath>
                </a14:m>
                <a:r>
                  <a:rPr lang="en-US" sz="2400" dirty="0">
                    <a:sym typeface="Symbol" panose="05050102010706020507" charset="2"/>
                  </a:rPr>
                  <a:t> 到</a:t>
                </a:r>
                <a14:m>
                  <m:oMath xmlns:m="http://schemas.openxmlformats.org/officeDocument/2006/math">
                    <m:r>
                      <a:rPr lang="en-US" sz="2400" dirty="0">
                        <a:latin typeface="Cambria Math" panose="02040503050406030204" charset="0"/>
                        <a:cs typeface="Cambria Math" panose="02040503050406030204" charset="0"/>
                        <a:sym typeface="+mn-ea"/>
                      </a:rPr>
                      <m:t>ℐ</m:t>
                    </m:r>
                    <m:r>
                      <a:rPr lang="en-US" sz="2400" dirty="0">
                        <a:latin typeface="Cambria Math" panose="02040503050406030204" charset="0"/>
                        <a:cs typeface="Cambria Math" panose="02040503050406030204" charset="0"/>
                        <a:sym typeface="+mn-ea"/>
                      </a:rPr>
                      <m:t>∪</m:t>
                    </m:r>
                    <m:r>
                      <a:rPr lang="en-US" sz="2400" i="1" dirty="0">
                        <a:latin typeface="Cambria Math" panose="02040503050406030204" charset="0"/>
                        <a:cs typeface="Cambria Math" panose="02040503050406030204" charset="0"/>
                        <a:sym typeface="+mn-ea"/>
                      </a:rPr>
                      <m:t>ℬ</m:t>
                    </m:r>
                    <m:r>
                      <a:rPr lang="en-US" sz="2400" dirty="0">
                        <a:latin typeface="Cambria Math" panose="02040503050406030204" charset="0"/>
                        <a:cs typeface="Cambria Math" panose="02040503050406030204" charset="0"/>
                        <a:sym typeface="+mn-ea"/>
                      </a:rPr>
                      <m:t>∪</m:t>
                    </m:r>
                    <m:r>
                      <a:rPr lang="en-US" sz="2400" dirty="0">
                        <a:latin typeface="Cambria Math" panose="02040503050406030204" charset="0"/>
                        <a:cs typeface="Cambria Math" panose="02040503050406030204" charset="0"/>
                        <a:sym typeface="+mn-ea"/>
                      </a:rPr>
                      <m:t>ℒ</m:t>
                    </m:r>
                  </m:oMath>
                </a14:m>
                <a:r>
                  <a:rPr lang="en-US" sz="2400" dirty="0">
                    <a:sym typeface="Symbol" panose="05050102010706020507" charset="2"/>
                  </a:rPr>
                  <a:t>的一个部分映射函数，这里</a:t>
                </a:r>
                <a14:m>
                  <m:oMath xmlns:m="http://schemas.openxmlformats.org/officeDocument/2006/math">
                    <m:r>
                      <a:rPr lang="en-US" sz="2400" dirty="0">
                        <a:latin typeface="Cambria Math" panose="02040503050406030204" charset="0"/>
                        <a:cs typeface="Cambria Math" panose="02040503050406030204" charset="0"/>
                        <a:sym typeface="Symbol" panose="05050102010706020507" charset="2"/>
                      </a:rPr>
                      <m:t>𝒱</m:t>
                    </m:r>
                  </m:oMath>
                </a14:m>
                <a:r>
                  <a:rPr lang="en-US" sz="2400" dirty="0">
                    <a:sym typeface="Symbol" panose="05050102010706020507" charset="2"/>
                  </a:rPr>
                  <a:t> 表示查询中的变量，</a:t>
                </a:r>
                <a14:m>
                  <m:oMath xmlns:m="http://schemas.openxmlformats.org/officeDocument/2006/math">
                    <m:r>
                      <a:rPr lang="en-US" sz="2400" dirty="0">
                        <a:latin typeface="Cambria Math" panose="02040503050406030204" charset="0"/>
                        <a:cs typeface="Cambria Math" panose="02040503050406030204" charset="0"/>
                        <a:sym typeface="+mn-ea"/>
                      </a:rPr>
                      <m:t>ℐ</m:t>
                    </m:r>
                    <m:r>
                      <a:rPr lang="en-US" sz="2400" dirty="0">
                        <a:latin typeface="Cambria Math" panose="02040503050406030204" charset="0"/>
                        <a:cs typeface="Cambria Math" panose="02040503050406030204" charset="0"/>
                        <a:sym typeface="+mn-ea"/>
                      </a:rPr>
                      <m:t>、</m:t>
                    </m:r>
                    <m:r>
                      <a:rPr lang="en-US" sz="2400" i="1" dirty="0">
                        <a:latin typeface="Cambria Math" panose="02040503050406030204" charset="0"/>
                        <a:cs typeface="Cambria Math" panose="02040503050406030204" charset="0"/>
                        <a:sym typeface="+mn-ea"/>
                      </a:rPr>
                      <m:t>ℬ</m:t>
                    </m:r>
                    <m:r>
                      <a:rPr lang="en-US" sz="2400" i="1" dirty="0">
                        <a:latin typeface="Cambria Math" panose="02040503050406030204" charset="0"/>
                        <a:cs typeface="Cambria Math" panose="02040503050406030204" charset="0"/>
                        <a:sym typeface="+mn-ea"/>
                      </a:rPr>
                      <m:t>、</m:t>
                    </m:r>
                    <m:r>
                      <a:rPr lang="en-US" sz="2400" dirty="0">
                        <a:latin typeface="Cambria Math" panose="02040503050406030204" charset="0"/>
                        <a:cs typeface="Cambria Math" panose="02040503050406030204" charset="0"/>
                        <a:sym typeface="+mn-ea"/>
                      </a:rPr>
                      <m:t>ℒ</m:t>
                    </m:r>
                  </m:oMath>
                </a14:m>
                <a:r>
                  <a:rPr lang="zh-CN" altLang="en-US" sz="2400" dirty="0">
                    <a:latin typeface="Cambria Math" panose="02040503050406030204" charset="0"/>
                    <a:cs typeface="Cambria Math" panose="02040503050406030204" charset="0"/>
                    <a:sym typeface="+mn-ea"/>
                  </a:rPr>
                  <a:t>分别表示</a:t>
                </a:r>
                <a:r>
                  <a:rPr sz="2400" dirty="0">
                    <a:sym typeface="+mn-ea"/>
                  </a:rPr>
                  <a:t>资源标识符集合、空白节点集合和字面值</a:t>
                </a:r>
                <a:r>
                  <a:rPr lang="en-US" sz="2400" dirty="0">
                    <a:sym typeface="Symbol" panose="05050102010706020507" charset="2"/>
                  </a:rPr>
                  <a:t>;</a:t>
                </a:r>
              </a:p>
              <a:p>
                <a:pPr marL="342900" lvl="0" indent="-342900" fontAlgn="auto">
                  <a:lnSpc>
                    <a:spcPct val="150000"/>
                  </a:lnSpc>
                  <a:buFont typeface="Arial" panose="020B0604020202090204" pitchFamily="34" charset="0"/>
                  <a:buChar char="•"/>
                </a:pPr>
                <a:r>
                  <a:rPr lang="en-US" sz="2400" dirty="0">
                    <a:sym typeface="Symbol" panose="05050102010706020507" charset="2"/>
                  </a:rPr>
                  <a:t>注意到SPARQL 的查询语义是基于“包(Bag)”的，</a:t>
                </a:r>
                <a:r>
                  <a:rPr lang="zh-CN" altLang="en-US" sz="2400" dirty="0">
                    <a:sym typeface="Symbol" panose="05050102010706020507" charset="2"/>
                  </a:rPr>
                  <a:t>所以</a:t>
                </a:r>
                <a:r>
                  <a:rPr lang="en-US" sz="2400" dirty="0">
                    <a:sym typeface="Symbol" panose="05050102010706020507" charset="2"/>
                  </a:rPr>
                  <a:t>这些匹配当中是有可能有重复的</a:t>
                </a:r>
              </a:p>
              <a:p>
                <a:pPr marL="342900" lvl="0" indent="-342900" fontAlgn="auto">
                  <a:lnSpc>
                    <a:spcPct val="150000"/>
                  </a:lnSpc>
                  <a:buFont typeface="Arial" panose="020B0604020202090204" pitchFamily="34" charset="0"/>
                  <a:buChar char="•"/>
                </a:pPr>
                <a:endParaRPr lang="en-US" sz="2400" dirty="0">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4523105"/>
              </a:xfrm>
              <a:prstGeom prst="rect">
                <a:avLst/>
              </a:prstGeom>
              <a:blipFill>
                <a:blip r:embed="rId3"/>
                <a:stretch>
                  <a:fillRect l="-82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50</a:t>
            </a:fld>
            <a:endParaRPr kumimoji="1"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3501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匹配的相互兼容</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2306955"/>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lang="en-US" sz="2400" dirty="0">
                    <a:sym typeface="Symbol" panose="05050102010706020507" charset="2"/>
                  </a:rPr>
                  <a:t>两个匹配</a:t>
                </a: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oMath>
                </a14:m>
                <a:r>
                  <a:rPr lang="en-US" sz="2400" dirty="0">
                    <a:sym typeface="Symbol" panose="05050102010706020507" charset="2"/>
                  </a:rPr>
                  <a:t>和</a:t>
                </a: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oMath>
                </a14:m>
                <a:r>
                  <a:rPr lang="en-US" sz="2400" dirty="0">
                    <a:sym typeface="Symbol" panose="05050102010706020507" charset="2"/>
                  </a:rPr>
                  <a:t> 称为是</a:t>
                </a:r>
                <a:r>
                  <a:rPr lang="en-US" sz="2400" b="1" dirty="0">
                    <a:solidFill>
                      <a:srgbClr val="FF0000"/>
                    </a:solidFill>
                    <a:sym typeface="Symbol" panose="05050102010706020507" charset="2"/>
                  </a:rPr>
                  <a:t>相互兼容</a:t>
                </a:r>
                <a:r>
                  <a:rPr lang="zh-CN" altLang="en-US" sz="2400" b="1" dirty="0">
                    <a:solidFill>
                      <a:srgbClr val="FF0000"/>
                    </a:solidFill>
                    <a:sym typeface="Symbol" panose="05050102010706020507" charset="2"/>
                  </a:rPr>
                  <a:t>（</a:t>
                </a:r>
                <a:r>
                  <a:rPr lang="en-US" sz="2400" b="1" dirty="0">
                    <a:solidFill>
                      <a:srgbClr val="FF0000"/>
                    </a:solidFill>
                    <a:sym typeface="Symbol" panose="05050102010706020507" charset="2"/>
                  </a:rPr>
                  <a:t>compatible</a:t>
                </a:r>
                <a:r>
                  <a:rPr lang="zh-CN" altLang="en-US" sz="2400" b="1" dirty="0">
                    <a:solidFill>
                      <a:srgbClr val="FF0000"/>
                    </a:solidFill>
                    <a:sym typeface="Symbol" panose="05050102010706020507" charset="2"/>
                  </a:rPr>
                  <a:t>）</a:t>
                </a:r>
                <a:r>
                  <a:rPr lang="en-US" sz="2400" dirty="0">
                    <a:sym typeface="Symbol" panose="05050102010706020507" charset="2"/>
                  </a:rPr>
                  <a:t>的（表示为</a:t>
                </a: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oMath>
                </a14:m>
                <a:r>
                  <a:rPr lang="en-US" sz="2400" dirty="0">
                    <a:sym typeface="Symbol" panose="05050102010706020507" charset="2"/>
                  </a:rPr>
                  <a:t>）当且仅当如下成立：对所有变量 </a:t>
                </a:r>
                <a14:m>
                  <m:oMath xmlns:m="http://schemas.openxmlformats.org/officeDocument/2006/math">
                    <m:r>
                      <a:rPr lang="en-US" sz="2400" i="1" dirty="0">
                        <a:latin typeface="Cambria Math" panose="02040503050406030204" charset="0"/>
                        <a:cs typeface="Cambria Math" panose="02040503050406030204" charset="0"/>
                        <a:sym typeface="Symbol" panose="05050102010706020507" charset="2"/>
                      </a:rPr>
                      <m:t>𝑣</m:t>
                    </m:r>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𝑑𝑜𝑚</m:t>
                    </m:r>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𝑑𝑜𝑚</m:t>
                    </m:r>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oMath>
                </a14:m>
                <a:r>
                  <a:rPr lang="zh-CN" altLang="en-US" sz="2400" dirty="0">
                    <a:sym typeface="Symbol" panose="05050102010706020507" charset="2"/>
                  </a:rPr>
                  <a:t>，</a:t>
                </a:r>
                <a:r>
                  <a:rPr lang="en-US" sz="2400" dirty="0">
                    <a:sym typeface="Symbol" panose="05050102010706020507" charset="2"/>
                  </a:rPr>
                  <a:t>它们的匹配值</a:t>
                </a: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𝑣</m:t>
                    </m:r>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r>
                      <a:rPr lang="en-US" sz="2400" i="1" dirty="0">
                        <a:latin typeface="Cambria Math" panose="02040503050406030204" charset="0"/>
                        <a:cs typeface="Cambria Math" panose="02040503050406030204" charset="0"/>
                        <a:sym typeface="Symbol" panose="05050102010706020507" charset="2"/>
                      </a:rPr>
                      <m:t>𝑣</m:t>
                    </m:r>
                    <m:r>
                      <a:rPr lang="en-US" sz="2400" i="1" dirty="0">
                        <a:latin typeface="Cambria Math" panose="02040503050406030204" charset="0"/>
                        <a:cs typeface="Cambria Math" panose="02040503050406030204" charset="0"/>
                        <a:sym typeface="Symbol" panose="05050102010706020507" charset="2"/>
                      </a:rPr>
                      <m:t>)</m:t>
                    </m:r>
                  </m:oMath>
                </a14:m>
                <a:r>
                  <a:rPr lang="en-US" sz="2400" dirty="0">
                    <a:sym typeface="Symbol" panose="05050102010706020507" charset="2"/>
                  </a:rPr>
                  <a:t> 是相等的，这里dom(μ) 表示在匹配μ 中的变量集合</a:t>
                </a:r>
                <a:r>
                  <a:rPr lang="zh-CN" altLang="en-US" sz="2400" dirty="0">
                    <a:sym typeface="Symbol" panose="05050102010706020507" charset="2"/>
                  </a:rPr>
                  <a:t>，</a:t>
                </a: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oMath>
                </a14:m>
                <a:r>
                  <a:rPr lang="en-US" sz="2400" dirty="0">
                    <a:sym typeface="Symbol" panose="05050102010706020507" charset="2"/>
                  </a:rPr>
                  <a:t>产生一个新的匹配；如果两个匹配μ1 和μ2 是不兼容的，则表示为</a:t>
                </a: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oMath>
                </a14:m>
                <a:r>
                  <a:rPr lang="en-US" sz="2400" dirty="0">
                    <a:sym typeface="Symbol" panose="05050102010706020507" charset="2"/>
                  </a:rPr>
                  <a:t>≁</a:t>
                </a: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oMath>
                </a14:m>
                <a:r>
                  <a:rPr lang="en-US" sz="2400" dirty="0">
                    <a:sym typeface="Symbol" panose="05050102010706020507" charset="2"/>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2306955"/>
              </a:xfrm>
              <a:prstGeom prst="rect">
                <a:avLst/>
              </a:prstGeom>
              <a:blipFill rotWithShape="1">
                <a:blip r:embed="rId3"/>
                <a:stretch>
                  <a:fillRect l="-1" t="-4" r="4" b="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51</a:t>
            </a:fld>
            <a:endParaRPr kumimoji="1"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3501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匹配集合的关系操作</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1758950"/>
              </a:xfrm>
              <a:prstGeom prst="rect">
                <a:avLst/>
              </a:prstGeom>
              <a:noFill/>
            </p:spPr>
            <p:txBody>
              <a:bodyPr wrap="square" rtlCol="0">
                <a:spAutoFit/>
              </a:bodyPr>
              <a:lstStyle/>
              <a:p>
                <a:pPr marL="457200" lvl="0" indent="-457200" fontAlgn="auto">
                  <a:lnSpc>
                    <a:spcPct val="150000"/>
                  </a:lnSpc>
                  <a:buFont typeface="Arial" panose="020B0604020202090204" pitchFamily="34" charset="0"/>
                  <a:buAutoNum type="arabicPeriod"/>
                </a:pP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oMath>
                </a14:m>
                <a:endParaRPr lang="en-US" sz="2400" i="1" dirty="0">
                  <a:latin typeface="Cambria Math" panose="02040503050406030204" charset="0"/>
                  <a:cs typeface="Cambria Math" panose="02040503050406030204" charset="0"/>
                  <a:sym typeface="Symbol" panose="05050102010706020507" charset="2"/>
                </a:endParaRPr>
              </a:p>
              <a:p>
                <a:pPr marL="457200" lvl="0" indent="-457200" fontAlgn="auto">
                  <a:lnSpc>
                    <a:spcPct val="150000"/>
                  </a:lnSpc>
                  <a:buFont typeface="Arial" panose="020B0604020202090204" pitchFamily="34" charset="0"/>
                  <a:buAutoNum type="arabicPeriod"/>
                </a:pP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1</m:t>
                        </m:r>
                      </m:sub>
                    </m:sSub>
                    <m:nary>
                      <m:naryPr>
                        <m:chr m:val="⋃"/>
                        <m:limLoc m:val="subSup"/>
                        <m:supHide m:val="on"/>
                        <m:ctrlPr>
                          <a:rPr lang="en-US" sz="2400" i="1" dirty="0">
                            <a:latin typeface="Cambria Math" panose="02040503050406030204" pitchFamily="18" charset="0"/>
                            <a:cs typeface="Cambria Math" panose="02040503050406030204" charset="0"/>
                            <a:sym typeface="Symbol" panose="05050102010706020507" charset="2"/>
                          </a:rPr>
                        </m:ctrlPr>
                      </m:naryPr>
                      <m:sub>
                        <m:r>
                          <a:rPr lang="en-US" sz="2400" i="1" dirty="0">
                            <a:latin typeface="Cambria Math" panose="02040503050406030204" charset="0"/>
                            <a:cs typeface="Cambria Math" panose="02040503050406030204" charset="0"/>
                            <a:sym typeface="Symbol" panose="05050102010706020507" charset="2"/>
                          </a:rPr>
                          <m:t>𝑏𝑎𝑔</m:t>
                        </m:r>
                      </m:sub>
                      <m:sup/>
                      <m:e>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2</m:t>
                            </m:r>
                          </m:sub>
                        </m:sSub>
                      </m:e>
                    </m:nary>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nary>
                      <m:naryPr>
                        <m:chr m:val="⋃"/>
                        <m:limLoc m:val="subSup"/>
                        <m:supHide m:val="on"/>
                        <m:ctrlPr>
                          <a:rPr lang="en-US" sz="2400" i="1" dirty="0">
                            <a:latin typeface="Cambria Math" panose="02040503050406030204" pitchFamily="18" charset="0"/>
                            <a:cs typeface="Cambria Math" panose="02040503050406030204" charset="0"/>
                            <a:sym typeface="Symbol" panose="05050102010706020507" charset="2"/>
                          </a:rPr>
                        </m:ctrlPr>
                      </m:naryPr>
                      <m:sub>
                        <m:r>
                          <a:rPr lang="en-US" sz="2400" i="1" dirty="0">
                            <a:latin typeface="Cambria Math" panose="02040503050406030204" charset="0"/>
                            <a:cs typeface="Cambria Math" panose="02040503050406030204" charset="0"/>
                            <a:sym typeface="Symbol" panose="05050102010706020507" charset="2"/>
                          </a:rPr>
                          <m:t>𝑏𝑎𝑔</m:t>
                        </m:r>
                      </m:sub>
                      <m:sup/>
                      <m:e>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e>
                    </m:nary>
                  </m:oMath>
                </a14:m>
                <a:endParaRPr lang="en-US" sz="2400" i="1" dirty="0">
                  <a:latin typeface="Cambria Math" panose="02040503050406030204" charset="0"/>
                  <a:cs typeface="Cambria Math" panose="02040503050406030204" charset="0"/>
                  <a:sym typeface="Symbol" panose="05050102010706020507" charset="2"/>
                </a:endParaRPr>
              </a:p>
              <a:p>
                <a:pPr marL="457200" lvl="0" indent="-457200" fontAlgn="auto">
                  <a:lnSpc>
                    <a:spcPct val="150000"/>
                  </a:lnSpc>
                  <a:buFont typeface="Arial" panose="020B0604020202090204" pitchFamily="34" charset="0"/>
                  <a:buAutoNum type="arabicPeriod"/>
                </a:pP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1</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𝛺</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1</m:t>
                        </m:r>
                      </m:sub>
                    </m:sSub>
                    <m:r>
                      <a:rPr lang="en-US" sz="2400" dirty="0">
                        <a:latin typeface="Cambria Math" panose="02040503050406030204" charset="0"/>
                        <a:sym typeface="Symbol" panose="05050102010706020507" charset="2"/>
                      </a:rPr>
                      <m:t>≁</m:t>
                    </m:r>
                    <m:sSub>
                      <m:sSubPr>
                        <m:ctrlPr>
                          <a:rPr lang="en-US" sz="2400" i="1" dirty="0">
                            <a:latin typeface="Cambria Math" panose="02040503050406030204" pitchFamily="18" charset="0"/>
                            <a:cs typeface="Cambria Math" panose="02040503050406030204" charset="0"/>
                            <a:sym typeface="Symbol" panose="05050102010706020507" charset="2"/>
                          </a:rPr>
                        </m:ctrlPr>
                      </m:sSubPr>
                      <m:e>
                        <m:r>
                          <a:rPr lang="en-US" sz="2400" i="1" dirty="0">
                            <a:latin typeface="Cambria Math" panose="02040503050406030204" charset="0"/>
                            <a:cs typeface="Cambria Math" panose="02040503050406030204" charset="0"/>
                            <a:sym typeface="Symbol" panose="05050102010706020507" charset="2"/>
                          </a:rPr>
                          <m:t>𝜇</m:t>
                        </m:r>
                      </m:e>
                      <m:sub>
                        <m:r>
                          <a:rPr lang="en-US" sz="2400" i="1" dirty="0">
                            <a:latin typeface="Cambria Math" panose="02040503050406030204" charset="0"/>
                            <a:cs typeface="Cambria Math" panose="02040503050406030204" charset="0"/>
                            <a:sym typeface="Symbol" panose="05050102010706020507" charset="2"/>
                          </a:rPr>
                          <m:t>2</m:t>
                        </m:r>
                      </m:sub>
                    </m:sSub>
                    <m:r>
                      <a:rPr lang="en-US" sz="2400" i="1" dirty="0">
                        <a:latin typeface="Cambria Math" panose="02040503050406030204" charset="0"/>
                        <a:cs typeface="Cambria Math" panose="02040503050406030204" charset="0"/>
                        <a:sym typeface="Symbol" panose="05050102010706020507" charset="2"/>
                      </a:rPr>
                      <m:t>}</m:t>
                    </m:r>
                  </m:oMath>
                </a14:m>
                <a:endParaRPr lang="en-US" sz="2400" dirty="0">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1758950"/>
              </a:xfrm>
              <a:prstGeom prst="rect">
                <a:avLst/>
              </a:prstGeom>
              <a:blipFill rotWithShape="1">
                <a:blip r:embed="rId3"/>
                <a:stretch>
                  <a:fillRect l="-1" t="-6" r="4" b="6"/>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52</a:t>
            </a:fld>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3501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图模式在RDF 数据集上的执行结果</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4824730"/>
              </a:xfrm>
              <a:prstGeom prst="rect">
                <a:avLst/>
              </a:prstGeom>
              <a:noFill/>
            </p:spPr>
            <p:txBody>
              <a:bodyPr wrap="square" rtlCol="0">
                <a:spAutoFit/>
              </a:bodyPr>
              <a:lstStyle/>
              <a:p>
                <a:pPr lvl="0" indent="0" fontAlgn="auto">
                  <a:lnSpc>
                    <a:spcPct val="150000"/>
                  </a:lnSpc>
                  <a:buFont typeface="Arial" panose="020B0604020202090204" pitchFamily="34" charset="0"/>
                  <a:buNone/>
                </a:pPr>
                <a:r>
                  <a:rPr lang="en-US" sz="2400" dirty="0">
                    <a:sym typeface="Symbol" panose="05050102010706020507" charset="2"/>
                  </a:rPr>
                  <a:t>图模式</a:t>
                </a:r>
                <a:r>
                  <a:rPr lang="zh-CN" altLang="en-US" sz="2400" dirty="0">
                    <a:latin typeface="Cambria Math" panose="02040503050406030204" charset="0"/>
                    <a:cs typeface="Cambria Math" panose="02040503050406030204" charset="0"/>
                    <a:sym typeface="Symbol" panose="05050102010706020507" charset="2"/>
                  </a:rPr>
                  <a:t>P </a:t>
                </a:r>
                <a:r>
                  <a:rPr lang="en-US" sz="2400" dirty="0">
                    <a:sym typeface="Symbol" panose="05050102010706020507" charset="2"/>
                  </a:rPr>
                  <a:t>在RDF 数据集D上的执行结果</a:t>
                </a:r>
                <a:r>
                  <a:rPr lang="zh-CN" altLang="en-US" sz="2400" dirty="0">
                    <a:sym typeface="Symbol" panose="05050102010706020507" charset="2"/>
                  </a:rPr>
                  <a:t>（</a:t>
                </a:r>
                <a:r>
                  <a:rPr lang="en-US" sz="2400" dirty="0">
                    <a:sym typeface="Symbol" panose="05050102010706020507" charset="2"/>
                  </a:rPr>
                  <a:t>表示为</a:t>
                </a:r>
                <a14:m>
                  <m:oMath xmlns:m="http://schemas.openxmlformats.org/officeDocument/2006/math">
                    <m:sSub>
                      <m:sSubPr>
                        <m:ctrlPr>
                          <a:rPr lang="en-US" sz="24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400" i="1" dirty="0">
                                <a:latin typeface="Cambria Math" panose="02040503050406030204" pitchFamily="18" charset="0"/>
                                <a:cs typeface="Cambria Math" panose="02040503050406030204" charset="0"/>
                                <a:sym typeface="Symbol" panose="05050102010706020507" charset="2"/>
                              </a:rPr>
                            </m:ctrlPr>
                          </m:dPr>
                          <m:e>
                            <m:r>
                              <a:rPr lang="en-US" sz="2400" i="1" dirty="0">
                                <a:latin typeface="Cambria Math" panose="02040503050406030204" charset="0"/>
                                <a:cs typeface="Cambria Math" panose="02040503050406030204" charset="0"/>
                                <a:sym typeface="Symbol" panose="05050102010706020507" charset="2"/>
                              </a:rPr>
                              <m:t>𝑃</m:t>
                            </m:r>
                          </m:e>
                        </m:d>
                      </m:e>
                      <m:sub>
                        <m:r>
                          <a:rPr lang="en-US" sz="2400" i="1" dirty="0">
                            <a:latin typeface="Cambria Math" panose="02040503050406030204" charset="0"/>
                            <a:cs typeface="Cambria Math" panose="02040503050406030204" charset="0"/>
                            <a:sym typeface="Symbol" panose="05050102010706020507" charset="2"/>
                          </a:rPr>
                          <m:t>𝐷</m:t>
                        </m:r>
                      </m:sub>
                    </m:sSub>
                  </m:oMath>
                </a14:m>
                <a:r>
                  <a:rPr lang="zh-CN" altLang="en-US" sz="2400" dirty="0">
                    <a:sym typeface="Symbol" panose="05050102010706020507" charset="2"/>
                  </a:rPr>
                  <a:t>）</a:t>
                </a:r>
                <a:r>
                  <a:rPr lang="en-US" sz="2400" dirty="0">
                    <a:sym typeface="Symbol" panose="05050102010706020507" charset="2"/>
                  </a:rPr>
                  <a:t> 递归定义如下：</a:t>
                </a:r>
              </a:p>
              <a:p>
                <a:pPr lvl="0" indent="-457200" fontAlgn="auto">
                  <a:lnSpc>
                    <a:spcPct val="150000"/>
                  </a:lnSpc>
                  <a:buFont typeface="Arial" panose="020B0604020202090204" pitchFamily="34" charset="0"/>
                  <a:buAutoNum type="arabicPeriod"/>
                </a:pPr>
                <a:r>
                  <a:rPr lang="en-US" sz="2200" dirty="0">
                    <a:sym typeface="Symbol" panose="05050102010706020507" charset="2"/>
                  </a:rPr>
                  <a:t>如果</a:t>
                </a:r>
                <a:r>
                  <a:rPr lang="zh-CN" altLang="en-US" sz="2200" dirty="0">
                    <a:latin typeface="Cambria Math" panose="02040503050406030204" charset="0"/>
                    <a:cs typeface="Cambria Math" panose="02040503050406030204" charset="0"/>
                    <a:sym typeface="Symbol" panose="05050102010706020507" charset="2"/>
                  </a:rPr>
                  <a:t>P</a:t>
                </a:r>
                <a:r>
                  <a:rPr lang="en-US" sz="2200" dirty="0">
                    <a:sym typeface="Symbol" panose="05050102010706020507" charset="2"/>
                  </a:rPr>
                  <a:t> 是一个三元组模式t,</a:t>
                </a:r>
                <a14:m>
                  <m:oMath xmlns:m="http://schemas.openxmlformats.org/officeDocument/2006/math">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r>
                              <a:rPr lang="en-US" sz="2200" i="1" dirty="0">
                                <a:latin typeface="Cambria Math" panose="02040503050406030204" charset="0"/>
                                <a:cs typeface="Cambria Math" panose="02040503050406030204" charset="0"/>
                                <a:sym typeface="Symbol" panose="05050102010706020507" charset="2"/>
                              </a:rPr>
                              <m:t>𝑃</m:t>
                            </m:r>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r>
                      <a:rPr lang="en-US" sz="2200" i="1" dirty="0">
                        <a:latin typeface="Cambria Math" panose="02040503050406030204" charset="0"/>
                        <a:cs typeface="Cambria Math" panose="02040503050406030204" charset="0"/>
                        <a:sym typeface="Symbol" panose="05050102010706020507" charset="2"/>
                      </a:rPr>
                      <m:t>𝜇</m:t>
                    </m:r>
                    <m:r>
                      <a:rPr lang="en-US" sz="2200" i="1" dirty="0">
                        <a:latin typeface="Cambria Math" panose="02040503050406030204" charset="0"/>
                        <a:ea typeface="宋体" charset="0"/>
                        <a:cs typeface="Cambria Math" panose="02040503050406030204" charset="0"/>
                        <a:sym typeface="Symbol" panose="05050102010706020507" charset="2"/>
                      </a:rPr>
                      <m:t> | </m:t>
                    </m:r>
                    <m:r>
                      <a:rPr lang="en-US" sz="2200" i="1" dirty="0">
                        <a:latin typeface="Cambria Math" panose="02040503050406030204" charset="0"/>
                        <a:ea typeface="宋体" charset="0"/>
                        <a:cs typeface="Cambria Math" panose="02040503050406030204" charset="0"/>
                        <a:sym typeface="Symbol" panose="05050102010706020507" charset="2"/>
                      </a:rPr>
                      <m:t>𝑣𝑎𝑟</m:t>
                    </m:r>
                    <m:r>
                      <a:rPr lang="en-US" sz="2200" i="1" dirty="0">
                        <a:latin typeface="Cambria Math" panose="02040503050406030204" charset="0"/>
                        <a:ea typeface="宋体" charset="0"/>
                        <a:cs typeface="Cambria Math" panose="02040503050406030204" charset="0"/>
                        <a:sym typeface="Symbol" panose="05050102010706020507" charset="2"/>
                      </a:rPr>
                      <m:t>(</m:t>
                    </m:r>
                    <m:r>
                      <a:rPr lang="en-US" sz="2200" i="1" dirty="0">
                        <a:latin typeface="Cambria Math" panose="02040503050406030204" charset="0"/>
                        <a:ea typeface="宋体" charset="0"/>
                        <a:cs typeface="Cambria Math" panose="02040503050406030204" charset="0"/>
                        <a:sym typeface="Symbol" panose="05050102010706020507" charset="2"/>
                      </a:rPr>
                      <m:t>𝑡</m:t>
                    </m:r>
                    <m:r>
                      <a:rPr lang="en-US" sz="2200" i="1" dirty="0">
                        <a:latin typeface="Cambria Math" panose="02040503050406030204" charset="0"/>
                        <a:ea typeface="宋体" charset="0"/>
                        <a:cs typeface="Cambria Math" panose="02040503050406030204" charset="0"/>
                        <a:sym typeface="Symbol" panose="05050102010706020507" charset="2"/>
                      </a:rPr>
                      <m:t>)=</m:t>
                    </m:r>
                    <m:r>
                      <a:rPr lang="en-US" sz="2200" i="1" dirty="0">
                        <a:latin typeface="Cambria Math" panose="02040503050406030204" charset="0"/>
                        <a:ea typeface="宋体" charset="0"/>
                        <a:cs typeface="Cambria Math" panose="02040503050406030204" charset="0"/>
                        <a:sym typeface="Symbol" panose="05050102010706020507" charset="2"/>
                      </a:rPr>
                      <m:t>𝑑𝑜𝑚</m:t>
                    </m:r>
                    <m:r>
                      <a:rPr lang="en-US" sz="2200" i="1" dirty="0">
                        <a:latin typeface="Cambria Math" panose="02040503050406030204" charset="0"/>
                        <a:ea typeface="宋体" charset="0"/>
                        <a:cs typeface="Cambria Math" panose="02040503050406030204" charset="0"/>
                        <a:sym typeface="Symbol" panose="05050102010706020507" charset="2"/>
                      </a:rPr>
                      <m:t>(</m:t>
                    </m:r>
                    <m:r>
                      <a:rPr lang="en-US" sz="2200" i="1" dirty="0">
                        <a:latin typeface="Cambria Math" panose="02040503050406030204" charset="0"/>
                        <a:ea typeface="宋体" charset="0"/>
                        <a:cs typeface="Cambria Math" panose="02040503050406030204" charset="0"/>
                        <a:sym typeface="Symbol" panose="05050102010706020507" charset="2"/>
                      </a:rPr>
                      <m:t>𝑡</m:t>
                    </m:r>
                    <m:r>
                      <a:rPr lang="en-US" sz="2200" i="1" dirty="0">
                        <a:latin typeface="Cambria Math" panose="02040503050406030204" charset="0"/>
                        <a:ea typeface="宋体" charset="0"/>
                        <a:cs typeface="Cambria Math" panose="02040503050406030204" charset="0"/>
                        <a:sym typeface="Symbol" panose="05050102010706020507" charset="2"/>
                      </a:rPr>
                      <m:t>)∧</m:t>
                    </m:r>
                    <m:r>
                      <a:rPr lang="en-US" sz="2200" i="1" dirty="0">
                        <a:latin typeface="Cambria Math" panose="02040503050406030204" charset="0"/>
                        <a:cs typeface="Cambria Math" panose="02040503050406030204" charset="0"/>
                        <a:sym typeface="Symbol" panose="05050102010706020507" charset="2"/>
                      </a:rPr>
                      <m:t>𝜇</m:t>
                    </m:r>
                    <m:r>
                      <a:rPr lang="en-US" sz="2200" i="1" dirty="0">
                        <a:latin typeface="Cambria Math" panose="02040503050406030204" charset="0"/>
                        <a:cs typeface="Cambria Math" panose="02040503050406030204" charset="0"/>
                        <a:sym typeface="Symbol" panose="05050102010706020507" charset="2"/>
                      </a:rPr>
                      <m:t>(</m:t>
                    </m:r>
                    <m:r>
                      <a:rPr lang="en-US" sz="2200" i="1" dirty="0">
                        <a:latin typeface="Cambria Math" panose="02040503050406030204" charset="0"/>
                        <a:cs typeface="Cambria Math" panose="02040503050406030204" charset="0"/>
                        <a:sym typeface="Symbol" panose="05050102010706020507" charset="2"/>
                      </a:rPr>
                      <m:t>𝑡</m:t>
                    </m:r>
                    <m:r>
                      <a:rPr lang="en-US" sz="2200" i="1" dirty="0">
                        <a:latin typeface="Cambria Math" panose="02040503050406030204" charset="0"/>
                        <a:cs typeface="Cambria Math" panose="02040503050406030204" charset="0"/>
                        <a:sym typeface="Symbol" panose="05050102010706020507" charset="2"/>
                      </a:rPr>
                      <m:t>)∈</m:t>
                    </m:r>
                    <m:r>
                      <a:rPr lang="en-US" sz="2200" i="1" dirty="0">
                        <a:latin typeface="Cambria Math" panose="02040503050406030204" charset="0"/>
                        <a:cs typeface="Cambria Math" panose="02040503050406030204" charset="0"/>
                        <a:sym typeface="Symbol" panose="05050102010706020507" charset="2"/>
                      </a:rPr>
                      <m:t>𝐷</m:t>
                    </m:r>
                    <m:r>
                      <a:rPr lang="en-US" sz="2200" i="1" dirty="0">
                        <a:latin typeface="Cambria Math" panose="02040503050406030204" charset="0"/>
                        <a:cs typeface="Cambria Math" panose="02040503050406030204" charset="0"/>
                        <a:sym typeface="Symbol" panose="05050102010706020507" charset="2"/>
                      </a:rPr>
                      <m:t>}</m:t>
                    </m:r>
                  </m:oMath>
                </a14:m>
                <a:r>
                  <a:rPr lang="zh-CN" altLang="en-US" sz="2200" dirty="0">
                    <a:latin typeface="Cambria Math" panose="02040503050406030204" charset="0"/>
                    <a:cs typeface="Cambria Math" panose="02040503050406030204" charset="0"/>
                    <a:sym typeface="Symbol" panose="05050102010706020507" charset="2"/>
                  </a:rPr>
                  <a:t>，其中</a:t>
                </a:r>
                <a:r>
                  <a:rPr lang="en-US" sz="2200" dirty="0">
                    <a:sym typeface="Symbol" panose="05050102010706020507" charset="2"/>
                  </a:rPr>
                  <a:t>var(t) 表示所有t 中间的变量，μ(t) 表示t 中的变量用匹配μ 对应的值替代</a:t>
                </a:r>
                <a:r>
                  <a:rPr lang="zh-CN" altLang="en-US" sz="2200" dirty="0">
                    <a:sym typeface="Symbol" panose="05050102010706020507" charset="2"/>
                  </a:rPr>
                  <a:t>；</a:t>
                </a:r>
              </a:p>
              <a:p>
                <a:pPr lvl="0" indent="-457200" fontAlgn="auto">
                  <a:lnSpc>
                    <a:spcPct val="150000"/>
                  </a:lnSpc>
                  <a:buFont typeface="Arial" panose="020B0604020202090204" pitchFamily="34" charset="0"/>
                  <a:buAutoNum type="arabicPeriod"/>
                </a:pPr>
                <a:r>
                  <a:rPr lang="zh-CN" altLang="en-US" sz="2200" dirty="0">
                    <a:sym typeface="Symbol" panose="05050102010706020507" charset="2"/>
                  </a:rPr>
                  <a:t>如果</a:t>
                </a:r>
                <a:r>
                  <a:rPr lang="zh-CN" altLang="en-US" sz="2200" dirty="0">
                    <a:latin typeface="Cambria Math" panose="02040503050406030204" charset="0"/>
                    <a:cs typeface="Cambria Math" panose="02040503050406030204" charset="0"/>
                    <a:sym typeface="Symbol" panose="05050102010706020507" charset="2"/>
                  </a:rPr>
                  <a:t>P = (P</a:t>
                </a:r>
                <a:r>
                  <a:rPr lang="zh-CN" altLang="en-US" sz="2200" baseline="-25000" dirty="0">
                    <a:latin typeface="Cambria Math" panose="02040503050406030204" charset="0"/>
                    <a:cs typeface="Cambria Math" panose="02040503050406030204" charset="0"/>
                    <a:sym typeface="Symbol" panose="05050102010706020507" charset="2"/>
                  </a:rPr>
                  <a:t>1</a:t>
                </a:r>
                <a:r>
                  <a:rPr lang="zh-CN" altLang="en-US" sz="2200" dirty="0">
                    <a:latin typeface="Cambria Math" panose="02040503050406030204" charset="0"/>
                    <a:cs typeface="Cambria Math" panose="02040503050406030204" charset="0"/>
                    <a:sym typeface="Symbol" panose="05050102010706020507" charset="2"/>
                  </a:rPr>
                  <a:t> </a:t>
                </a:r>
                <a:r>
                  <a:rPr lang="en-US" altLang="zh-CN" sz="2200" dirty="0">
                    <a:latin typeface="Cambria Math" panose="02040503050406030204" charset="0"/>
                    <a:cs typeface="Cambria Math" panose="02040503050406030204" charset="0"/>
                    <a:sym typeface="Symbol" panose="05050102010706020507" charset="2"/>
                  </a:rPr>
                  <a:t>AND </a:t>
                </a:r>
                <a:r>
                  <a:rPr lang="zh-CN" altLang="en-US" sz="2200" dirty="0">
                    <a:latin typeface="Cambria Math" panose="02040503050406030204" charset="0"/>
                    <a:cs typeface="Cambria Math" panose="02040503050406030204" charset="0"/>
                    <a:sym typeface="Symbol" panose="05050102010706020507" charset="2"/>
                  </a:rPr>
                  <a:t>P</a:t>
                </a:r>
                <a:r>
                  <a:rPr lang="zh-CN" altLang="en-US" sz="2200" baseline="-25000" dirty="0">
                    <a:latin typeface="Cambria Math" panose="02040503050406030204" charset="0"/>
                    <a:cs typeface="Cambria Math" panose="02040503050406030204" charset="0"/>
                    <a:sym typeface="Symbol" panose="05050102010706020507" charset="2"/>
                  </a:rPr>
                  <a:t>2</a:t>
                </a:r>
                <a:r>
                  <a:rPr lang="zh-CN" altLang="en-US" sz="2200" dirty="0">
                    <a:latin typeface="Cambria Math" panose="02040503050406030204" charset="0"/>
                    <a:cs typeface="Cambria Math" panose="02040503050406030204" charset="0"/>
                    <a:sym typeface="Symbol" panose="05050102010706020507" charset="2"/>
                  </a:rPr>
                  <a:t>)</a:t>
                </a:r>
                <a:r>
                  <a:rPr lang="zh-CN" altLang="en-US" sz="2200" dirty="0">
                    <a:sym typeface="Symbol" panose="05050102010706020507" charset="2"/>
                  </a:rPr>
                  <a:t>, 则</a:t>
                </a:r>
                <a14:m>
                  <m:oMath xmlns:m="http://schemas.openxmlformats.org/officeDocument/2006/math">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r>
                              <a:rPr lang="en-US" sz="2200" i="1" dirty="0">
                                <a:latin typeface="Cambria Math" panose="02040503050406030204" charset="0"/>
                                <a:cs typeface="Cambria Math" panose="02040503050406030204" charset="0"/>
                                <a:sym typeface="Symbol" panose="05050102010706020507" charset="2"/>
                              </a:rPr>
                              <m:t>𝑃</m:t>
                            </m:r>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sSub>
                              <m:sSubPr>
                                <m:ctrlPr>
                                  <a:rPr lang="en-US" sz="2200" i="1" dirty="0">
                                    <a:latin typeface="Cambria Math" panose="02040503050406030204" pitchFamily="18" charset="0"/>
                                    <a:cs typeface="Cambria Math" panose="02040503050406030204" charset="0"/>
                                    <a:sym typeface="Symbol" panose="05050102010706020507" charset="2"/>
                                  </a:rPr>
                                </m:ctrlPr>
                              </m:sSubPr>
                              <m:e>
                                <m:r>
                                  <a:rPr lang="en-US" sz="2200" i="1" dirty="0">
                                    <a:latin typeface="Cambria Math" panose="02040503050406030204" charset="0"/>
                                    <a:cs typeface="Cambria Math" panose="02040503050406030204" charset="0"/>
                                    <a:sym typeface="Symbol" panose="05050102010706020507" charset="2"/>
                                  </a:rPr>
                                  <m:t>𝑃</m:t>
                                </m:r>
                              </m:e>
                              <m:sub>
                                <m:r>
                                  <a:rPr lang="en-US" sz="2200" i="1" dirty="0">
                                    <a:latin typeface="Cambria Math" panose="02040503050406030204" charset="0"/>
                                    <a:cs typeface="Cambria Math" panose="02040503050406030204" charset="0"/>
                                    <a:sym typeface="Symbol" panose="05050102010706020507" charset="2"/>
                                  </a:rPr>
                                  <m:t>1</m:t>
                                </m:r>
                              </m:sub>
                            </m:sSub>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sSub>
                              <m:sSubPr>
                                <m:ctrlPr>
                                  <a:rPr lang="en-US" sz="2200" i="1" dirty="0">
                                    <a:latin typeface="Cambria Math" panose="02040503050406030204" pitchFamily="18" charset="0"/>
                                    <a:cs typeface="Cambria Math" panose="02040503050406030204" charset="0"/>
                                    <a:sym typeface="Symbol" panose="05050102010706020507" charset="2"/>
                                  </a:rPr>
                                </m:ctrlPr>
                              </m:sSubPr>
                              <m:e>
                                <m:r>
                                  <a:rPr lang="en-US" sz="2200" i="1" dirty="0">
                                    <a:latin typeface="Cambria Math" panose="02040503050406030204" charset="0"/>
                                    <a:cs typeface="Cambria Math" panose="02040503050406030204" charset="0"/>
                                    <a:sym typeface="Symbol" panose="05050102010706020507" charset="2"/>
                                  </a:rPr>
                                  <m:t>𝑃</m:t>
                                </m:r>
                              </m:e>
                              <m:sub>
                                <m:r>
                                  <a:rPr lang="en-US" sz="2200" i="1" dirty="0">
                                    <a:latin typeface="Cambria Math" panose="02040503050406030204" charset="0"/>
                                    <a:cs typeface="Cambria Math" panose="02040503050406030204" charset="0"/>
                                    <a:sym typeface="Symbol" panose="05050102010706020507" charset="2"/>
                                  </a:rPr>
                                  <m:t>2</m:t>
                                </m:r>
                              </m:sub>
                            </m:sSub>
                          </m:e>
                        </m:d>
                      </m:e>
                      <m:sub>
                        <m:r>
                          <a:rPr lang="en-US" sz="2200" i="1" dirty="0">
                            <a:latin typeface="Cambria Math" panose="02040503050406030204" charset="0"/>
                            <a:cs typeface="Cambria Math" panose="02040503050406030204" charset="0"/>
                            <a:sym typeface="Symbol" panose="05050102010706020507" charset="2"/>
                          </a:rPr>
                          <m:t>𝐷</m:t>
                        </m:r>
                      </m:sub>
                    </m:sSub>
                  </m:oMath>
                </a14:m>
                <a:r>
                  <a:rPr lang="zh-CN" altLang="en-US" sz="2200" dirty="0">
                    <a:latin typeface="Cambria Math" panose="02040503050406030204" charset="0"/>
                    <a:cs typeface="Cambria Math" panose="02040503050406030204" charset="0"/>
                    <a:sym typeface="Symbol" panose="05050102010706020507" charset="2"/>
                  </a:rPr>
                  <a:t>；</a:t>
                </a:r>
              </a:p>
              <a:p>
                <a:pPr lvl="0" indent="-457200" fontAlgn="auto">
                  <a:lnSpc>
                    <a:spcPct val="150000"/>
                  </a:lnSpc>
                  <a:buFont typeface="Arial" panose="020B0604020202090204" pitchFamily="34" charset="0"/>
                  <a:buAutoNum type="arabicPeriod"/>
                </a:pPr>
                <a:r>
                  <a:rPr lang="zh-CN" altLang="en-US" sz="2200" dirty="0">
                    <a:latin typeface="Cambria Math" panose="02040503050406030204" charset="0"/>
                    <a:cs typeface="Cambria Math" panose="02040503050406030204" charset="0"/>
                    <a:sym typeface="Symbol" panose="05050102010706020507" charset="2"/>
                  </a:rPr>
                  <a:t>如果P = (P</a:t>
                </a:r>
                <a:r>
                  <a:rPr lang="zh-CN" altLang="en-US" sz="2200" baseline="-25000" dirty="0">
                    <a:latin typeface="Cambria Math" panose="02040503050406030204" charset="0"/>
                    <a:cs typeface="Cambria Math" panose="02040503050406030204" charset="0"/>
                    <a:sym typeface="Symbol" panose="05050102010706020507" charset="2"/>
                  </a:rPr>
                  <a:t>1</a:t>
                </a:r>
                <a:r>
                  <a:rPr lang="zh-CN" altLang="en-US" sz="2200" dirty="0">
                    <a:latin typeface="Cambria Math" panose="02040503050406030204" charset="0"/>
                    <a:cs typeface="Cambria Math" panose="02040503050406030204" charset="0"/>
                    <a:sym typeface="Symbol" panose="05050102010706020507" charset="2"/>
                  </a:rPr>
                  <a:t> UNION P</a:t>
                </a:r>
                <a:r>
                  <a:rPr lang="zh-CN" altLang="en-US" sz="2200" baseline="-25000" dirty="0">
                    <a:latin typeface="Cambria Math" panose="02040503050406030204" charset="0"/>
                    <a:cs typeface="Cambria Math" panose="02040503050406030204" charset="0"/>
                    <a:sym typeface="Symbol" panose="05050102010706020507" charset="2"/>
                  </a:rPr>
                  <a:t>2</a:t>
                </a:r>
                <a:r>
                  <a:rPr lang="zh-CN" altLang="en-US" sz="2200" dirty="0">
                    <a:latin typeface="Cambria Math" panose="02040503050406030204" charset="0"/>
                    <a:cs typeface="Cambria Math" panose="02040503050406030204" charset="0"/>
                    <a:sym typeface="Symbol" panose="05050102010706020507" charset="2"/>
                  </a:rPr>
                  <a:t>)，则</a:t>
                </a:r>
                <a14:m>
                  <m:oMath xmlns:m="http://schemas.openxmlformats.org/officeDocument/2006/math">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r>
                              <a:rPr lang="en-US" sz="2200" i="1" dirty="0">
                                <a:latin typeface="Cambria Math" panose="02040503050406030204" charset="0"/>
                                <a:cs typeface="Cambria Math" panose="02040503050406030204" charset="0"/>
                                <a:sym typeface="Symbol" panose="05050102010706020507" charset="2"/>
                              </a:rPr>
                              <m:t>𝑃</m:t>
                            </m:r>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sSub>
                              <m:sSubPr>
                                <m:ctrlPr>
                                  <a:rPr lang="en-US" sz="2200" i="1" dirty="0">
                                    <a:latin typeface="Cambria Math" panose="02040503050406030204" pitchFamily="18" charset="0"/>
                                    <a:cs typeface="Cambria Math" panose="02040503050406030204" charset="0"/>
                                    <a:sym typeface="Symbol" panose="05050102010706020507" charset="2"/>
                                  </a:rPr>
                                </m:ctrlPr>
                              </m:sSubPr>
                              <m:e>
                                <m:r>
                                  <a:rPr lang="en-US" sz="2200" i="1" dirty="0">
                                    <a:latin typeface="Cambria Math" panose="02040503050406030204" charset="0"/>
                                    <a:cs typeface="Cambria Math" panose="02040503050406030204" charset="0"/>
                                    <a:sym typeface="Symbol" panose="05050102010706020507" charset="2"/>
                                  </a:rPr>
                                  <m:t>𝑃</m:t>
                                </m:r>
                              </m:e>
                              <m:sub>
                                <m:r>
                                  <a:rPr lang="en-US" sz="2200" i="1" dirty="0">
                                    <a:latin typeface="Cambria Math" panose="02040503050406030204" charset="0"/>
                                    <a:cs typeface="Cambria Math" panose="02040503050406030204" charset="0"/>
                                    <a:sym typeface="Symbol" panose="05050102010706020507" charset="2"/>
                                  </a:rPr>
                                  <m:t>1</m:t>
                                </m:r>
                              </m:sub>
                            </m:sSub>
                          </m:e>
                        </m:d>
                      </m:e>
                      <m:sub>
                        <m:r>
                          <a:rPr lang="en-US" sz="2200" i="1" dirty="0">
                            <a:latin typeface="Cambria Math" panose="02040503050406030204" charset="0"/>
                            <a:cs typeface="Cambria Math" panose="02040503050406030204" charset="0"/>
                            <a:sym typeface="Symbol" panose="05050102010706020507" charset="2"/>
                          </a:rPr>
                          <m:t>𝐷</m:t>
                        </m:r>
                      </m:sub>
                    </m:sSub>
                    <m:nary>
                      <m:naryPr>
                        <m:chr m:val="⋃"/>
                        <m:limLoc m:val="subSup"/>
                        <m:supHide m:val="on"/>
                        <m:ctrlPr>
                          <a:rPr lang="en-US" sz="2200" i="1" dirty="0">
                            <a:latin typeface="Cambria Math" panose="02040503050406030204" pitchFamily="18" charset="0"/>
                            <a:cs typeface="Cambria Math" panose="02040503050406030204" charset="0"/>
                            <a:sym typeface="Symbol" panose="05050102010706020507" charset="2"/>
                          </a:rPr>
                        </m:ctrlPr>
                      </m:naryPr>
                      <m:sub>
                        <m:r>
                          <a:rPr lang="en-US" sz="2200" i="1" dirty="0">
                            <a:latin typeface="Cambria Math" panose="02040503050406030204" charset="0"/>
                            <a:cs typeface="Cambria Math" panose="02040503050406030204" charset="0"/>
                            <a:sym typeface="Symbol" panose="05050102010706020507" charset="2"/>
                          </a:rPr>
                          <m:t>𝑏𝑎𝑔</m:t>
                        </m:r>
                      </m:sub>
                      <m:sup/>
                      <m:e>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sSub>
                                  <m:sSubPr>
                                    <m:ctrlPr>
                                      <a:rPr lang="en-US" sz="2200" i="1" dirty="0">
                                        <a:latin typeface="Cambria Math" panose="02040503050406030204" pitchFamily="18" charset="0"/>
                                        <a:cs typeface="Cambria Math" panose="02040503050406030204" charset="0"/>
                                        <a:sym typeface="Symbol" panose="05050102010706020507" charset="2"/>
                                      </a:rPr>
                                    </m:ctrlPr>
                                  </m:sSubPr>
                                  <m:e>
                                    <m:r>
                                      <a:rPr lang="en-US" sz="2200" i="1" dirty="0">
                                        <a:latin typeface="Cambria Math" panose="02040503050406030204" charset="0"/>
                                        <a:cs typeface="Cambria Math" panose="02040503050406030204" charset="0"/>
                                        <a:sym typeface="Symbol" panose="05050102010706020507" charset="2"/>
                                      </a:rPr>
                                      <m:t>𝑃</m:t>
                                    </m:r>
                                  </m:e>
                                  <m:sub>
                                    <m:r>
                                      <a:rPr lang="en-US" sz="2200" i="1" dirty="0">
                                        <a:latin typeface="Cambria Math" panose="02040503050406030204" charset="0"/>
                                        <a:cs typeface="Cambria Math" panose="02040503050406030204" charset="0"/>
                                        <a:sym typeface="Symbol" panose="05050102010706020507" charset="2"/>
                                      </a:rPr>
                                      <m:t>2</m:t>
                                    </m:r>
                                  </m:sub>
                                </m:sSub>
                              </m:e>
                            </m:d>
                          </m:e>
                          <m:sub>
                            <m:r>
                              <a:rPr lang="en-US" sz="2200" i="1" dirty="0">
                                <a:latin typeface="Cambria Math" panose="02040503050406030204" charset="0"/>
                                <a:cs typeface="Cambria Math" panose="02040503050406030204" charset="0"/>
                                <a:sym typeface="Symbol" panose="05050102010706020507" charset="2"/>
                              </a:rPr>
                              <m:t>𝐷</m:t>
                            </m:r>
                          </m:sub>
                        </m:sSub>
                      </m:e>
                    </m:nary>
                  </m:oMath>
                </a14:m>
                <a:r>
                  <a:rPr lang="zh-CN" altLang="en-US" sz="2200" dirty="0">
                    <a:latin typeface="Cambria Math" panose="02040503050406030204" charset="0"/>
                    <a:cs typeface="Cambria Math" panose="02040503050406030204" charset="0"/>
                    <a:sym typeface="Symbol" panose="05050102010706020507" charset="2"/>
                  </a:rPr>
                  <a:t>；</a:t>
                </a:r>
              </a:p>
              <a:p>
                <a:pPr lvl="0" indent="-457200" fontAlgn="auto">
                  <a:lnSpc>
                    <a:spcPct val="150000"/>
                  </a:lnSpc>
                  <a:buFont typeface="Arial" panose="020B0604020202090204" pitchFamily="34" charset="0"/>
                  <a:buAutoNum type="arabicPeriod"/>
                </a:pPr>
                <a:r>
                  <a:rPr lang="zh-CN" altLang="en-US" sz="2200" dirty="0">
                    <a:latin typeface="Cambria Math" panose="02040503050406030204" charset="0"/>
                    <a:cs typeface="Cambria Math" panose="02040503050406030204" charset="0"/>
                    <a:sym typeface="Symbol" panose="05050102010706020507" charset="2"/>
                  </a:rPr>
                  <a:t>如果P = (P</a:t>
                </a:r>
                <a:r>
                  <a:rPr lang="zh-CN" altLang="en-US" sz="2200" baseline="-25000" dirty="0">
                    <a:latin typeface="Cambria Math" panose="02040503050406030204" charset="0"/>
                    <a:cs typeface="Cambria Math" panose="02040503050406030204" charset="0"/>
                    <a:sym typeface="Symbol" panose="05050102010706020507" charset="2"/>
                  </a:rPr>
                  <a:t>1</a:t>
                </a:r>
                <a:r>
                  <a:rPr lang="zh-CN" altLang="en-US" sz="2200" dirty="0">
                    <a:latin typeface="Cambria Math" panose="02040503050406030204" charset="0"/>
                    <a:cs typeface="Cambria Math" panose="02040503050406030204" charset="0"/>
                    <a:sym typeface="Symbol" panose="05050102010706020507" charset="2"/>
                  </a:rPr>
                  <a:t> OPTIONAL P</a:t>
                </a:r>
                <a:r>
                  <a:rPr lang="zh-CN" altLang="en-US" sz="2200" baseline="-25000" dirty="0">
                    <a:latin typeface="Cambria Math" panose="02040503050406030204" charset="0"/>
                    <a:cs typeface="Cambria Math" panose="02040503050406030204" charset="0"/>
                    <a:sym typeface="Symbol" panose="05050102010706020507" charset="2"/>
                  </a:rPr>
                  <a:t>2</a:t>
                </a:r>
                <a:r>
                  <a:rPr lang="zh-CN" altLang="en-US" sz="2200" dirty="0">
                    <a:latin typeface="Cambria Math" panose="02040503050406030204" charset="0"/>
                    <a:cs typeface="Cambria Math" panose="02040503050406030204" charset="0"/>
                    <a:sym typeface="Symbol" panose="05050102010706020507" charset="2"/>
                  </a:rPr>
                  <a:t>)，则</a:t>
                </a:r>
                <a14:m>
                  <m:oMath xmlns:m="http://schemas.openxmlformats.org/officeDocument/2006/math">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r>
                              <a:rPr lang="en-US" sz="2200" i="1" dirty="0">
                                <a:latin typeface="Cambria Math" panose="02040503050406030204" charset="0"/>
                                <a:cs typeface="Cambria Math" panose="02040503050406030204" charset="0"/>
                                <a:sym typeface="Symbol" panose="05050102010706020507" charset="2"/>
                              </a:rPr>
                              <m:t>𝑃</m:t>
                            </m:r>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sSub>
                              <m:sSubPr>
                                <m:ctrlPr>
                                  <a:rPr lang="en-US" sz="2200" i="1" dirty="0">
                                    <a:latin typeface="Cambria Math" panose="02040503050406030204" pitchFamily="18" charset="0"/>
                                    <a:cs typeface="Cambria Math" panose="02040503050406030204" charset="0"/>
                                    <a:sym typeface="Symbol" panose="05050102010706020507" charset="2"/>
                                  </a:rPr>
                                </m:ctrlPr>
                              </m:sSubPr>
                              <m:e>
                                <m:r>
                                  <a:rPr lang="en-US" sz="2200" i="1" dirty="0">
                                    <a:latin typeface="Cambria Math" panose="02040503050406030204" charset="0"/>
                                    <a:cs typeface="Cambria Math" panose="02040503050406030204" charset="0"/>
                                    <a:sym typeface="Symbol" panose="05050102010706020507" charset="2"/>
                                  </a:rPr>
                                  <m:t>𝑃</m:t>
                                </m:r>
                              </m:e>
                              <m:sub>
                                <m:r>
                                  <a:rPr lang="en-US" sz="2200" i="1" dirty="0">
                                    <a:latin typeface="Cambria Math" panose="02040503050406030204" charset="0"/>
                                    <a:cs typeface="Cambria Math" panose="02040503050406030204" charset="0"/>
                                    <a:sym typeface="Symbol" panose="05050102010706020507" charset="2"/>
                                  </a:rPr>
                                  <m:t>1</m:t>
                                </m:r>
                              </m:sub>
                            </m:sSub>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sSub>
                              <m:sSubPr>
                                <m:ctrlPr>
                                  <a:rPr lang="en-US" sz="2200" i="1" dirty="0">
                                    <a:latin typeface="Cambria Math" panose="02040503050406030204" pitchFamily="18" charset="0"/>
                                    <a:cs typeface="Cambria Math" panose="02040503050406030204" charset="0"/>
                                    <a:sym typeface="Symbol" panose="05050102010706020507" charset="2"/>
                                  </a:rPr>
                                </m:ctrlPr>
                              </m:sSubPr>
                              <m:e>
                                <m:r>
                                  <a:rPr lang="en-US" sz="2200" i="1" dirty="0">
                                    <a:latin typeface="Cambria Math" panose="02040503050406030204" charset="0"/>
                                    <a:cs typeface="Cambria Math" panose="02040503050406030204" charset="0"/>
                                    <a:sym typeface="Symbol" panose="05050102010706020507" charset="2"/>
                                  </a:rPr>
                                  <m:t>𝑃</m:t>
                                </m:r>
                              </m:e>
                              <m:sub>
                                <m:r>
                                  <a:rPr lang="en-US" sz="2200" i="1" dirty="0">
                                    <a:latin typeface="Cambria Math" panose="02040503050406030204" charset="0"/>
                                    <a:cs typeface="Cambria Math" panose="02040503050406030204" charset="0"/>
                                    <a:sym typeface="Symbol" panose="05050102010706020507" charset="2"/>
                                  </a:rPr>
                                  <m:t>2</m:t>
                                </m:r>
                              </m:sub>
                            </m:sSub>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nary>
                      <m:naryPr>
                        <m:chr m:val="⋃"/>
                        <m:limLoc m:val="subSup"/>
                        <m:supHide m:val="on"/>
                        <m:ctrlPr>
                          <a:rPr lang="en-US" sz="2200" i="1" dirty="0">
                            <a:latin typeface="Cambria Math" panose="02040503050406030204" pitchFamily="18" charset="0"/>
                            <a:cs typeface="Cambria Math" panose="02040503050406030204" charset="0"/>
                            <a:sym typeface="Symbol" panose="05050102010706020507" charset="2"/>
                          </a:rPr>
                        </m:ctrlPr>
                      </m:naryPr>
                      <m:sub>
                        <m:r>
                          <a:rPr lang="en-US" sz="2200" i="1" dirty="0">
                            <a:latin typeface="Cambria Math" panose="02040503050406030204" charset="0"/>
                            <a:cs typeface="Cambria Math" panose="02040503050406030204" charset="0"/>
                            <a:sym typeface="Symbol" panose="05050102010706020507" charset="2"/>
                          </a:rPr>
                          <m:t>𝑏𝑎𝑔</m:t>
                        </m:r>
                      </m:sub>
                      <m:sup/>
                      <m:e>
                        <m:r>
                          <a:rPr lang="en-US" sz="2200" i="1" dirty="0">
                            <a:latin typeface="Cambria Math" panose="02040503050406030204" charset="0"/>
                            <a:cs typeface="Cambria Math" panose="02040503050406030204" charset="0"/>
                            <a:sym typeface="Symbol" panose="05050102010706020507" charset="2"/>
                          </a:rPr>
                          <m:t>(</m:t>
                        </m:r>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sSub>
                                  <m:sSubPr>
                                    <m:ctrlPr>
                                      <a:rPr lang="en-US" sz="2200" i="1" dirty="0">
                                        <a:latin typeface="Cambria Math" panose="02040503050406030204" pitchFamily="18" charset="0"/>
                                        <a:cs typeface="Cambria Math" panose="02040503050406030204" charset="0"/>
                                        <a:sym typeface="Symbol" panose="05050102010706020507" charset="2"/>
                                      </a:rPr>
                                    </m:ctrlPr>
                                  </m:sSubPr>
                                  <m:e>
                                    <m:r>
                                      <a:rPr lang="en-US" sz="2200" i="1" dirty="0">
                                        <a:latin typeface="Cambria Math" panose="02040503050406030204" charset="0"/>
                                        <a:cs typeface="Cambria Math" panose="02040503050406030204" charset="0"/>
                                        <a:sym typeface="Symbol" panose="05050102010706020507" charset="2"/>
                                      </a:rPr>
                                      <m:t>𝑃</m:t>
                                    </m:r>
                                  </m:e>
                                  <m:sub>
                                    <m:r>
                                      <a:rPr lang="en-US" sz="2200" i="1" dirty="0">
                                        <a:latin typeface="Cambria Math" panose="02040503050406030204" charset="0"/>
                                        <a:cs typeface="Cambria Math" panose="02040503050406030204" charset="0"/>
                                        <a:sym typeface="Symbol" panose="05050102010706020507" charset="2"/>
                                      </a:rPr>
                                      <m:t>1</m:t>
                                    </m:r>
                                  </m:sub>
                                </m:sSub>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sSub>
                                  <m:sSubPr>
                                    <m:ctrlPr>
                                      <a:rPr lang="en-US" sz="2200" i="1" dirty="0">
                                        <a:latin typeface="Cambria Math" panose="02040503050406030204" pitchFamily="18" charset="0"/>
                                        <a:cs typeface="Cambria Math" panose="02040503050406030204" charset="0"/>
                                        <a:sym typeface="Symbol" panose="05050102010706020507" charset="2"/>
                                      </a:rPr>
                                    </m:ctrlPr>
                                  </m:sSubPr>
                                  <m:e>
                                    <m:r>
                                      <a:rPr lang="en-US" sz="2200" i="1" dirty="0">
                                        <a:latin typeface="Cambria Math" panose="02040503050406030204" charset="0"/>
                                        <a:cs typeface="Cambria Math" panose="02040503050406030204" charset="0"/>
                                        <a:sym typeface="Symbol" panose="05050102010706020507" charset="2"/>
                                      </a:rPr>
                                      <m:t>𝑃</m:t>
                                    </m:r>
                                  </m:e>
                                  <m:sub>
                                    <m:r>
                                      <a:rPr lang="en-US" sz="2200" i="1" dirty="0">
                                        <a:latin typeface="Cambria Math" panose="02040503050406030204" charset="0"/>
                                        <a:cs typeface="Cambria Math" panose="02040503050406030204" charset="0"/>
                                        <a:sym typeface="Symbol" panose="05050102010706020507" charset="2"/>
                                      </a:rPr>
                                      <m:t>2</m:t>
                                    </m:r>
                                  </m:sub>
                                </m:sSub>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e>
                    </m:nary>
                  </m:oMath>
                </a14:m>
                <a:r>
                  <a:rPr lang="zh-CN" altLang="en-US" sz="2200" dirty="0">
                    <a:latin typeface="Cambria Math" panose="02040503050406030204" charset="0"/>
                    <a:cs typeface="Cambria Math" panose="02040503050406030204" charset="0"/>
                    <a:sym typeface="Symbol" panose="05050102010706020507" charset="2"/>
                  </a:rPr>
                  <a:t>，其中P</a:t>
                </a:r>
                <a:r>
                  <a:rPr lang="zh-CN" altLang="en-US" sz="2200" baseline="-25000" dirty="0">
                    <a:latin typeface="Cambria Math" panose="02040503050406030204" charset="0"/>
                    <a:cs typeface="Cambria Math" panose="02040503050406030204" charset="0"/>
                    <a:sym typeface="Symbol" panose="05050102010706020507" charset="2"/>
                  </a:rPr>
                  <a:t>1</a:t>
                </a:r>
                <a:r>
                  <a:rPr lang="zh-CN" altLang="en-US" sz="2200" dirty="0">
                    <a:latin typeface="Cambria Math" panose="02040503050406030204" charset="0"/>
                    <a:cs typeface="Cambria Math" panose="02040503050406030204" charset="0"/>
                    <a:sym typeface="Symbol" panose="05050102010706020507" charset="2"/>
                  </a:rPr>
                  <a:t> 称之为OPTIONAL 的左模式，P</a:t>
                </a:r>
                <a:r>
                  <a:rPr lang="zh-CN" altLang="en-US" sz="2200" baseline="-25000" dirty="0">
                    <a:latin typeface="Cambria Math" panose="02040503050406030204" charset="0"/>
                    <a:cs typeface="Cambria Math" panose="02040503050406030204" charset="0"/>
                    <a:sym typeface="Symbol" panose="05050102010706020507" charset="2"/>
                  </a:rPr>
                  <a:t>1</a:t>
                </a:r>
                <a:r>
                  <a:rPr lang="zh-CN" altLang="en-US" sz="2200" dirty="0">
                    <a:latin typeface="Cambria Math" panose="02040503050406030204" charset="0"/>
                    <a:cs typeface="Cambria Math" panose="02040503050406030204" charset="0"/>
                    <a:sym typeface="Symbol" panose="05050102010706020507" charset="2"/>
                  </a:rPr>
                  <a:t> 称之为OPTIONAL 的右模式；</a:t>
                </a:r>
              </a:p>
              <a:p>
                <a:pPr lvl="0" indent="-457200" fontAlgn="auto">
                  <a:lnSpc>
                    <a:spcPct val="150000"/>
                  </a:lnSpc>
                  <a:buFont typeface="Arial" panose="020B0604020202090204" pitchFamily="34" charset="0"/>
                  <a:buAutoNum type="arabicPeriod"/>
                </a:pPr>
                <a:r>
                  <a:rPr lang="en-US" altLang="zh-CN" sz="2200" dirty="0">
                    <a:latin typeface="Cambria Math" panose="02040503050406030204" charset="0"/>
                    <a:cs typeface="Cambria Math" panose="02040503050406030204" charset="0"/>
                    <a:sym typeface="Symbol" panose="05050102010706020507" charset="2"/>
                  </a:rPr>
                  <a:t>如果P = (P</a:t>
                </a:r>
                <a:r>
                  <a:rPr lang="en-US" altLang="zh-CN" sz="2200" baseline="-25000" dirty="0">
                    <a:latin typeface="Cambria Math" panose="02040503050406030204" charset="0"/>
                    <a:cs typeface="Cambria Math" panose="02040503050406030204" charset="0"/>
                    <a:sym typeface="Symbol" panose="05050102010706020507" charset="2"/>
                  </a:rPr>
                  <a:t>1</a:t>
                </a:r>
                <a:r>
                  <a:rPr lang="en-US" altLang="zh-CN" sz="2200" dirty="0">
                    <a:latin typeface="Cambria Math" panose="02040503050406030204" charset="0"/>
                    <a:cs typeface="Cambria Math" panose="02040503050406030204" charset="0"/>
                    <a:sym typeface="Symbol" panose="05050102010706020507" charset="2"/>
                  </a:rPr>
                  <a:t> FILTER C)</a:t>
                </a:r>
                <a:r>
                  <a:rPr lang="zh-CN" altLang="en-US" sz="2200" dirty="0">
                    <a:latin typeface="Cambria Math" panose="02040503050406030204" charset="0"/>
                    <a:cs typeface="Cambria Math" panose="02040503050406030204" charset="0"/>
                    <a:sym typeface="Symbol" panose="05050102010706020507" charset="2"/>
                  </a:rPr>
                  <a:t>，</a:t>
                </a:r>
                <a:r>
                  <a:rPr lang="en-US" altLang="zh-CN" sz="2200" dirty="0">
                    <a:latin typeface="Cambria Math" panose="02040503050406030204" charset="0"/>
                    <a:cs typeface="Cambria Math" panose="02040503050406030204" charset="0"/>
                    <a:sym typeface="Symbol" panose="05050102010706020507" charset="2"/>
                  </a:rPr>
                  <a:t>则</a:t>
                </a:r>
                <a14:m>
                  <m:oMath xmlns:m="http://schemas.openxmlformats.org/officeDocument/2006/math">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r>
                              <a:rPr lang="en-US" sz="2200" i="1" dirty="0">
                                <a:latin typeface="Cambria Math" panose="02040503050406030204" charset="0"/>
                                <a:cs typeface="Cambria Math" panose="02040503050406030204" charset="0"/>
                                <a:sym typeface="Symbol" panose="05050102010706020507" charset="2"/>
                              </a:rPr>
                              <m:t>𝑃</m:t>
                            </m:r>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cs typeface="Cambria Math" panose="02040503050406030204" charset="0"/>
                        <a:sym typeface="Symbol" panose="05050102010706020507" charset="2"/>
                      </a:rPr>
                      <m:t>={</m:t>
                    </m:r>
                    <m:r>
                      <a:rPr lang="en-US" sz="2200" i="1" dirty="0">
                        <a:latin typeface="Cambria Math" panose="02040503050406030204" charset="0"/>
                        <a:cs typeface="Cambria Math" panose="02040503050406030204" charset="0"/>
                        <a:sym typeface="Symbol" panose="05050102010706020507" charset="2"/>
                      </a:rPr>
                      <m:t>𝜇</m:t>
                    </m:r>
                    <m:r>
                      <a:rPr lang="en-US" sz="2200" i="1" dirty="0">
                        <a:latin typeface="Cambria Math" panose="02040503050406030204" charset="0"/>
                        <a:ea typeface="宋体" charset="0"/>
                        <a:cs typeface="Cambria Math" panose="02040503050406030204" charset="0"/>
                        <a:sym typeface="Symbol" panose="05050102010706020507" charset="2"/>
                      </a:rPr>
                      <m:t> | </m:t>
                    </m:r>
                    <m:r>
                      <a:rPr lang="en-US" sz="2200" i="1" dirty="0">
                        <a:latin typeface="Cambria Math" panose="02040503050406030204" charset="0"/>
                        <a:cs typeface="Cambria Math" panose="02040503050406030204" charset="0"/>
                        <a:sym typeface="Symbol" panose="05050102010706020507" charset="2"/>
                      </a:rPr>
                      <m:t>𝜇</m:t>
                    </m:r>
                    <m:r>
                      <a:rPr lang="en-US" sz="2200" i="1" dirty="0">
                        <a:latin typeface="Cambria Math" panose="02040503050406030204" charset="0"/>
                        <a:cs typeface="Cambria Math" panose="02040503050406030204" charset="0"/>
                        <a:sym typeface="Symbol" panose="05050102010706020507" charset="2"/>
                      </a:rPr>
                      <m:t>∈</m:t>
                    </m:r>
                    <m:sSub>
                      <m:sSubPr>
                        <m:ctrlPr>
                          <a:rPr lang="en-US" sz="2200" i="1" dirty="0">
                            <a:latin typeface="Cambria Math" panose="02040503050406030204" pitchFamily="18" charset="0"/>
                            <a:cs typeface="Cambria Math" panose="02040503050406030204" charset="0"/>
                            <a:sym typeface="Symbol" panose="05050102010706020507" charset="2"/>
                          </a:rPr>
                        </m:ctrlPr>
                      </m:sSubPr>
                      <m:e>
                        <m:d>
                          <m:dPr>
                            <m:begChr m:val="⟦"/>
                            <m:endChr m:val="⟧"/>
                            <m:ctrlPr>
                              <a:rPr lang="en-US" sz="2200" i="1" dirty="0">
                                <a:latin typeface="Cambria Math" panose="02040503050406030204" pitchFamily="18" charset="0"/>
                                <a:cs typeface="Cambria Math" panose="02040503050406030204" charset="0"/>
                                <a:sym typeface="Symbol" panose="05050102010706020507" charset="2"/>
                              </a:rPr>
                            </m:ctrlPr>
                          </m:dPr>
                          <m:e>
                            <m:sSub>
                              <m:sSubPr>
                                <m:ctrlPr>
                                  <a:rPr lang="en-US" sz="2200" i="1" dirty="0">
                                    <a:latin typeface="Cambria Math" panose="02040503050406030204" pitchFamily="18" charset="0"/>
                                    <a:cs typeface="Cambria Math" panose="02040503050406030204" charset="0"/>
                                    <a:sym typeface="Symbol" panose="05050102010706020507" charset="2"/>
                                  </a:rPr>
                                </m:ctrlPr>
                              </m:sSubPr>
                              <m:e>
                                <m:r>
                                  <a:rPr lang="en-US" sz="2200" i="1" dirty="0">
                                    <a:latin typeface="Cambria Math" panose="02040503050406030204" charset="0"/>
                                    <a:cs typeface="Cambria Math" panose="02040503050406030204" charset="0"/>
                                    <a:sym typeface="Symbol" panose="05050102010706020507" charset="2"/>
                                  </a:rPr>
                                  <m:t>𝑃</m:t>
                                </m:r>
                              </m:e>
                              <m:sub>
                                <m:r>
                                  <a:rPr lang="en-US" sz="2200" i="1" dirty="0">
                                    <a:latin typeface="Cambria Math" panose="02040503050406030204" charset="0"/>
                                    <a:cs typeface="Cambria Math" panose="02040503050406030204" charset="0"/>
                                    <a:sym typeface="Symbol" panose="05050102010706020507" charset="2"/>
                                  </a:rPr>
                                  <m:t>1</m:t>
                                </m:r>
                              </m:sub>
                            </m:sSub>
                          </m:e>
                        </m:d>
                      </m:e>
                      <m:sub>
                        <m:r>
                          <a:rPr lang="en-US" sz="2200" i="1" dirty="0">
                            <a:latin typeface="Cambria Math" panose="02040503050406030204" charset="0"/>
                            <a:cs typeface="Cambria Math" panose="02040503050406030204" charset="0"/>
                            <a:sym typeface="Symbol" panose="05050102010706020507" charset="2"/>
                          </a:rPr>
                          <m:t>𝐷</m:t>
                        </m:r>
                      </m:sub>
                    </m:sSub>
                    <m:r>
                      <a:rPr lang="en-US" sz="2200" i="1" dirty="0">
                        <a:latin typeface="Cambria Math" panose="02040503050406030204" charset="0"/>
                        <a:ea typeface="宋体" charset="0"/>
                        <a:cs typeface="Cambria Math" panose="02040503050406030204" charset="0"/>
                        <a:sym typeface="Symbol" panose="05050102010706020507" charset="2"/>
                      </a:rPr>
                      <m:t>∧</m:t>
                    </m:r>
                    <m:r>
                      <a:rPr lang="en-US" sz="2200" i="1" dirty="0">
                        <a:latin typeface="Cambria Math" panose="02040503050406030204" charset="0"/>
                        <a:cs typeface="Cambria Math" panose="02040503050406030204" charset="0"/>
                        <a:sym typeface="Symbol" panose="05050102010706020507" charset="2"/>
                      </a:rPr>
                      <m:t>𝜇</m:t>
                    </m:r>
                    <m:r>
                      <a:rPr lang="en-US" sz="2200" i="1" dirty="0">
                        <a:latin typeface="Cambria Math" panose="02040503050406030204" charset="0"/>
                        <a:cs typeface="Cambria Math" panose="02040503050406030204" charset="0"/>
                        <a:sym typeface="Symbol" panose="05050102010706020507" charset="2"/>
                      </a:rPr>
                      <m:t>(</m:t>
                    </m:r>
                    <m:r>
                      <a:rPr lang="en-US" sz="2200" i="1" dirty="0">
                        <a:latin typeface="Cambria Math" panose="02040503050406030204" charset="0"/>
                        <a:cs typeface="Cambria Math" panose="02040503050406030204" charset="0"/>
                        <a:sym typeface="Symbol" panose="05050102010706020507" charset="2"/>
                      </a:rPr>
                      <m:t>𝐶</m:t>
                    </m:r>
                    <m:r>
                      <a:rPr lang="en-US" sz="2200" i="1" dirty="0">
                        <a:latin typeface="Cambria Math" panose="02040503050406030204" charset="0"/>
                        <a:cs typeface="Cambria Math" panose="02040503050406030204" charset="0"/>
                        <a:sym typeface="Symbol" panose="05050102010706020507" charset="2"/>
                      </a:rPr>
                      <m:t>)}</m:t>
                    </m:r>
                  </m:oMath>
                </a14:m>
                <a:r>
                  <a:rPr lang="zh-CN" altLang="en-US" sz="2200" dirty="0">
                    <a:latin typeface="Cambria Math" panose="02040503050406030204" charset="0"/>
                    <a:cs typeface="Cambria Math" panose="02040503050406030204" charset="0"/>
                    <a:sym typeface="Symbol" panose="05050102010706020507" charset="2"/>
                  </a:rPr>
                  <a:t>（如果条件C 中的所有变量可以被匹配</a:t>
                </a:r>
                <a14:m>
                  <m:oMath xmlns:m="http://schemas.openxmlformats.org/officeDocument/2006/math">
                    <m:r>
                      <a:rPr lang="en-US" sz="2200" i="1" dirty="0">
                        <a:latin typeface="Cambria Math" panose="02040503050406030204" charset="0"/>
                        <a:cs typeface="Cambria Math" panose="02040503050406030204" charset="0"/>
                        <a:sym typeface="Symbol" panose="05050102010706020507" charset="2"/>
                      </a:rPr>
                      <m:t>𝜇</m:t>
                    </m:r>
                  </m:oMath>
                </a14:m>
                <a:r>
                  <a:rPr lang="zh-CN" altLang="en-US" sz="2200" dirty="0">
                    <a:latin typeface="Cambria Math" panose="02040503050406030204" charset="0"/>
                    <a:cs typeface="Cambria Math" panose="02040503050406030204" charset="0"/>
                    <a:sym typeface="Symbol" panose="05050102010706020507" charset="2"/>
                  </a:rPr>
                  <a:t> 对应的值取代（记做μ(C))，则μ(C) 的值就叫做True）</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4824730"/>
              </a:xfrm>
              <a:prstGeom prst="rect">
                <a:avLst/>
              </a:prstGeom>
              <a:blipFill rotWithShape="1">
                <a:blip r:embed="rId3"/>
                <a:stretch>
                  <a:fillRect l="-1" t="-2" r="4" b="2"/>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53</a:t>
            </a:fld>
            <a:endParaRPr kumimoji="1"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3501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图模式的执行</a:t>
            </a:r>
          </a:p>
        </p:txBody>
      </p:sp>
      <p:sp>
        <p:nvSpPr>
          <p:cNvPr id="3" name="文本框 2"/>
          <p:cNvSpPr txBox="1"/>
          <p:nvPr/>
        </p:nvSpPr>
        <p:spPr>
          <a:xfrm>
            <a:off x="884011" y="1741905"/>
            <a:ext cx="10729912" cy="1753235"/>
          </a:xfrm>
          <a:prstGeom prst="rect">
            <a:avLst/>
          </a:prstGeom>
          <a:noFill/>
        </p:spPr>
        <p:txBody>
          <a:bodyPr wrap="square" rtlCol="0">
            <a:spAutoFit/>
          </a:bodyPr>
          <a:lstStyle/>
          <a:p>
            <a:pPr lvl="0" indent="0" fontAlgn="auto">
              <a:lnSpc>
                <a:spcPct val="150000"/>
              </a:lnSpc>
              <a:buFont typeface="Arial" panose="020B0604020202090204" pitchFamily="34" charset="0"/>
              <a:buNone/>
            </a:pPr>
            <a:r>
              <a:rPr sz="2400" dirty="0">
                <a:sym typeface="Symbol" panose="05050102010706020507" charset="2"/>
              </a:rPr>
              <a:t>一个图模式P 可以表示为二叉树的形式</a:t>
            </a:r>
            <a:r>
              <a:rPr lang="zh-CN" sz="2400" dirty="0">
                <a:sym typeface="Symbol" panose="05050102010706020507" charset="2"/>
              </a:rPr>
              <a:t>，所以</a:t>
            </a:r>
            <a:r>
              <a:rPr sz="2400" dirty="0">
                <a:sym typeface="Symbol" panose="05050102010706020507" charset="2"/>
              </a:rPr>
              <a:t>执行图模式P 查询结果的方法，最为直接的就是基于这颗二叉树采用自底到上的方式来执行。在执行的每一步，利用操作符AND、UNION, OPTIONAL 和FILTER 对其左右儿子的输入</a:t>
            </a:r>
          </a:p>
        </p:txBody>
      </p:sp>
      <p:pic>
        <p:nvPicPr>
          <p:cNvPr id="5" name="图片 4" descr="屏幕快照 2020-05-26 下午4.16.23"/>
          <p:cNvPicPr>
            <a:picLocks noChangeAspect="1"/>
          </p:cNvPicPr>
          <p:nvPr/>
        </p:nvPicPr>
        <p:blipFill>
          <a:blip r:embed="rId3"/>
          <a:stretch>
            <a:fillRect/>
          </a:stretch>
        </p:blipFill>
        <p:spPr>
          <a:xfrm>
            <a:off x="3451225" y="3495040"/>
            <a:ext cx="5596255" cy="3251200"/>
          </a:xfrm>
          <a:prstGeom prst="rect">
            <a:avLst/>
          </a:prstGeom>
        </p:spPr>
      </p:pic>
      <p:sp>
        <p:nvSpPr>
          <p:cNvPr id="7" name="灯片编号占位符 6"/>
          <p:cNvSpPr>
            <a:spLocks noGrp="1"/>
          </p:cNvSpPr>
          <p:nvPr>
            <p:ph type="sldNum" sz="quarter" idx="12"/>
          </p:nvPr>
        </p:nvSpPr>
        <p:spPr/>
        <p:txBody>
          <a:bodyPr/>
          <a:lstStyle/>
          <a:p>
            <a:fld id="{36A25BD4-2C18-3241-A107-B7FFDDC89A82}" type="slidenum">
              <a:rPr kumimoji="1" lang="zh-CN" altLang="en-US" smtClean="0"/>
              <a:t>54</a:t>
            </a:fld>
            <a:endParaRPr kumimoji="1"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3501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zh-CN" altLang="en-US" sz="2400" b="1" dirty="0">
                <a:latin typeface="+mn-ea"/>
                <a:sym typeface="+mn-ea"/>
              </a:rPr>
              <a:t>SPARQL 1.1的新特性</a:t>
            </a:r>
          </a:p>
        </p:txBody>
      </p:sp>
      <p:sp>
        <p:nvSpPr>
          <p:cNvPr id="3" name="文本框 2"/>
          <p:cNvSpPr txBox="1"/>
          <p:nvPr/>
        </p:nvSpPr>
        <p:spPr>
          <a:xfrm>
            <a:off x="884011" y="1741905"/>
            <a:ext cx="10729912" cy="1660525"/>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lang="en-US" sz="2400" dirty="0">
                <a:sym typeface="Symbol" panose="05050102010706020507" charset="2"/>
              </a:rPr>
              <a:t>2013 年</a:t>
            </a:r>
            <a:r>
              <a:rPr lang="zh-CN" altLang="en-US" sz="2400" dirty="0">
                <a:sym typeface="Symbol" panose="05050102010706020507" charset="2"/>
              </a:rPr>
              <a:t>，</a:t>
            </a:r>
            <a:r>
              <a:rPr lang="en-US" sz="2400" dirty="0">
                <a:sym typeface="Symbol" panose="05050102010706020507" charset="2"/>
              </a:rPr>
              <a:t>SPARQL 1.1</a:t>
            </a:r>
            <a:r>
              <a:rPr lang="zh-CN" altLang="en-US" sz="2400" dirty="0">
                <a:sym typeface="Symbol" panose="05050102010706020507" charset="2"/>
              </a:rPr>
              <a:t>被提出，其</a:t>
            </a:r>
            <a:r>
              <a:rPr sz="2400" dirty="0">
                <a:sym typeface="Symbol" panose="05050102010706020507" charset="2"/>
              </a:rPr>
              <a:t>中引入了</a:t>
            </a:r>
            <a:r>
              <a:rPr lang="zh-CN" sz="2400" dirty="0">
                <a:sym typeface="Symbol" panose="05050102010706020507" charset="2"/>
              </a:rPr>
              <a:t>一些新特性，包括且不限于：</a:t>
            </a:r>
          </a:p>
          <a:p>
            <a:pPr marL="800100" lvl="1" indent="-342900" fontAlgn="auto">
              <a:lnSpc>
                <a:spcPct val="150000"/>
              </a:lnSpc>
              <a:buFont typeface="Arial" panose="020B0604020202090204" pitchFamily="34" charset="0"/>
              <a:buChar char="•"/>
            </a:pPr>
            <a:r>
              <a:rPr sz="2200" dirty="0">
                <a:sym typeface="Symbol" panose="05050102010706020507" charset="2"/>
              </a:rPr>
              <a:t>属性路径（Property Path）</a:t>
            </a:r>
          </a:p>
          <a:p>
            <a:pPr marL="800100" lvl="1" indent="-342900" fontAlgn="auto">
              <a:lnSpc>
                <a:spcPct val="150000"/>
              </a:lnSpc>
              <a:buFont typeface="Arial" panose="020B0604020202090204" pitchFamily="34" charset="0"/>
              <a:buChar char="•"/>
            </a:pPr>
            <a:r>
              <a:rPr sz="2200" dirty="0">
                <a:sym typeface="Symbol" panose="05050102010706020507" charset="2"/>
              </a:rPr>
              <a:t>联邦查询（Federated Query）</a:t>
            </a: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55</a:t>
            </a:fld>
            <a:endParaRPr kumimoji="1"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3501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SPARQL 1.1的</a:t>
            </a:r>
            <a:r>
              <a:rPr lang="zh-CN" altLang="en-US" sz="2400" b="1" dirty="0">
                <a:latin typeface="+mn-ea"/>
                <a:sym typeface="Symbol" panose="05050102010706020507" charset="2"/>
              </a:rPr>
              <a:t>属性路径</a:t>
            </a:r>
            <a:endParaRPr lang="zh-CN" altLang="en-US" sz="2400" b="1" dirty="0">
              <a:latin typeface="+mn-ea"/>
              <a:sym typeface="+mn-ea"/>
            </a:endParaRPr>
          </a:p>
        </p:txBody>
      </p:sp>
      <p:sp>
        <p:nvSpPr>
          <p:cNvPr id="3" name="文本框 2"/>
          <p:cNvSpPr txBox="1"/>
          <p:nvPr/>
        </p:nvSpPr>
        <p:spPr>
          <a:xfrm>
            <a:off x="884011" y="1741905"/>
            <a:ext cx="10729912" cy="1753235"/>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sz="2400" dirty="0">
                <a:sym typeface="Symbol" panose="05050102010706020507" charset="2"/>
              </a:rPr>
              <a:t>所谓</a:t>
            </a:r>
            <a:r>
              <a:rPr sz="2400" b="1" dirty="0">
                <a:solidFill>
                  <a:srgbClr val="FF0000"/>
                </a:solidFill>
                <a:sym typeface="Symbol" panose="05050102010706020507" charset="2"/>
              </a:rPr>
              <a:t>属性路径（Property Path）</a:t>
            </a:r>
            <a:r>
              <a:rPr sz="2400" dirty="0">
                <a:sym typeface="Symbol" panose="05050102010706020507" charset="2"/>
              </a:rPr>
              <a:t>，就是找出RDF 数据上两点间满足属性限制条件的路径。这个属性限制条件允许用属性组成的正则表达式来表达</a:t>
            </a:r>
          </a:p>
          <a:p>
            <a:pPr lvl="0" indent="0" algn="ctr" fontAlgn="auto">
              <a:lnSpc>
                <a:spcPct val="150000"/>
              </a:lnSpc>
              <a:buFont typeface="Arial" panose="020B0604020202090204" pitchFamily="34" charset="0"/>
              <a:buNone/>
            </a:pPr>
            <a:r>
              <a:rPr sz="2400" dirty="0">
                <a:sym typeface="Symbol" panose="05050102010706020507" charset="2"/>
              </a:rPr>
              <a:t>SELECT ?x WHERE { dbr:James_Watt dbo:influenceBy∗ ?x }</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56</a:t>
            </a:fld>
            <a:endParaRPr kumimoji="1"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350135" cy="583565"/>
          </a:xfrm>
          <a:prstGeom prst="rect">
            <a:avLst/>
          </a:prstGeom>
          <a:noFill/>
        </p:spPr>
        <p:txBody>
          <a:bodyPr wrap="none" rtlCol="0">
            <a:spAutoFit/>
          </a:bodyPr>
          <a:lstStyle/>
          <a:p>
            <a:pPr algn="l"/>
            <a:r>
              <a:rPr kumimoji="1" lang="en-US" altLang="zh-CN" sz="3200" dirty="0">
                <a:latin typeface="+mn-ea"/>
              </a:rPr>
              <a:t>SPARQL</a:t>
            </a:r>
            <a:r>
              <a:rPr kumimoji="1" lang="zh-CN" altLang="en-US" sz="3200" dirty="0">
                <a:latin typeface="+mn-ea"/>
              </a:rPr>
              <a:t>语义</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SPARQL 1.1的</a:t>
            </a:r>
            <a:r>
              <a:rPr lang="zh-CN" altLang="en-US" sz="2400" b="1" dirty="0">
                <a:latin typeface="+mn-ea"/>
                <a:sym typeface="Symbol" panose="05050102010706020507" charset="2"/>
              </a:rPr>
              <a:t>联邦查询</a:t>
            </a:r>
            <a:endParaRPr lang="zh-CN" altLang="en-US" sz="2400" b="1" dirty="0">
              <a:latin typeface="+mn-ea"/>
              <a:sym typeface="+mn-ea"/>
            </a:endParaRPr>
          </a:p>
        </p:txBody>
      </p:sp>
      <p:sp>
        <p:nvSpPr>
          <p:cNvPr id="3" name="文本框 2"/>
          <p:cNvSpPr txBox="1"/>
          <p:nvPr/>
        </p:nvSpPr>
        <p:spPr>
          <a:xfrm>
            <a:off x="884011" y="1741905"/>
            <a:ext cx="10729912" cy="1198880"/>
          </a:xfrm>
          <a:prstGeom prst="rect">
            <a:avLst/>
          </a:prstGeom>
          <a:noFill/>
        </p:spPr>
        <p:txBody>
          <a:bodyPr wrap="square" rtlCol="0">
            <a:spAutoFit/>
          </a:bodyPr>
          <a:lstStyle/>
          <a:p>
            <a:pPr marL="342900" lvl="0" indent="-342900" fontAlgn="auto">
              <a:lnSpc>
                <a:spcPct val="150000"/>
              </a:lnSpc>
              <a:buFont typeface="Arial" panose="020B0604020202090204" pitchFamily="34" charset="0"/>
              <a:buChar char="•"/>
            </a:pPr>
            <a:r>
              <a:rPr sz="2400" dirty="0">
                <a:sym typeface="Symbol" panose="05050102010706020507" charset="2"/>
              </a:rPr>
              <a:t>所谓</a:t>
            </a:r>
            <a:r>
              <a:rPr sz="2400" b="1" dirty="0">
                <a:solidFill>
                  <a:srgbClr val="FF0000"/>
                </a:solidFill>
                <a:sym typeface="Symbol" panose="05050102010706020507" charset="2"/>
              </a:rPr>
              <a:t>联邦查询（Federated Query）</a:t>
            </a:r>
            <a:r>
              <a:rPr sz="2400" dirty="0">
                <a:sym typeface="Symbol" panose="05050102010706020507" charset="2"/>
              </a:rPr>
              <a:t>，就是允许查询调用远程的其它SPARQL查询接口来与当前的结果进行组合</a:t>
            </a:r>
          </a:p>
        </p:txBody>
      </p:sp>
      <p:sp>
        <p:nvSpPr>
          <p:cNvPr id="5" name="文本框 4"/>
          <p:cNvSpPr txBox="1"/>
          <p:nvPr/>
        </p:nvSpPr>
        <p:spPr>
          <a:xfrm>
            <a:off x="3174365" y="2940685"/>
            <a:ext cx="5843270" cy="2861310"/>
          </a:xfrm>
          <a:prstGeom prst="rect">
            <a:avLst/>
          </a:prstGeom>
          <a:noFill/>
        </p:spPr>
        <p:txBody>
          <a:bodyPr wrap="square" rtlCol="0">
            <a:spAutoFit/>
          </a:bodyPr>
          <a:lstStyle/>
          <a:p>
            <a:pPr lvl="0" indent="0" algn="l" fontAlgn="auto">
              <a:lnSpc>
                <a:spcPct val="150000"/>
              </a:lnSpc>
              <a:buFont typeface="Arial" panose="020B0604020202090204" pitchFamily="34" charset="0"/>
              <a:buNone/>
            </a:pPr>
            <a:r>
              <a:rPr sz="2400" dirty="0">
                <a:sym typeface="Symbol" panose="05050102010706020507" charset="2"/>
              </a:rPr>
              <a:t>SELECT ?name WHERE {</a:t>
            </a:r>
          </a:p>
          <a:p>
            <a:pPr lvl="0" indent="0" algn="l" fontAlgn="auto">
              <a:lnSpc>
                <a:spcPct val="150000"/>
              </a:lnSpc>
              <a:buFont typeface="Arial" panose="020B0604020202090204" pitchFamily="34" charset="0"/>
              <a:buNone/>
            </a:pPr>
            <a:r>
              <a:rPr sz="2400" dirty="0">
                <a:sym typeface="Symbol" panose="05050102010706020507" charset="2"/>
              </a:rPr>
              <a:t>dbr:James_Watt dbo:influenceBy ?person .</a:t>
            </a:r>
          </a:p>
          <a:p>
            <a:pPr lvl="0" indent="0" algn="l" fontAlgn="auto">
              <a:lnSpc>
                <a:spcPct val="150000"/>
              </a:lnSpc>
              <a:buFont typeface="Arial" panose="020B0604020202090204" pitchFamily="34" charset="0"/>
              <a:buNone/>
            </a:pPr>
            <a:r>
              <a:rPr sz="2400" dirty="0">
                <a:sym typeface="Symbol" panose="05050102010706020507" charset="2"/>
              </a:rPr>
              <a:t>SERVICE &lt;https://dbpedia.org/sparql&gt; {</a:t>
            </a:r>
          </a:p>
          <a:p>
            <a:pPr lvl="0" indent="0" algn="l" fontAlgn="auto">
              <a:lnSpc>
                <a:spcPct val="150000"/>
              </a:lnSpc>
              <a:buFont typeface="Arial" panose="020B0604020202090204" pitchFamily="34" charset="0"/>
              <a:buNone/>
            </a:pPr>
            <a:r>
              <a:rPr sz="2400" dirty="0">
                <a:sym typeface="Symbol" panose="05050102010706020507" charset="2"/>
              </a:rPr>
              <a:t>?person dbo:name ?name . }</a:t>
            </a:r>
          </a:p>
          <a:p>
            <a:pPr lvl="0" indent="0" algn="l" fontAlgn="auto">
              <a:lnSpc>
                <a:spcPct val="150000"/>
              </a:lnSpc>
              <a:buFont typeface="Arial" panose="020B0604020202090204" pitchFamily="34" charset="0"/>
              <a:buNone/>
            </a:pPr>
            <a:r>
              <a:rPr sz="2400" dirty="0">
                <a:sym typeface="Symbol" panose="05050102010706020507" charset="2"/>
              </a:rPr>
              <a:t>}</a:t>
            </a:r>
            <a:endParaRPr lang="zh-CN" altLang="en-US" sz="2400" dirty="0">
              <a:sym typeface="Symbol" panose="05050102010706020507" charset="2"/>
            </a:endParaRP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57</a:t>
            </a:fld>
            <a:endParaRPr kumimoji="1"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20850" y="2951480"/>
            <a:ext cx="8750935" cy="1445260"/>
          </a:xfrm>
          <a:prstGeom prst="rect">
            <a:avLst/>
          </a:prstGeom>
          <a:noFill/>
        </p:spPr>
        <p:txBody>
          <a:bodyPr wrap="square" rtlCol="0">
            <a:spAutoFit/>
          </a:bodyPr>
          <a:lstStyle/>
          <a:p>
            <a:pPr algn="ctr">
              <a:lnSpc>
                <a:spcPct val="200000"/>
              </a:lnSpc>
            </a:pPr>
            <a:r>
              <a:rPr kumimoji="1" lang="zh-CN" altLang="en-US" sz="4400" dirty="0">
                <a:solidFill>
                  <a:srgbClr val="C00000"/>
                </a:solidFill>
                <a:latin typeface="宋体-简" panose="02010800040101010101" pitchFamily="2" charset="-122"/>
                <a:ea typeface="宋体-简" panose="02010800040101010101" pitchFamily="2" charset="-122"/>
                <a:sym typeface="+mn-ea"/>
              </a:rPr>
              <a:t>属性图数据模型与Cypher查询语言</a:t>
            </a:r>
            <a:endParaRPr kumimoji="1" lang="zh-CN" altLang="en-US" sz="4400" dirty="0">
              <a:solidFill>
                <a:srgbClr val="C00000"/>
              </a:solidFill>
              <a:latin typeface="宋体-简" panose="02010800040101010101" pitchFamily="2" charset="-122"/>
              <a:ea typeface="宋体-简" panose="02010800040101010101" pitchFamily="2" charset="-122"/>
            </a:endParaRPr>
          </a:p>
        </p:txBody>
      </p:sp>
      <p:sp>
        <p:nvSpPr>
          <p:cNvPr id="3" name="文本框 2"/>
          <p:cNvSpPr txBox="1"/>
          <p:nvPr/>
        </p:nvSpPr>
        <p:spPr>
          <a:xfrm>
            <a:off x="4616267" y="2099571"/>
            <a:ext cx="2505710" cy="1014730"/>
          </a:xfrm>
          <a:prstGeom prst="rect">
            <a:avLst/>
          </a:prstGeom>
          <a:noFill/>
        </p:spPr>
        <p:txBody>
          <a:bodyPr wrap="none" rtlCol="0">
            <a:spAutoFit/>
          </a:bodyPr>
          <a:lstStyle/>
          <a:p>
            <a:r>
              <a:rPr kumimoji="1" lang="en-US" altLang="zh-CN" sz="6000" dirty="0">
                <a:latin typeface="Hiragino Kaku Gothic Std W8" panose="020B0800000000000000" pitchFamily="34" charset="-128"/>
                <a:ea typeface="Hiragino Kaku Gothic Std W8" panose="020B0800000000000000" pitchFamily="34" charset="-128"/>
              </a:rPr>
              <a:t>Part 2</a:t>
            </a:r>
            <a:endParaRPr kumimoji="1" lang="zh-CN" altLang="en-US" sz="6000" dirty="0">
              <a:latin typeface="Hiragino Kaku Gothic Std W8" panose="020B0800000000000000" pitchFamily="34" charset="-128"/>
              <a:ea typeface="Hiragino Kaku Gothic Std W8" panose="020B0800000000000000" pitchFamily="34" charset="-128"/>
            </a:endParaRPr>
          </a:p>
        </p:txBody>
      </p:sp>
      <p:sp>
        <p:nvSpPr>
          <p:cNvPr id="4" name="灯片编号占位符 3"/>
          <p:cNvSpPr>
            <a:spLocks noGrp="1"/>
          </p:cNvSpPr>
          <p:nvPr>
            <p:ph type="sldNum" sz="quarter" idx="12"/>
          </p:nvPr>
        </p:nvSpPr>
        <p:spPr/>
        <p:txBody>
          <a:bodyPr/>
          <a:lstStyle/>
          <a:p>
            <a:fld id="{36A25BD4-2C18-3241-A107-B7FFDDC89A82}" type="slidenum">
              <a:rPr kumimoji="1" lang="zh-CN" altLang="en-US" smtClean="0"/>
              <a:t>58</a:t>
            </a:fld>
            <a:endParaRPr kumimoji="1"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1808480" cy="583565"/>
          </a:xfrm>
          <a:prstGeom prst="rect">
            <a:avLst/>
          </a:prstGeom>
          <a:noFill/>
        </p:spPr>
        <p:txBody>
          <a:bodyPr wrap="none" rtlCol="0">
            <a:spAutoFit/>
          </a:bodyPr>
          <a:lstStyle/>
          <a:p>
            <a:pPr algn="l"/>
            <a:r>
              <a:rPr kumimoji="1" lang="en-US" altLang="zh-CN" sz="3200" dirty="0">
                <a:latin typeface="+mn-ea"/>
              </a:rPr>
              <a:t>背景介绍</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3" y="1741805"/>
            <a:ext cx="6737640" cy="4611199"/>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200" dirty="0">
                <a:sym typeface="+mn-ea"/>
              </a:rPr>
              <a:t>Neo4j 是由Neo4j 公司开发的图数据库系统，其起源于2000 年Neo4j 的创始人开发的多媒体资产管理系统</a:t>
            </a:r>
          </a:p>
          <a:p>
            <a:pPr marL="342900" indent="-342900" fontAlgn="auto">
              <a:lnSpc>
                <a:spcPct val="150000"/>
              </a:lnSpc>
              <a:buFont typeface="Arial" panose="020B0604020202090204" pitchFamily="34" charset="0"/>
              <a:buChar char="•"/>
            </a:pPr>
            <a:r>
              <a:rPr sz="2200" dirty="0">
                <a:sym typeface="+mn-ea"/>
              </a:rPr>
              <a:t>在这个多媒体资产管理系统中，数据模型经常会发生变化，而且数据结构以及访问控制机制非常复杂。为此，Neo4j </a:t>
            </a:r>
            <a:r>
              <a:rPr sz="2200" dirty="0" err="1">
                <a:sym typeface="+mn-ea"/>
              </a:rPr>
              <a:t>选择了用图模型来存储</a:t>
            </a:r>
            <a:r>
              <a:rPr lang="zh-CN" altLang="en-US" sz="2200" dirty="0">
                <a:sym typeface="+mn-ea"/>
              </a:rPr>
              <a:t>“</a:t>
            </a:r>
            <a:r>
              <a:rPr sz="2200" dirty="0" err="1">
                <a:sym typeface="+mn-ea"/>
              </a:rPr>
              <a:t>关系</a:t>
            </a:r>
            <a:r>
              <a:rPr lang="zh-CN" altLang="en-US" sz="2200" dirty="0">
                <a:sym typeface="+mn-ea"/>
              </a:rPr>
              <a:t>”</a:t>
            </a:r>
            <a:r>
              <a:rPr sz="2200" dirty="0">
                <a:sym typeface="+mn-ea"/>
              </a:rPr>
              <a:t> 并在此系统中实现了变长的遍历运算</a:t>
            </a:r>
          </a:p>
          <a:p>
            <a:pPr marL="342900" indent="-342900" fontAlgn="auto">
              <a:lnSpc>
                <a:spcPct val="150000"/>
              </a:lnSpc>
              <a:buFont typeface="Arial" panose="020B0604020202090204" pitchFamily="34" charset="0"/>
              <a:buChar char="•"/>
            </a:pPr>
            <a:r>
              <a:rPr sz="2200" dirty="0">
                <a:sym typeface="+mn-ea"/>
              </a:rPr>
              <a:t>此外，该系统通过属性集合的方式来对图上的元素进行标记</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Neo4j</a:t>
            </a:r>
            <a:r>
              <a:rPr lang="zh-CN" altLang="en-US" sz="2400" b="1" dirty="0">
                <a:latin typeface="+mn-ea"/>
                <a:sym typeface="+mn-ea"/>
              </a:rPr>
              <a:t>背景</a:t>
            </a:r>
            <a:endParaRPr sz="2400" b="1" dirty="0">
              <a:latin typeface="+mn-ea"/>
            </a:endParaRPr>
          </a:p>
        </p:txBody>
      </p:sp>
      <p:pic>
        <p:nvPicPr>
          <p:cNvPr id="5" name="图片 4"/>
          <p:cNvPicPr>
            <a:picLocks noChangeAspect="1"/>
          </p:cNvPicPr>
          <p:nvPr/>
        </p:nvPicPr>
        <p:blipFill>
          <a:blip r:embed="rId3"/>
          <a:stretch>
            <a:fillRect/>
          </a:stretch>
        </p:blipFill>
        <p:spPr>
          <a:xfrm>
            <a:off x="8382000" y="2521267"/>
            <a:ext cx="2733213" cy="1423621"/>
          </a:xfrm>
          <a:prstGeom prst="rect">
            <a:avLst/>
          </a:prstGeom>
        </p:spPr>
      </p:pic>
      <p:sp>
        <p:nvSpPr>
          <p:cNvPr id="3" name="文本框 2"/>
          <p:cNvSpPr txBox="1"/>
          <p:nvPr/>
        </p:nvSpPr>
        <p:spPr>
          <a:xfrm>
            <a:off x="8110221" y="3968693"/>
            <a:ext cx="3310255" cy="368300"/>
          </a:xfrm>
          <a:prstGeom prst="rect">
            <a:avLst/>
          </a:prstGeom>
          <a:noFill/>
        </p:spPr>
        <p:txBody>
          <a:bodyPr wrap="square" rtlCol="0" anchor="t">
            <a:spAutoFit/>
          </a:bodyPr>
          <a:lstStyle/>
          <a:p>
            <a:pPr algn="ctr"/>
            <a:r>
              <a:rPr lang="zh-CN" altLang="en-US" dirty="0"/>
              <a:t>官网地址：https://neo4j.com/</a:t>
            </a: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59</a:t>
            </a:fld>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1808480" cy="583565"/>
          </a:xfrm>
          <a:prstGeom prst="rect">
            <a:avLst/>
          </a:prstGeom>
          <a:noFill/>
        </p:spPr>
        <p:txBody>
          <a:bodyPr wrap="none" rtlCol="0">
            <a:spAutoFit/>
          </a:bodyPr>
          <a:lstStyle/>
          <a:p>
            <a:pPr algn="l"/>
            <a:r>
              <a:rPr kumimoji="1" lang="en-US" altLang="zh-CN" sz="3200" dirty="0">
                <a:latin typeface="+mn-ea"/>
                <a:sym typeface="+mn-ea"/>
              </a:rPr>
              <a:t>背景介绍</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5067935" cy="460375"/>
          </a:xfrm>
          <a:prstGeom prst="rect">
            <a:avLst/>
          </a:prstGeom>
          <a:noFill/>
        </p:spPr>
        <p:txBody>
          <a:bodyPr wrap="square" rtlCol="0">
            <a:spAutoFit/>
          </a:bodyPr>
          <a:lstStyle/>
          <a:p>
            <a:pPr algn="l"/>
            <a:r>
              <a:rPr lang="zh-CN" sz="2400" b="1" dirty="0">
                <a:latin typeface="+mn-ea"/>
                <a:sym typeface="+mn-ea"/>
              </a:rPr>
              <a:t>常见</a:t>
            </a:r>
            <a:r>
              <a:rPr lang="en-US" altLang="zh-CN" sz="2400" b="1" dirty="0">
                <a:latin typeface="+mn-ea"/>
                <a:sym typeface="+mn-ea"/>
              </a:rPr>
              <a:t>RDF</a:t>
            </a:r>
            <a:r>
              <a:rPr lang="zh-CN" altLang="en-US" sz="2400" b="1" dirty="0">
                <a:latin typeface="+mn-ea"/>
                <a:sym typeface="+mn-ea"/>
              </a:rPr>
              <a:t>图数据库系统</a:t>
            </a:r>
          </a:p>
        </p:txBody>
      </p:sp>
      <p:graphicFrame>
        <p:nvGraphicFramePr>
          <p:cNvPr id="7" name="表格 6"/>
          <p:cNvGraphicFramePr/>
          <p:nvPr>
            <p:custDataLst>
              <p:tags r:id="rId1"/>
            </p:custDataLst>
            <p:extLst>
              <p:ext uri="{D42A27DB-BD31-4B8C-83A1-F6EECF244321}">
                <p14:modId xmlns:p14="http://schemas.microsoft.com/office/powerpoint/2010/main" val="1471264822"/>
              </p:ext>
            </p:extLst>
          </p:nvPr>
        </p:nvGraphicFramePr>
        <p:xfrm>
          <a:off x="1122219" y="2303780"/>
          <a:ext cx="9689926" cy="3604260"/>
        </p:xfrm>
        <a:graphic>
          <a:graphicData uri="http://schemas.openxmlformats.org/drawingml/2006/table">
            <a:tbl>
              <a:tblPr firstRow="1" bandRow="1">
                <a:tableStyleId>{3B4B98B0-60AC-42C2-AFA5-B58CD77FA1E5}</a:tableStyleId>
              </a:tblPr>
              <a:tblGrid>
                <a:gridCol w="1399308">
                  <a:extLst>
                    <a:ext uri="{9D8B030D-6E8A-4147-A177-3AD203B41FA5}">
                      <a16:colId xmlns:a16="http://schemas.microsoft.com/office/drawing/2014/main" val="20000"/>
                    </a:ext>
                  </a:extLst>
                </a:gridCol>
                <a:gridCol w="4416705">
                  <a:extLst>
                    <a:ext uri="{9D8B030D-6E8A-4147-A177-3AD203B41FA5}">
                      <a16:colId xmlns:a16="http://schemas.microsoft.com/office/drawing/2014/main" val="20001"/>
                    </a:ext>
                  </a:extLst>
                </a:gridCol>
                <a:gridCol w="3873913">
                  <a:extLst>
                    <a:ext uri="{9D8B030D-6E8A-4147-A177-3AD203B41FA5}">
                      <a16:colId xmlns:a16="http://schemas.microsoft.com/office/drawing/2014/main" val="663823663"/>
                    </a:ext>
                  </a:extLst>
                </a:gridCol>
              </a:tblGrid>
              <a:tr h="521970">
                <a:tc>
                  <a:txBody>
                    <a:bodyPr/>
                    <a:lstStyle/>
                    <a:p>
                      <a:pPr algn="ctr">
                        <a:buNone/>
                      </a:pPr>
                      <a:r>
                        <a:rPr lang="zh-CN" altLang="en-US">
                          <a:latin typeface="Times New Roman" panose="02020503050405090304" pitchFamily="18" charset="0"/>
                        </a:rPr>
                        <a:t>系统名称</a:t>
                      </a:r>
                    </a:p>
                  </a:txBody>
                  <a:tcPr anchor="ctr"/>
                </a:tc>
                <a:tc>
                  <a:txBody>
                    <a:bodyPr/>
                    <a:lstStyle/>
                    <a:p>
                      <a:pPr algn="ctr">
                        <a:buNone/>
                      </a:pPr>
                      <a:r>
                        <a:rPr lang="zh-CN" altLang="en-US">
                          <a:latin typeface="Times New Roman" panose="02020503050405090304" pitchFamily="18" charset="0"/>
                        </a:rPr>
                        <a:t>系统特点</a:t>
                      </a:r>
                    </a:p>
                  </a:txBody>
                  <a:tcPr anchor="ctr"/>
                </a:tc>
                <a:tc>
                  <a:txBody>
                    <a:bodyPr/>
                    <a:lstStyle/>
                    <a:p>
                      <a:pPr algn="ctr">
                        <a:buNone/>
                      </a:pPr>
                      <a:r>
                        <a:rPr lang="zh-CN" altLang="en-US" dirty="0">
                          <a:latin typeface="Times New Roman" panose="02020503050405090304" pitchFamily="18" charset="0"/>
                        </a:rPr>
                        <a:t>网址</a:t>
                      </a:r>
                    </a:p>
                  </a:txBody>
                  <a:tcPr anchor="ctr"/>
                </a:tc>
                <a:extLst>
                  <a:ext uri="{0D108BD9-81ED-4DB2-BD59-A6C34878D82A}">
                    <a16:rowId xmlns:a16="http://schemas.microsoft.com/office/drawing/2014/main" val="10000"/>
                  </a:ext>
                </a:extLst>
              </a:tr>
              <a:tr h="521970">
                <a:tc>
                  <a:txBody>
                    <a:bodyPr/>
                    <a:lstStyle/>
                    <a:p>
                      <a:pPr algn="ctr">
                        <a:buNone/>
                      </a:pPr>
                      <a:r>
                        <a:rPr lang="en-US" altLang="zh-CN">
                          <a:latin typeface="Times New Roman" panose="02020503050405090304" pitchFamily="18" charset="0"/>
                          <a:cs typeface="Times New Roman" panose="02020503050405090304" pitchFamily="18" charset="0"/>
                        </a:rPr>
                        <a:t>gStore</a:t>
                      </a:r>
                    </a:p>
                  </a:txBody>
                  <a:tcPr anchor="ctr"/>
                </a:tc>
                <a:tc>
                  <a:txBody>
                    <a:bodyPr/>
                    <a:lstStyle/>
                    <a:p>
                      <a:pPr algn="ctr">
                        <a:buNone/>
                      </a:pPr>
                      <a:r>
                        <a:rPr lang="zh-CN" altLang="en-US" dirty="0">
                          <a:latin typeface="Times New Roman" panose="02020503050405090304" pitchFamily="18" charset="0"/>
                          <a:cs typeface="Times New Roman" panose="02020503050405090304" pitchFamily="18" charset="0"/>
                        </a:rPr>
                        <a:t>北京大学研发的国产RDF 图数据库系统</a:t>
                      </a:r>
                    </a:p>
                  </a:txBody>
                  <a:tcPr anchor="ctr"/>
                </a:tc>
                <a:tc>
                  <a:txBody>
                    <a:bodyPr/>
                    <a:lstStyle/>
                    <a:p>
                      <a:pPr algn="ctr">
                        <a:buNone/>
                      </a:pPr>
                      <a:r>
                        <a:rPr lang="en-US" altLang="zh-CN" dirty="0">
                          <a:hlinkClick r:id="rId4"/>
                        </a:rPr>
                        <a:t>http://www.gstore.cn/</a:t>
                      </a:r>
                      <a:endParaRPr lang="zh-CN" altLang="en-US" dirty="0">
                        <a:latin typeface="Times New Roman" panose="02020503050405090304" pitchFamily="18" charset="0"/>
                        <a:cs typeface="Times New Roman" panose="02020503050405090304" pitchFamily="18" charset="0"/>
                      </a:endParaRPr>
                    </a:p>
                  </a:txBody>
                  <a:tcPr anchor="ctr"/>
                </a:tc>
                <a:extLst>
                  <a:ext uri="{0D108BD9-81ED-4DB2-BD59-A6C34878D82A}">
                    <a16:rowId xmlns:a16="http://schemas.microsoft.com/office/drawing/2014/main" val="10001"/>
                  </a:ext>
                </a:extLst>
              </a:tr>
              <a:tr h="521970">
                <a:tc>
                  <a:txBody>
                    <a:bodyPr/>
                    <a:lstStyle/>
                    <a:p>
                      <a:pPr algn="ctr">
                        <a:buNone/>
                      </a:pPr>
                      <a:r>
                        <a:rPr lang="zh-CN" altLang="en-US" dirty="0">
                          <a:latin typeface="Times New Roman" panose="02020503050405090304" pitchFamily="18" charset="0"/>
                          <a:cs typeface="Times New Roman" panose="02020503050405090304" pitchFamily="18" charset="0"/>
                        </a:rPr>
                        <a:t>Virtuoso</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RDF 图数据库系统，用于为DBpedia</a:t>
                      </a:r>
                    </a:p>
                    <a:p>
                      <a:pPr algn="ctr">
                        <a:buNone/>
                      </a:pPr>
                      <a:r>
                        <a:rPr lang="zh-CN" altLang="en-US">
                          <a:latin typeface="Times New Roman" panose="02020503050405090304" pitchFamily="18" charset="0"/>
                          <a:cs typeface="Times New Roman" panose="02020503050405090304" pitchFamily="18" charset="0"/>
                        </a:rPr>
                        <a:t>RDF 数据集提供官方查询接口</a:t>
                      </a:r>
                    </a:p>
                  </a:txBody>
                  <a:tcPr anchor="ctr"/>
                </a:tc>
                <a:tc>
                  <a:txBody>
                    <a:bodyPr/>
                    <a:lstStyle/>
                    <a:p>
                      <a:pPr algn="ctr">
                        <a:buNone/>
                      </a:pPr>
                      <a:r>
                        <a:rPr lang="en-US" altLang="zh-CN" dirty="0">
                          <a:hlinkClick r:id="rId5"/>
                        </a:rPr>
                        <a:t>https://virtuoso.openlinksw.com/</a:t>
                      </a:r>
                      <a:endParaRPr lang="zh-CN" altLang="en-US" dirty="0">
                        <a:latin typeface="Times New Roman" panose="02020503050405090304" pitchFamily="18" charset="0"/>
                        <a:cs typeface="Times New Roman" panose="02020503050405090304" pitchFamily="18" charset="0"/>
                      </a:endParaRPr>
                    </a:p>
                  </a:txBody>
                  <a:tcPr anchor="ctr"/>
                </a:tc>
                <a:extLst>
                  <a:ext uri="{0D108BD9-81ED-4DB2-BD59-A6C34878D82A}">
                    <a16:rowId xmlns:a16="http://schemas.microsoft.com/office/drawing/2014/main" val="10002"/>
                  </a:ext>
                </a:extLst>
              </a:tr>
              <a:tr h="521970">
                <a:tc>
                  <a:txBody>
                    <a:bodyPr/>
                    <a:lstStyle/>
                    <a:p>
                      <a:pPr algn="ctr">
                        <a:buNone/>
                      </a:pPr>
                      <a:r>
                        <a:rPr lang="en-US" altLang="zh-CN" dirty="0">
                          <a:latin typeface="Times New Roman" panose="02020503050405090304" pitchFamily="18" charset="0"/>
                          <a:cs typeface="Times New Roman" panose="02020503050405090304" pitchFamily="18" charset="0"/>
                        </a:rPr>
                        <a:t>Jena</a:t>
                      </a:r>
                    </a:p>
                  </a:txBody>
                  <a:tcPr anchor="ctr"/>
                </a:tc>
                <a:tc>
                  <a:txBody>
                    <a:bodyPr/>
                    <a:lstStyle/>
                    <a:p>
                      <a:pPr algn="ctr">
                        <a:buNone/>
                      </a:pPr>
                      <a:r>
                        <a:rPr lang="zh-CN" altLang="en-US" dirty="0">
                          <a:latin typeface="Times New Roman" panose="02020503050405090304" pitchFamily="18" charset="0"/>
                          <a:cs typeface="Times New Roman" panose="02020503050405090304" pitchFamily="18" charset="0"/>
                        </a:rPr>
                        <a:t>惠普开发的开源RDF 图数据库</a:t>
                      </a:r>
                    </a:p>
                    <a:p>
                      <a:pPr algn="ctr">
                        <a:buNone/>
                      </a:pPr>
                      <a:r>
                        <a:rPr lang="zh-CN" altLang="en-US" dirty="0">
                          <a:latin typeface="Times New Roman" panose="02020503050405090304" pitchFamily="18" charset="0"/>
                          <a:cs typeface="Times New Roman" panose="02020503050405090304" pitchFamily="18" charset="0"/>
                        </a:rPr>
                        <a:t>系统，已经被Apache 基金会管理</a:t>
                      </a:r>
                    </a:p>
                  </a:txBody>
                  <a:tcPr anchor="ctr"/>
                </a:tc>
                <a:tc>
                  <a:txBody>
                    <a:bodyPr/>
                    <a:lstStyle/>
                    <a:p>
                      <a:pPr algn="ctr">
                        <a:buNone/>
                      </a:pPr>
                      <a:r>
                        <a:rPr lang="en-US" altLang="zh-CN" dirty="0">
                          <a:hlinkClick r:id="rId6"/>
                        </a:rPr>
                        <a:t>http://jena.apache.org/</a:t>
                      </a:r>
                      <a:endParaRPr lang="zh-CN" altLang="en-US" dirty="0">
                        <a:latin typeface="Times New Roman" panose="02020503050405090304" pitchFamily="18" charset="0"/>
                        <a:cs typeface="Times New Roman" panose="02020503050405090304" pitchFamily="18" charset="0"/>
                      </a:endParaRPr>
                    </a:p>
                  </a:txBody>
                  <a:tcPr anchor="ctr"/>
                </a:tc>
                <a:extLst>
                  <a:ext uri="{0D108BD9-81ED-4DB2-BD59-A6C34878D82A}">
                    <a16:rowId xmlns:a16="http://schemas.microsoft.com/office/drawing/2014/main" val="10003"/>
                  </a:ext>
                </a:extLst>
              </a:tr>
              <a:tr h="521970">
                <a:tc>
                  <a:txBody>
                    <a:bodyPr/>
                    <a:lstStyle/>
                    <a:p>
                      <a:pPr algn="ctr">
                        <a:buNone/>
                      </a:pPr>
                      <a:r>
                        <a:rPr lang="zh-CN" altLang="en-US" dirty="0">
                          <a:latin typeface="Times New Roman" panose="02020503050405090304" pitchFamily="18" charset="0"/>
                          <a:cs typeface="Times New Roman" panose="02020503050405090304" pitchFamily="18" charset="0"/>
                        </a:rPr>
                        <a:t>Blazegraph</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RDF 图数据库系统，用于为Wikidata</a:t>
                      </a:r>
                    </a:p>
                    <a:p>
                      <a:pPr algn="ctr">
                        <a:buNone/>
                      </a:pPr>
                      <a:r>
                        <a:rPr lang="zh-CN" altLang="en-US">
                          <a:latin typeface="Times New Roman" panose="02020503050405090304" pitchFamily="18" charset="0"/>
                          <a:cs typeface="Times New Roman" panose="02020503050405090304" pitchFamily="18" charset="0"/>
                        </a:rPr>
                        <a:t>RDF 数据集提供查询接口</a:t>
                      </a:r>
                    </a:p>
                  </a:txBody>
                  <a:tcPr anchor="ctr"/>
                </a:tc>
                <a:tc>
                  <a:txBody>
                    <a:bodyPr/>
                    <a:lstStyle/>
                    <a:p>
                      <a:pPr algn="ctr">
                        <a:buNone/>
                      </a:pPr>
                      <a:r>
                        <a:rPr lang="en-US" altLang="zh-CN" dirty="0">
                          <a:hlinkClick r:id="rId7"/>
                        </a:rPr>
                        <a:t>https://blazegraph.com/</a:t>
                      </a:r>
                      <a:endParaRPr lang="zh-CN" altLang="en-US" dirty="0">
                        <a:latin typeface="Times New Roman" panose="02020503050405090304" pitchFamily="18" charset="0"/>
                        <a:cs typeface="Times New Roman" panose="02020503050405090304" pitchFamily="18" charset="0"/>
                      </a:endParaRPr>
                    </a:p>
                  </a:txBody>
                  <a:tcPr anchor="ctr"/>
                </a:tc>
                <a:extLst>
                  <a:ext uri="{0D108BD9-81ED-4DB2-BD59-A6C34878D82A}">
                    <a16:rowId xmlns:a16="http://schemas.microsoft.com/office/drawing/2014/main" val="10004"/>
                  </a:ext>
                </a:extLst>
              </a:tr>
              <a:tr h="521970">
                <a:tc>
                  <a:txBody>
                    <a:bodyPr/>
                    <a:lstStyle/>
                    <a:p>
                      <a:pPr algn="ctr">
                        <a:buNone/>
                      </a:pPr>
                      <a:r>
                        <a:rPr lang="zh-CN" altLang="en-US" dirty="0">
                          <a:latin typeface="Times New Roman" panose="02020503050405090304" pitchFamily="18" charset="0"/>
                          <a:cs typeface="Times New Roman" panose="02020503050405090304" pitchFamily="18" charset="0"/>
                        </a:rPr>
                        <a:t>RDF-3X</a:t>
                      </a:r>
                    </a:p>
                  </a:txBody>
                  <a:tcPr anchor="ctr"/>
                </a:tc>
                <a:tc>
                  <a:txBody>
                    <a:bodyPr/>
                    <a:lstStyle/>
                    <a:p>
                      <a:pPr algn="ctr">
                        <a:buNone/>
                      </a:pPr>
                      <a:r>
                        <a:rPr lang="zh-CN" altLang="en-US" dirty="0">
                          <a:latin typeface="Times New Roman" panose="02020503050405090304" pitchFamily="18" charset="0"/>
                          <a:cs typeface="Times New Roman" panose="02020503050405090304" pitchFamily="18" charset="0"/>
                        </a:rPr>
                        <a:t>德国马克斯·普朗克研究院开发的RDF</a:t>
                      </a:r>
                    </a:p>
                    <a:p>
                      <a:pPr algn="ctr">
                        <a:buNone/>
                      </a:pPr>
                      <a:r>
                        <a:rPr lang="zh-CN" altLang="en-US" dirty="0">
                          <a:latin typeface="Times New Roman" panose="02020503050405090304" pitchFamily="18" charset="0"/>
                          <a:cs typeface="Times New Roman" panose="02020503050405090304" pitchFamily="18" charset="0"/>
                        </a:rPr>
                        <a:t>图数据库系统</a:t>
                      </a:r>
                    </a:p>
                  </a:txBody>
                  <a:tcPr anchor="ctr"/>
                </a:tc>
                <a:tc>
                  <a:txBody>
                    <a:bodyPr/>
                    <a:lstStyle/>
                    <a:p>
                      <a:pPr algn="ctr">
                        <a:buNone/>
                      </a:pPr>
                      <a:endParaRPr lang="zh-CN" altLang="en-US" dirty="0">
                        <a:latin typeface="Times New Roman" panose="02020503050405090304" pitchFamily="18" charset="0"/>
                        <a:cs typeface="Times New Roman" panose="02020503050405090304" pitchFamily="18" charset="0"/>
                      </a:endParaRPr>
                    </a:p>
                  </a:txBody>
                  <a:tcPr anchor="ctr"/>
                </a:tc>
                <a:extLst>
                  <a:ext uri="{0D108BD9-81ED-4DB2-BD59-A6C34878D82A}">
                    <a16:rowId xmlns:a16="http://schemas.microsoft.com/office/drawing/2014/main" val="10005"/>
                  </a:ext>
                </a:extLst>
              </a:tr>
            </a:tbl>
          </a:graphicData>
        </a:graphic>
      </p:graphicFrame>
      <p:sp>
        <p:nvSpPr>
          <p:cNvPr id="9" name="灯片编号占位符 8"/>
          <p:cNvSpPr>
            <a:spLocks noGrp="1"/>
          </p:cNvSpPr>
          <p:nvPr>
            <p:ph type="sldNum" sz="quarter" idx="12"/>
          </p:nvPr>
        </p:nvSpPr>
        <p:spPr/>
        <p:txBody>
          <a:bodyPr/>
          <a:lstStyle/>
          <a:p>
            <a:fld id="{36A25BD4-2C18-3241-A107-B7FFDDC89A82}" type="slidenum">
              <a:rPr kumimoji="1" lang="zh-CN" altLang="en-US" smtClean="0"/>
              <a:t>6</a:t>
            </a:fld>
            <a:endParaRPr kumimoji="1"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1808480" cy="583565"/>
          </a:xfrm>
          <a:prstGeom prst="rect">
            <a:avLst/>
          </a:prstGeom>
          <a:noFill/>
        </p:spPr>
        <p:txBody>
          <a:bodyPr wrap="none" rtlCol="0">
            <a:spAutoFit/>
          </a:bodyPr>
          <a:lstStyle/>
          <a:p>
            <a:pPr algn="l"/>
            <a:r>
              <a:rPr kumimoji="1" lang="en-US" altLang="zh-CN" sz="3200" dirty="0">
                <a:latin typeface="+mn-ea"/>
              </a:rPr>
              <a:t>背景介绍</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5890260" cy="364617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sz="2200" dirty="0">
                <a:sym typeface="+mn-ea"/>
              </a:rPr>
              <a:t>Cypher 是Neo4j 系统所支持的面向</a:t>
            </a:r>
            <a:r>
              <a:rPr lang="en-US" sz="2200" dirty="0">
                <a:sym typeface="+mn-ea"/>
              </a:rPr>
              <a:t>Neo4j</a:t>
            </a:r>
            <a:r>
              <a:rPr lang="zh-CN" altLang="en-US" sz="2200" dirty="0">
                <a:sym typeface="+mn-ea"/>
              </a:rPr>
              <a:t>所存储</a:t>
            </a:r>
            <a:r>
              <a:rPr sz="2200" dirty="0">
                <a:sym typeface="+mn-ea"/>
              </a:rPr>
              <a:t>属性图的查询语言</a:t>
            </a:r>
          </a:p>
          <a:p>
            <a:pPr marL="342900" indent="-342900" fontAlgn="auto">
              <a:lnSpc>
                <a:spcPct val="150000"/>
              </a:lnSpc>
              <a:buFont typeface="Arial" panose="020B0604020202090204" pitchFamily="34" charset="0"/>
              <a:buChar char="•"/>
            </a:pPr>
            <a:r>
              <a:rPr sz="2200" dirty="0">
                <a:sym typeface="+mn-ea"/>
              </a:rPr>
              <a:t>目前的openCypher项目是一个开发平台，用于Cypher 语言的标准化</a:t>
            </a:r>
          </a:p>
          <a:p>
            <a:pPr marL="342900" indent="-342900" fontAlgn="auto">
              <a:lnSpc>
                <a:spcPct val="150000"/>
              </a:lnSpc>
              <a:buFont typeface="Arial" panose="020B0604020202090204" pitchFamily="34" charset="0"/>
              <a:buChar char="•"/>
            </a:pPr>
            <a:r>
              <a:rPr sz="2200" dirty="0">
                <a:sym typeface="+mn-ea"/>
              </a:rPr>
              <a:t>openCypher项目目前形成了一系列成果，包括扩展巴科斯范式、ANTLR4 语法、技术兼容性工具包等等</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Cypher</a:t>
            </a:r>
            <a:r>
              <a:rPr lang="zh-CN" altLang="en-US" sz="2400" b="1" dirty="0">
                <a:latin typeface="+mn-ea"/>
                <a:sym typeface="+mn-ea"/>
              </a:rPr>
              <a:t>背景</a:t>
            </a:r>
            <a:endParaRPr sz="2400" b="1" dirty="0">
              <a:latin typeface="+mn-ea"/>
            </a:endParaRPr>
          </a:p>
        </p:txBody>
      </p:sp>
      <p:pic>
        <p:nvPicPr>
          <p:cNvPr id="7" name="图片 6"/>
          <p:cNvPicPr>
            <a:picLocks noChangeAspect="1"/>
          </p:cNvPicPr>
          <p:nvPr/>
        </p:nvPicPr>
        <p:blipFill>
          <a:blip r:embed="rId3"/>
          <a:stretch>
            <a:fillRect/>
          </a:stretch>
        </p:blipFill>
        <p:spPr>
          <a:xfrm>
            <a:off x="7158990" y="2949575"/>
            <a:ext cx="3848100" cy="958850"/>
          </a:xfrm>
          <a:prstGeom prst="rect">
            <a:avLst/>
          </a:prstGeom>
        </p:spPr>
      </p:pic>
      <p:sp>
        <p:nvSpPr>
          <p:cNvPr id="11" name="文本框 10"/>
          <p:cNvSpPr txBox="1"/>
          <p:nvPr/>
        </p:nvSpPr>
        <p:spPr>
          <a:xfrm>
            <a:off x="6939280" y="3908425"/>
            <a:ext cx="4286885" cy="368300"/>
          </a:xfrm>
          <a:prstGeom prst="rect">
            <a:avLst/>
          </a:prstGeom>
          <a:noFill/>
        </p:spPr>
        <p:txBody>
          <a:bodyPr wrap="square" rtlCol="0" anchor="t">
            <a:spAutoFit/>
          </a:bodyPr>
          <a:lstStyle/>
          <a:p>
            <a:pPr algn="ctr"/>
            <a:r>
              <a:rPr lang="zh-CN" altLang="en-US" dirty="0"/>
              <a:t>官网地址：http://www.opencypher.org/</a:t>
            </a:r>
          </a:p>
        </p:txBody>
      </p:sp>
      <p:sp>
        <p:nvSpPr>
          <p:cNvPr id="12" name="灯片编号占位符 11"/>
          <p:cNvSpPr>
            <a:spLocks noGrp="1"/>
          </p:cNvSpPr>
          <p:nvPr>
            <p:ph type="sldNum" sz="quarter" idx="12"/>
          </p:nvPr>
        </p:nvSpPr>
        <p:spPr/>
        <p:txBody>
          <a:bodyPr/>
          <a:lstStyle/>
          <a:p>
            <a:fld id="{36A25BD4-2C18-3241-A107-B7FFDDC89A82}" type="slidenum">
              <a:rPr kumimoji="1" lang="zh-CN" altLang="en-US" smtClean="0"/>
              <a:t>60</a:t>
            </a:fld>
            <a:endParaRPr kumimoji="1" lang="zh-CN" altLang="en-US"/>
          </a:p>
        </p:txBody>
      </p:sp>
      <p:sp>
        <p:nvSpPr>
          <p:cNvPr id="3" name="矩形 2">
            <a:extLst>
              <a:ext uri="{FF2B5EF4-FFF2-40B4-BE49-F238E27FC236}">
                <a16:creationId xmlns:a16="http://schemas.microsoft.com/office/drawing/2014/main" id="{5022375B-5765-564D-98DC-3D8A7B206167}"/>
              </a:ext>
            </a:extLst>
          </p:cNvPr>
          <p:cNvSpPr/>
          <p:nvPr/>
        </p:nvSpPr>
        <p:spPr>
          <a:xfrm>
            <a:off x="1018894" y="5987018"/>
            <a:ext cx="5642891" cy="369332"/>
          </a:xfrm>
          <a:prstGeom prst="rect">
            <a:avLst/>
          </a:prstGeom>
        </p:spPr>
        <p:txBody>
          <a:bodyPr wrap="none">
            <a:spAutoFit/>
          </a:bodyPr>
          <a:lstStyle/>
          <a:p>
            <a:r>
              <a:rPr lang="en-US" altLang="zh-CN" dirty="0">
                <a:hlinkClick r:id="rId4"/>
              </a:rPr>
              <a:t>https://neo4j.com/developer/cypher-query-language/</a:t>
            </a:r>
            <a:r>
              <a:rPr lang="en-US" altLang="zh-CN" dirty="0"/>
              <a:t> </a:t>
            </a:r>
            <a:endParaRPr lang="zh-CN" altLang="en-US" dirty="0"/>
          </a:p>
        </p:txBody>
      </p:sp>
      <p:sp>
        <p:nvSpPr>
          <p:cNvPr id="5" name="文本框 4">
            <a:extLst>
              <a:ext uri="{FF2B5EF4-FFF2-40B4-BE49-F238E27FC236}">
                <a16:creationId xmlns:a16="http://schemas.microsoft.com/office/drawing/2014/main" id="{2688E4E8-72D5-2A4F-BF70-D078817A296C}"/>
              </a:ext>
            </a:extLst>
          </p:cNvPr>
          <p:cNvSpPr txBox="1"/>
          <p:nvPr/>
        </p:nvSpPr>
        <p:spPr>
          <a:xfrm>
            <a:off x="1018894" y="5569527"/>
            <a:ext cx="2084524" cy="369332"/>
          </a:xfrm>
          <a:prstGeom prst="rect">
            <a:avLst/>
          </a:prstGeom>
          <a:noFill/>
        </p:spPr>
        <p:txBody>
          <a:bodyPr wrap="square" rtlCol="0">
            <a:spAutoFit/>
          </a:bodyPr>
          <a:lstStyle/>
          <a:p>
            <a:r>
              <a:rPr kumimoji="1" lang="zh-CN" altLang="en-US" dirty="0"/>
              <a:t>语法细节请参考：</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属性图模型简介</a:t>
            </a:r>
          </a:p>
        </p:txBody>
      </p:sp>
      <p:sp>
        <p:nvSpPr>
          <p:cNvPr id="3" name="文本框 2"/>
          <p:cNvSpPr txBox="1"/>
          <p:nvPr/>
        </p:nvSpPr>
        <p:spPr>
          <a:xfrm>
            <a:off x="884010" y="1741905"/>
            <a:ext cx="10844211" cy="286131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属性图模型是一种不同于RDF 三元组的一种图数据模型</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这个模型由点来表示现实世界中的实体，由边来表示实体与实体之间的关系。同时，点和边上都可以通过键值对的形式被关联上任意数量的属性和属性值</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在这种图模型中，关系被提到了一个和实体本身一样重要的程度</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从形式化的角度来看，属性图模型包含三种元素组成：</a:t>
            </a:r>
            <a:r>
              <a:rPr sz="2400" b="1" dirty="0">
                <a:solidFill>
                  <a:srgbClr val="FF0000"/>
                </a:solidFill>
                <a:sym typeface="Symbol" panose="05050102010706020507" charset="2"/>
              </a:rPr>
              <a:t>值</a:t>
            </a:r>
            <a:r>
              <a:rPr sz="2400" dirty="0">
                <a:sym typeface="Symbol" panose="05050102010706020507" charset="2"/>
              </a:rPr>
              <a:t>、</a:t>
            </a:r>
            <a:r>
              <a:rPr sz="2400" b="1" dirty="0">
                <a:solidFill>
                  <a:srgbClr val="FF0000"/>
                </a:solidFill>
                <a:sym typeface="Symbol" panose="05050102010706020507" charset="2"/>
              </a:rPr>
              <a:t>图</a:t>
            </a:r>
            <a:r>
              <a:rPr sz="2400" dirty="0">
                <a:sym typeface="Symbol" panose="05050102010706020507" charset="2"/>
              </a:rPr>
              <a:t>和</a:t>
            </a:r>
            <a:r>
              <a:rPr sz="2400" b="1" dirty="0">
                <a:solidFill>
                  <a:srgbClr val="FF0000"/>
                </a:solidFill>
                <a:sym typeface="Symbol" panose="05050102010706020507" charset="2"/>
              </a:rPr>
              <a:t>表</a:t>
            </a:r>
            <a:r>
              <a:rPr sz="2400" dirty="0">
                <a:sym typeface="Symbol" panose="05050102010706020507" charset="2"/>
              </a:rPr>
              <a:t>。</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61</a:t>
            </a:fld>
            <a:endParaRPr kumimoji="1"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属性图模型符号列表</a:t>
            </a:r>
          </a:p>
        </p:txBody>
      </p:sp>
      <mc:AlternateContent xmlns:mc="http://schemas.openxmlformats.org/markup-compatibility/2006" xmlns:a14="http://schemas.microsoft.com/office/drawing/2010/main">
        <mc:Choice Requires="a14">
          <p:graphicFrame>
            <p:nvGraphicFramePr>
              <p:cNvPr id="7" name="表格 6"/>
              <p:cNvGraphicFramePr/>
              <p:nvPr>
                <p:custDataLst>
                  <p:tags r:id="rId1"/>
                </p:custDataLst>
              </p:nvPr>
            </p:nvGraphicFramePr>
            <p:xfrm>
              <a:off x="1828800" y="1905000"/>
              <a:ext cx="8534400" cy="3048000"/>
            </p:xfrm>
            <a:graphic>
              <a:graphicData uri="http://schemas.openxmlformats.org/drawingml/2006/table">
                <a:tbl>
                  <a:tblPr firstRow="1" bandRow="1">
                    <a:tableStyleId>{3B4B98B0-60AC-42C2-AFA5-B58CD77FA1E5}</a:tableStyleId>
                  </a:tblPr>
                  <a:tblGrid>
                    <a:gridCol w="28448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381000">
                    <a:tc>
                      <a:txBody>
                        <a:bodyPr/>
                        <a:lstStyle/>
                        <a:p>
                          <a:pPr algn="ctr">
                            <a:buNone/>
                          </a:pPr>
                          <a:r>
                            <a:rPr lang="zh-CN" altLang="en-US"/>
                            <a:t>值类型</a:t>
                          </a:r>
                        </a:p>
                      </a:txBody>
                      <a:tcPr/>
                    </a:tc>
                    <a:tc>
                      <a:txBody>
                        <a:bodyPr/>
                        <a:lstStyle/>
                        <a:p>
                          <a:pPr algn="ctr">
                            <a:buNone/>
                          </a:pPr>
                          <a:r>
                            <a:rPr lang="zh-CN" altLang="en-US"/>
                            <a:t>表示单个值的符号</a:t>
                          </a:r>
                        </a:p>
                      </a:txBody>
                      <a:tcPr/>
                    </a:tc>
                    <a:tc>
                      <a:txBody>
                        <a:bodyPr/>
                        <a:lstStyle/>
                        <a:p>
                          <a:pPr algn="ctr">
                            <a:buNone/>
                          </a:pPr>
                          <a:r>
                            <a:rPr lang="zh-CN" altLang="en-US"/>
                            <a:t>表示值集合的符号</a:t>
                          </a:r>
                        </a:p>
                      </a:txBody>
                      <a:tcPr/>
                    </a:tc>
                    <a:extLst>
                      <a:ext uri="{0D108BD9-81ED-4DB2-BD59-A6C34878D82A}">
                        <a16:rowId xmlns:a16="http://schemas.microsoft.com/office/drawing/2014/main" val="10000"/>
                      </a:ext>
                    </a:extLst>
                  </a:tr>
                  <a:tr h="381000">
                    <a:tc>
                      <a:txBody>
                        <a:bodyPr/>
                        <a:lstStyle/>
                        <a:p>
                          <a:pPr algn="ctr">
                            <a:buNone/>
                          </a:pPr>
                          <a:r>
                            <a:rPr lang="zh-CN" altLang="en-US"/>
                            <a:t>属性键</a:t>
                          </a:r>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𝑘</m:t>
                                </m:r>
                              </m:oMath>
                            </m:oMathPara>
                          </a14:m>
                          <a:endParaRPr lang="en-US" altLang="zh-CN"/>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𝒦</m:t>
                                </m:r>
                              </m:oMath>
                            </m:oMathPara>
                          </a14:m>
                          <a:endParaRPr lang="zh-CN" altLang="en-US"/>
                        </a:p>
                      </a:txBody>
                      <a:tcPr/>
                    </a:tc>
                    <a:extLst>
                      <a:ext uri="{0D108BD9-81ED-4DB2-BD59-A6C34878D82A}">
                        <a16:rowId xmlns:a16="http://schemas.microsoft.com/office/drawing/2014/main" val="10001"/>
                      </a:ext>
                    </a:extLst>
                  </a:tr>
                  <a:tr h="381000">
                    <a:tc>
                      <a:txBody>
                        <a:bodyPr/>
                        <a:lstStyle/>
                        <a:p>
                          <a:pPr algn="ctr">
                            <a:buNone/>
                          </a:pPr>
                          <a:r>
                            <a:rPr lang="zh-CN" altLang="en-US"/>
                            <a:t>点标识符</a:t>
                          </a:r>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𝑛</m:t>
                                </m:r>
                              </m:oMath>
                            </m:oMathPara>
                          </a14:m>
                          <a:endParaRPr lang="zh-CN" altLang="en-US"/>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𝒩</m:t>
                                </m:r>
                              </m:oMath>
                            </m:oMathPara>
                          </a14:m>
                          <a:endParaRPr lang="zh-CN" altLang="en-US"/>
                        </a:p>
                      </a:txBody>
                      <a:tcPr/>
                    </a:tc>
                    <a:extLst>
                      <a:ext uri="{0D108BD9-81ED-4DB2-BD59-A6C34878D82A}">
                        <a16:rowId xmlns:a16="http://schemas.microsoft.com/office/drawing/2014/main" val="10002"/>
                      </a:ext>
                    </a:extLst>
                  </a:tr>
                  <a:tr h="381000">
                    <a:tc>
                      <a:txBody>
                        <a:bodyPr/>
                        <a:lstStyle/>
                        <a:p>
                          <a:pPr algn="ctr">
                            <a:buNone/>
                          </a:pPr>
                          <a:r>
                            <a:rPr lang="zh-CN" altLang="en-US"/>
                            <a:t>边</a:t>
                          </a:r>
                          <a:r>
                            <a:rPr lang="zh-CN" altLang="en-US" sz="1800">
                              <a:sym typeface="+mn-ea"/>
                            </a:rPr>
                            <a:t>标识符</a:t>
                          </a:r>
                          <a:endParaRPr lang="zh-CN" altLang="en-US"/>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𝑟</m:t>
                                </m:r>
                              </m:oMath>
                            </m:oMathPara>
                          </a14:m>
                          <a:endParaRPr lang="zh-CN" altLang="en-US"/>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ℛ</m:t>
                                </m:r>
                              </m:oMath>
                            </m:oMathPara>
                          </a14:m>
                          <a:endParaRPr lang="zh-CN" altLang="en-US"/>
                        </a:p>
                      </a:txBody>
                      <a:tcPr/>
                    </a:tc>
                    <a:extLst>
                      <a:ext uri="{0D108BD9-81ED-4DB2-BD59-A6C34878D82A}">
                        <a16:rowId xmlns:a16="http://schemas.microsoft.com/office/drawing/2014/main" val="10003"/>
                      </a:ext>
                    </a:extLst>
                  </a:tr>
                  <a:tr h="381000">
                    <a:tc>
                      <a:txBody>
                        <a:bodyPr/>
                        <a:lstStyle/>
                        <a:p>
                          <a:pPr algn="ctr">
                            <a:buNone/>
                          </a:pPr>
                          <a:r>
                            <a:rPr lang="zh-CN" altLang="en-US"/>
                            <a:t>点标签</a:t>
                          </a:r>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𝑙</m:t>
                                </m:r>
                              </m:oMath>
                            </m:oMathPara>
                          </a14:m>
                          <a:endParaRPr lang="zh-CN" altLang="en-US"/>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ℒ</m:t>
                                </m:r>
                              </m:oMath>
                            </m:oMathPara>
                          </a14:m>
                          <a:endParaRPr lang="zh-CN" altLang="en-US"/>
                        </a:p>
                      </a:txBody>
                      <a:tcPr/>
                    </a:tc>
                    <a:extLst>
                      <a:ext uri="{0D108BD9-81ED-4DB2-BD59-A6C34878D82A}">
                        <a16:rowId xmlns:a16="http://schemas.microsoft.com/office/drawing/2014/main" val="10004"/>
                      </a:ext>
                    </a:extLst>
                  </a:tr>
                  <a:tr h="381000">
                    <a:tc>
                      <a:txBody>
                        <a:bodyPr/>
                        <a:lstStyle/>
                        <a:p>
                          <a:pPr algn="ctr">
                            <a:buNone/>
                          </a:pPr>
                          <a:r>
                            <a:rPr lang="zh-CN" altLang="en-US"/>
                            <a:t>关系标签</a:t>
                          </a:r>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𝑡</m:t>
                                </m:r>
                              </m:oMath>
                            </m:oMathPara>
                          </a14:m>
                          <a:endParaRPr lang="zh-CN" altLang="en-US"/>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𝒯</m:t>
                                </m:r>
                              </m:oMath>
                            </m:oMathPara>
                          </a14:m>
                          <a:endParaRPr lang="zh-CN" altLang="en-US"/>
                        </a:p>
                      </a:txBody>
                      <a:tcPr/>
                    </a:tc>
                    <a:extLst>
                      <a:ext uri="{0D108BD9-81ED-4DB2-BD59-A6C34878D82A}">
                        <a16:rowId xmlns:a16="http://schemas.microsoft.com/office/drawing/2014/main" val="10005"/>
                      </a:ext>
                    </a:extLst>
                  </a:tr>
                  <a:tr h="381000">
                    <a:tc>
                      <a:txBody>
                        <a:bodyPr/>
                        <a:lstStyle/>
                        <a:p>
                          <a:pPr algn="ctr">
                            <a:buNone/>
                          </a:pPr>
                          <a:r>
                            <a:rPr lang="zh-CN" altLang="en-US"/>
                            <a:t>函数</a:t>
                          </a:r>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𝑓</m:t>
                                </m:r>
                              </m:oMath>
                            </m:oMathPara>
                          </a14:m>
                          <a:endParaRPr lang="zh-CN" altLang="en-US"/>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ℱ</m:t>
                                </m:r>
                              </m:oMath>
                            </m:oMathPara>
                          </a14:m>
                          <a:endParaRPr lang="zh-CN" altLang="en-US"/>
                        </a:p>
                      </a:txBody>
                      <a:tcPr/>
                    </a:tc>
                    <a:extLst>
                      <a:ext uri="{0D108BD9-81ED-4DB2-BD59-A6C34878D82A}">
                        <a16:rowId xmlns:a16="http://schemas.microsoft.com/office/drawing/2014/main" val="10006"/>
                      </a:ext>
                    </a:extLst>
                  </a:tr>
                  <a:tr h="381000">
                    <a:tc>
                      <a:txBody>
                        <a:bodyPr/>
                        <a:lstStyle/>
                        <a:p>
                          <a:pPr algn="ctr">
                            <a:buNone/>
                          </a:pPr>
                          <a:r>
                            <a:rPr lang="zh-CN" altLang="en-US"/>
                            <a:t>值</a:t>
                          </a:r>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𝑣</m:t>
                                </m:r>
                              </m:oMath>
                            </m:oMathPara>
                          </a14:m>
                          <a:endParaRPr lang="zh-CN" altLang="en-US"/>
                        </a:p>
                      </a:txBody>
                      <a:tcP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𝒱</m:t>
                                </m:r>
                              </m:oMath>
                            </m:oMathPara>
                          </a14:m>
                          <a:endParaRPr lang="zh-CN" altLang="en-US"/>
                        </a:p>
                      </a:txBody>
                      <a:tcPr/>
                    </a:tc>
                    <a:extLst>
                      <a:ext uri="{0D108BD9-81ED-4DB2-BD59-A6C34878D82A}">
                        <a16:rowId xmlns:a16="http://schemas.microsoft.com/office/drawing/2014/main" val="10007"/>
                      </a:ext>
                    </a:extLst>
                  </a:tr>
                </a:tbl>
              </a:graphicData>
            </a:graphic>
          </p:graphicFrame>
        </mc:Choice>
        <mc:Fallback xmlns="">
          <p:graphicFrame>
            <p:nvGraphicFramePr>
              <p:cNvPr id="7" name="表格 6"/>
              <p:cNvGraphicFramePr/>
              <p:nvPr>
                <p:custDataLst>
                  <p:tags r:id="rId4"/>
                </p:custDataLst>
              </p:nvPr>
            </p:nvGraphicFramePr>
            <p:xfrm>
              <a:off x="1828800" y="1905000"/>
              <a:ext cx="8534400" cy="3048000"/>
            </p:xfrm>
            <a:graphic>
              <a:graphicData uri="http://schemas.openxmlformats.org/drawingml/2006/table">
                <a:tbl>
                  <a:tblPr firstRow="1" bandRow="1">
                    <a:tableStyleId>{3B4B98B0-60AC-42C2-AFA5-B58CD77FA1E5}</a:tableStyleId>
                  </a:tblPr>
                  <a:tblGrid>
                    <a:gridCol w="2844800"/>
                    <a:gridCol w="2844800"/>
                    <a:gridCol w="2844800"/>
                  </a:tblGrid>
                  <a:tr h="381000">
                    <a:tc>
                      <a:txBody>
                        <a:bodyPr/>
                        <a:p>
                          <a:pPr algn="ctr">
                            <a:buNone/>
                          </a:pPr>
                          <a:r>
                            <a:rPr lang="zh-CN" altLang="en-US"/>
                            <a:t>值类型</a:t>
                          </a:r>
                          <a:endParaRPr lang="zh-CN" altLang="en-US"/>
                        </a:p>
                      </a:txBody>
                      <a:tcPr/>
                    </a:tc>
                    <a:tc>
                      <a:txBody>
                        <a:bodyPr/>
                        <a:p>
                          <a:pPr algn="ctr">
                            <a:buNone/>
                          </a:pPr>
                          <a:r>
                            <a:rPr lang="zh-CN" altLang="en-US"/>
                            <a:t>表示单个值的符号</a:t>
                          </a:r>
                          <a:endParaRPr lang="zh-CN" altLang="en-US"/>
                        </a:p>
                      </a:txBody>
                      <a:tcPr/>
                    </a:tc>
                    <a:tc>
                      <a:txBody>
                        <a:bodyPr/>
                        <a:p>
                          <a:pPr algn="ctr">
                            <a:buNone/>
                          </a:pPr>
                          <a:r>
                            <a:rPr lang="zh-CN" altLang="en-US"/>
                            <a:t>表示值集合的符号</a:t>
                          </a:r>
                          <a:endParaRPr lang="zh-CN" altLang="en-US"/>
                        </a:p>
                      </a:txBody>
                      <a:tcPr/>
                    </a:tc>
                  </a:tr>
                  <a:tr h="381000">
                    <a:tc>
                      <a:txBody>
                        <a:bodyPr/>
                        <a:p>
                          <a:pPr algn="ctr">
                            <a:buNone/>
                          </a:pPr>
                          <a:r>
                            <a:rPr lang="zh-CN" altLang="en-US"/>
                            <a:t>属性键</a:t>
                          </a:r>
                          <a:endParaRPr lang="zh-CN" altLang="en-US"/>
                        </a:p>
                      </a:txBody>
                      <a:tcPr/>
                    </a:tc>
                    <a:tc>
                      <a:txBody>
                        <a:bodyPr/>
                        <a:lstStyle/>
                        <a:p>
                          <a:endParaRPr lang="zh-CN"/>
                        </a:p>
                      </a:txBody>
                      <a:tcPr>
                        <a:blipFill>
                          <a:blip r:embed="rId5"/>
                        </a:blipFill>
                      </a:tcPr>
                    </a:tc>
                    <a:tc>
                      <a:txBody>
                        <a:bodyPr/>
                        <a:lstStyle/>
                        <a:p>
                          <a:endParaRPr lang="zh-CN"/>
                        </a:p>
                      </a:txBody>
                      <a:tcPr>
                        <a:blipFill>
                          <a:blip r:embed="rId5"/>
                        </a:blipFill>
                      </a:tcPr>
                    </a:tc>
                  </a:tr>
                  <a:tr h="381000">
                    <a:tc>
                      <a:txBody>
                        <a:bodyPr/>
                        <a:p>
                          <a:pPr algn="ctr">
                            <a:buNone/>
                          </a:pPr>
                          <a:r>
                            <a:rPr lang="zh-CN" altLang="en-US"/>
                            <a:t>点标识符</a:t>
                          </a:r>
                          <a:endParaRPr lang="zh-CN" altLang="en-US"/>
                        </a:p>
                      </a:txBody>
                      <a:tcPr/>
                    </a:tc>
                    <a:tc>
                      <a:txBody>
                        <a:bodyPr/>
                        <a:lstStyle/>
                        <a:p>
                          <a:endParaRPr lang="zh-CN"/>
                        </a:p>
                      </a:txBody>
                      <a:tcPr>
                        <a:blipFill>
                          <a:blip r:embed="rId5"/>
                        </a:blipFill>
                      </a:tcPr>
                    </a:tc>
                    <a:tc>
                      <a:txBody>
                        <a:bodyPr/>
                        <a:lstStyle/>
                        <a:p>
                          <a:endParaRPr lang="zh-CN"/>
                        </a:p>
                      </a:txBody>
                      <a:tcPr>
                        <a:blipFill>
                          <a:blip r:embed="rId5"/>
                        </a:blipFill>
                      </a:tcPr>
                    </a:tc>
                  </a:tr>
                  <a:tr h="381000">
                    <a:tc>
                      <a:txBody>
                        <a:bodyPr/>
                        <a:p>
                          <a:pPr algn="ctr">
                            <a:buNone/>
                          </a:pPr>
                          <a:r>
                            <a:rPr lang="zh-CN" altLang="en-US"/>
                            <a:t>边</a:t>
                          </a:r>
                          <a:r>
                            <a:rPr lang="zh-CN" altLang="en-US" sz="1800">
                              <a:sym typeface="+mn-ea"/>
                            </a:rPr>
                            <a:t>标识符</a:t>
                          </a:r>
                          <a:endParaRPr lang="zh-CN" altLang="en-US"/>
                        </a:p>
                      </a:txBody>
                      <a:tcPr/>
                    </a:tc>
                    <a:tc>
                      <a:txBody>
                        <a:bodyPr/>
                        <a:lstStyle/>
                        <a:p>
                          <a:endParaRPr lang="zh-CN"/>
                        </a:p>
                      </a:txBody>
                      <a:tcPr>
                        <a:blipFill>
                          <a:blip r:embed="rId5"/>
                        </a:blipFill>
                      </a:tcPr>
                    </a:tc>
                    <a:tc>
                      <a:txBody>
                        <a:bodyPr/>
                        <a:lstStyle/>
                        <a:p>
                          <a:endParaRPr lang="zh-CN"/>
                        </a:p>
                      </a:txBody>
                      <a:tcPr>
                        <a:blipFill>
                          <a:blip r:embed="rId5"/>
                        </a:blipFill>
                      </a:tcPr>
                    </a:tc>
                  </a:tr>
                  <a:tr h="381000">
                    <a:tc>
                      <a:txBody>
                        <a:bodyPr/>
                        <a:p>
                          <a:pPr algn="ctr">
                            <a:buNone/>
                          </a:pPr>
                          <a:r>
                            <a:rPr lang="zh-CN" altLang="en-US"/>
                            <a:t>点标签</a:t>
                          </a:r>
                          <a:endParaRPr lang="zh-CN" altLang="en-US"/>
                        </a:p>
                      </a:txBody>
                      <a:tcPr/>
                    </a:tc>
                    <a:tc>
                      <a:txBody>
                        <a:bodyPr/>
                        <a:lstStyle/>
                        <a:p>
                          <a:endParaRPr lang="zh-CN"/>
                        </a:p>
                      </a:txBody>
                      <a:tcPr>
                        <a:blipFill>
                          <a:blip r:embed="rId5"/>
                        </a:blipFill>
                      </a:tcPr>
                    </a:tc>
                    <a:tc>
                      <a:txBody>
                        <a:bodyPr/>
                        <a:lstStyle/>
                        <a:p>
                          <a:endParaRPr lang="zh-CN"/>
                        </a:p>
                      </a:txBody>
                      <a:tcPr>
                        <a:blipFill>
                          <a:blip r:embed="rId5"/>
                        </a:blipFill>
                      </a:tcPr>
                    </a:tc>
                  </a:tr>
                  <a:tr h="381000">
                    <a:tc>
                      <a:txBody>
                        <a:bodyPr/>
                        <a:p>
                          <a:pPr algn="ctr">
                            <a:buNone/>
                          </a:pPr>
                          <a:r>
                            <a:rPr lang="zh-CN" altLang="en-US"/>
                            <a:t>关系标签</a:t>
                          </a:r>
                          <a:endParaRPr lang="zh-CN" altLang="en-US"/>
                        </a:p>
                      </a:txBody>
                      <a:tcPr/>
                    </a:tc>
                    <a:tc>
                      <a:txBody>
                        <a:bodyPr/>
                        <a:lstStyle/>
                        <a:p>
                          <a:endParaRPr lang="zh-CN"/>
                        </a:p>
                      </a:txBody>
                      <a:tcPr>
                        <a:blipFill>
                          <a:blip r:embed="rId5"/>
                        </a:blipFill>
                      </a:tcPr>
                    </a:tc>
                    <a:tc>
                      <a:txBody>
                        <a:bodyPr/>
                        <a:lstStyle/>
                        <a:p>
                          <a:endParaRPr lang="zh-CN"/>
                        </a:p>
                      </a:txBody>
                      <a:tcPr>
                        <a:blipFill>
                          <a:blip r:embed="rId5"/>
                        </a:blipFill>
                      </a:tcPr>
                    </a:tc>
                  </a:tr>
                  <a:tr h="381000">
                    <a:tc>
                      <a:txBody>
                        <a:bodyPr/>
                        <a:p>
                          <a:pPr algn="ctr">
                            <a:buNone/>
                          </a:pPr>
                          <a:r>
                            <a:rPr lang="zh-CN" altLang="en-US"/>
                            <a:t>函数</a:t>
                          </a:r>
                          <a:endParaRPr lang="zh-CN" altLang="en-US"/>
                        </a:p>
                      </a:txBody>
                      <a:tcPr/>
                    </a:tc>
                    <a:tc>
                      <a:txBody>
                        <a:bodyPr/>
                        <a:lstStyle/>
                        <a:p>
                          <a:endParaRPr lang="zh-CN"/>
                        </a:p>
                      </a:txBody>
                      <a:tcPr>
                        <a:blipFill>
                          <a:blip r:embed="rId5"/>
                        </a:blipFill>
                      </a:tcPr>
                    </a:tc>
                    <a:tc>
                      <a:txBody>
                        <a:bodyPr/>
                        <a:lstStyle/>
                        <a:p>
                          <a:endParaRPr lang="zh-CN"/>
                        </a:p>
                      </a:txBody>
                      <a:tcPr>
                        <a:blipFill>
                          <a:blip r:embed="rId5"/>
                        </a:blipFill>
                      </a:tcPr>
                    </a:tc>
                  </a:tr>
                  <a:tr h="381000">
                    <a:tc>
                      <a:txBody>
                        <a:bodyPr/>
                        <a:p>
                          <a:pPr algn="ctr">
                            <a:buNone/>
                          </a:pPr>
                          <a:r>
                            <a:rPr lang="zh-CN" altLang="en-US"/>
                            <a:t>值</a:t>
                          </a:r>
                          <a:endParaRPr lang="zh-CN" altLang="en-US"/>
                        </a:p>
                      </a:txBody>
                      <a:tcPr/>
                    </a:tc>
                    <a:tc>
                      <a:txBody>
                        <a:bodyPr/>
                        <a:lstStyle/>
                        <a:p>
                          <a:endParaRPr lang="zh-CN"/>
                        </a:p>
                      </a:txBody>
                      <a:tcPr>
                        <a:blipFill>
                          <a:blip r:embed="rId5"/>
                        </a:blipFill>
                      </a:tcPr>
                    </a:tc>
                    <a:tc>
                      <a:txBody>
                        <a:bodyPr/>
                        <a:lstStyle/>
                        <a:p>
                          <a:endParaRPr lang="zh-CN"/>
                        </a:p>
                      </a:txBody>
                      <a:tcPr>
                        <a:blipFill>
                          <a:blip r:embed="rId5"/>
                        </a:blipFill>
                      </a:tcPr>
                    </a:tc>
                  </a:tr>
                </a:tbl>
              </a:graphicData>
            </a:graphic>
          </p:graphicFrame>
        </mc:Fallback>
      </mc:AlternateContent>
      <p:sp>
        <p:nvSpPr>
          <p:cNvPr id="9" name="灯片编号占位符 8"/>
          <p:cNvSpPr>
            <a:spLocks noGrp="1"/>
          </p:cNvSpPr>
          <p:nvPr>
            <p:ph type="sldNum" sz="quarter" idx="12"/>
          </p:nvPr>
        </p:nvSpPr>
        <p:spPr/>
        <p:txBody>
          <a:bodyPr/>
          <a:lstStyle/>
          <a:p>
            <a:fld id="{36A25BD4-2C18-3241-A107-B7FFDDC89A82}" type="slidenum">
              <a:rPr kumimoji="1" lang="zh-CN" altLang="en-US" smtClean="0"/>
              <a:t>62</a:t>
            </a:fld>
            <a:endParaRPr kumimoji="1"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属性图模型组成元素</a:t>
            </a:r>
            <a:r>
              <a:rPr lang="en-US" altLang="zh-CN" sz="2400" b="1" dirty="0">
                <a:latin typeface="+mn-ea"/>
                <a:sym typeface="+mn-ea"/>
              </a:rPr>
              <a:t>——</a:t>
            </a:r>
            <a:r>
              <a:rPr lang="zh-CN" altLang="en-US" sz="2400" b="1" dirty="0">
                <a:latin typeface="+mn-ea"/>
                <a:sym typeface="+mn-ea"/>
              </a:rPr>
              <a:t>值</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387667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altLang="en-US" sz="2400" dirty="0">
                    <a:sym typeface="Symbol" panose="05050102010706020507" charset="2"/>
                  </a:rPr>
                  <a:t>所谓</a:t>
                </a:r>
                <a:r>
                  <a:rPr lang="zh-CN" altLang="en-US" sz="2400" b="1" dirty="0">
                    <a:solidFill>
                      <a:srgbClr val="FF0000"/>
                    </a:solidFill>
                    <a:sym typeface="Symbol" panose="05050102010706020507" charset="2"/>
                  </a:rPr>
                  <a:t>值</a:t>
                </a:r>
                <a:r>
                  <a:rPr lang="zh-CN" altLang="en-US" sz="2400" dirty="0">
                    <a:sym typeface="Symbol" panose="05050102010706020507" charset="2"/>
                  </a:rPr>
                  <a:t>，就是属性图数据模型中涉及的各种数据类型，包括以下这些值类型</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r>
                  <a:rPr lang="zh-CN" altLang="en-US" sz="2000" b="1" dirty="0">
                    <a:solidFill>
                      <a:srgbClr val="FF0000"/>
                    </a:solidFill>
                    <a:sym typeface="Symbol" panose="05050102010706020507" charset="2"/>
                  </a:rPr>
                  <a:t>标识符</a:t>
                </a:r>
                <a:r>
                  <a:rPr lang="zh-CN" altLang="en-US" sz="2000" dirty="0">
                    <a:sym typeface="Symbol" panose="05050102010706020507" charset="2"/>
                  </a:rPr>
                  <a:t>，包括</a:t>
                </a:r>
                <a14:m>
                  <m:oMath xmlns:m="http://schemas.openxmlformats.org/officeDocument/2006/math">
                    <m:r>
                      <a:rPr lang="zh-CN" altLang="en-US" sz="2000" i="1" dirty="0">
                        <a:latin typeface="Cambria Math" panose="02040503050406030204" charset="0"/>
                        <a:cs typeface="Cambria Math" panose="02040503050406030204" charset="0"/>
                        <a:sym typeface="Symbol" panose="05050102010706020507" charset="2"/>
                      </a:rPr>
                      <m:t>𝒩</m:t>
                    </m:r>
                  </m:oMath>
                </a14:m>
                <a:r>
                  <a:rPr lang="zh-CN" altLang="en-US" sz="2000" dirty="0">
                    <a:sym typeface="Symbol" panose="05050102010706020507" charset="2"/>
                  </a:rPr>
                  <a:t>中的点标识符、</a:t>
                </a:r>
                <a14:m>
                  <m:oMath xmlns:m="http://schemas.openxmlformats.org/officeDocument/2006/math">
                    <m:r>
                      <a:rPr lang="en-US" altLang="zh-CN" sz="2000" i="1" dirty="0">
                        <a:latin typeface="Cambria Math" panose="02040503050406030204" charset="0"/>
                        <a:cs typeface="Cambria Math" panose="02040503050406030204" charset="0"/>
                        <a:sym typeface="Symbol" panose="05050102010706020507" charset="2"/>
                      </a:rPr>
                      <m:t>ℛ</m:t>
                    </m:r>
                  </m:oMath>
                </a14:m>
                <a:r>
                  <a:rPr lang="zh-CN" altLang="en-US" sz="2000" dirty="0">
                    <a:sym typeface="Symbol" panose="05050102010706020507" charset="2"/>
                  </a:rPr>
                  <a:t>中的边标识符；</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r>
                  <a:rPr lang="zh-CN" altLang="en-US" sz="2000" b="1" dirty="0">
                    <a:solidFill>
                      <a:srgbClr val="FF0000"/>
                    </a:solidFill>
                    <a:sym typeface="Symbol" panose="05050102010706020507" charset="2"/>
                  </a:rPr>
                  <a:t>基本数据类型</a:t>
                </a:r>
                <a:r>
                  <a:rPr lang="zh-CN" altLang="en-US" sz="2000" dirty="0">
                    <a:sym typeface="Symbol" panose="05050102010706020507" charset="2"/>
                  </a:rPr>
                  <a:t>，包括整数、字符串、布尔值与空值；</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r>
                  <a:rPr lang="zh-CN" altLang="en-US" sz="2000" b="1" dirty="0">
                    <a:solidFill>
                      <a:srgbClr val="FF0000"/>
                    </a:solidFill>
                    <a:sym typeface="Symbol" panose="05050102010706020507" charset="2"/>
                  </a:rPr>
                  <a:t>链表</a:t>
                </a:r>
                <a:r>
                  <a:rPr lang="zh-CN" altLang="en-US" sz="2000" dirty="0">
                    <a:sym typeface="Symbol" panose="05050102010706020507" charset="2"/>
                  </a:rPr>
                  <a:t>，即给定</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m</m:t>
                    </m:r>
                    <m:r>
                      <a:rPr lang="en-US" sz="2000" dirty="0">
                        <a:latin typeface="Cambria Math" panose="02040503050406030204" charset="0"/>
                        <a:cs typeface="Cambria Math" panose="02040503050406030204" charset="0"/>
                        <a:sym typeface="Symbol" panose="05050102010706020507" charset="2"/>
                      </a:rPr>
                      <m:t> </m:t>
                    </m:r>
                  </m:oMath>
                </a14:m>
                <a:r>
                  <a:rPr lang="zh-CN" altLang="en-US" sz="2000" dirty="0">
                    <a:sym typeface="Symbol" panose="05050102010706020507" charset="2"/>
                  </a:rPr>
                  <a:t>个值</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v</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m:t>
                    </m:r>
                    <m:r>
                      <m:rPr>
                        <m:sty m:val="p"/>
                      </m:rPr>
                      <a:rPr lang="en-US" sz="2000" dirty="0">
                        <a:latin typeface="Cambria Math" panose="02040503050406030204" charset="0"/>
                        <a:cs typeface="Cambria Math" panose="02040503050406030204" charset="0"/>
                        <a:sym typeface="Symbol" panose="05050102010706020507" charset="2"/>
                      </a:rPr>
                      <m:t>v</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m:t>
                    </m:r>
                    <m:sSub>
                      <m:sSubPr>
                        <m:ctrlPr>
                          <a:rPr lang="en-US" altLang="zh-CN" sz="2000" b="0" i="1" dirty="0" smtClean="0">
                            <a:latin typeface="Cambria Math" panose="02040503050406030204" pitchFamily="18" charset="0"/>
                            <a:cs typeface="Cambria Math" panose="02040503050406030204" charset="0"/>
                            <a:sym typeface="Symbol" panose="05050102010706020507" charset="2"/>
                          </a:rPr>
                        </m:ctrlPr>
                      </m:sSubPr>
                      <m:e>
                        <m:r>
                          <m:rPr>
                            <m:sty m:val="p"/>
                          </m:rPr>
                          <a:rPr lang="en-US" sz="2000" dirty="0">
                            <a:latin typeface="Cambria Math" panose="02040503050406030204" charset="0"/>
                            <a:cs typeface="Cambria Math" panose="02040503050406030204" charset="0"/>
                            <a:sym typeface="Symbol" panose="05050102010706020507" charset="2"/>
                          </a:rPr>
                          <m:t>v</m:t>
                        </m:r>
                      </m:e>
                      <m:sub>
                        <m:r>
                          <m:rPr>
                            <m:sty m:val="p"/>
                          </m:rPr>
                          <a:rPr lang="en-US" sz="2000" dirty="0">
                            <a:latin typeface="Cambria Math" panose="02040503050406030204" charset="0"/>
                            <a:cs typeface="Cambria Math" panose="02040503050406030204" charset="0"/>
                            <a:sym typeface="Symbol" panose="05050102010706020507" charset="2"/>
                          </a:rPr>
                          <m:t>m</m:t>
                        </m:r>
                      </m:sub>
                    </m:sSub>
                  </m:oMath>
                </a14:m>
                <a:r>
                  <a:rPr lang="en-US" sz="2000" dirty="0">
                    <a:sym typeface="Symbol" panose="05050102010706020507" charset="2"/>
                  </a:rPr>
                  <a:t>，</a:t>
                </a:r>
                <a:r>
                  <a:rPr lang="zh-CN" altLang="en-US" sz="2000" dirty="0">
                    <a:sym typeface="Symbol" panose="05050102010706020507" charset="2"/>
                  </a:rPr>
                  <a:t>链表</a:t>
                </a:r>
                <a14:m>
                  <m:oMath xmlns:m="http://schemas.openxmlformats.org/officeDocument/2006/math">
                    <m:r>
                      <a:rPr lang="en-US" altLang="zh-CN" sz="2000" dirty="0">
                        <a:latin typeface="Cambria Math" panose="02040503050406030204" charset="0"/>
                        <a:cs typeface="Cambria Math" panose="02040503050406030204" charset="0"/>
                        <a:sym typeface="Symbol" panose="05050102010706020507" charset="2"/>
                      </a:rPr>
                      <m:t>[</m:t>
                    </m:r>
                    <m:r>
                      <m:rPr>
                        <m:sty m:val="p"/>
                      </m:rPr>
                      <a:rPr lang="en-US" sz="2000" dirty="0">
                        <a:latin typeface="Cambria Math" panose="02040503050406030204" charset="0"/>
                        <a:cs typeface="Cambria Math" panose="02040503050406030204" charset="0"/>
                        <a:sym typeface="Symbol" panose="05050102010706020507" charset="2"/>
                      </a:rPr>
                      <m:t>v</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 </m:t>
                    </m:r>
                    <m:r>
                      <m:rPr>
                        <m:sty m:val="p"/>
                      </m:rPr>
                      <a:rPr lang="en-US" sz="2000" dirty="0">
                        <a:latin typeface="Cambria Math" panose="02040503050406030204" charset="0"/>
                        <a:cs typeface="Cambria Math" panose="02040503050406030204" charset="0"/>
                        <a:sym typeface="Symbol" panose="05050102010706020507" charset="2"/>
                      </a:rPr>
                      <m:t>v</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 ...,</m:t>
                    </m:r>
                    <m:r>
                      <m:rPr>
                        <m:sty m:val="p"/>
                      </m:rPr>
                      <a:rPr lang="en-US" altLang="zh-CN" sz="2000" dirty="0">
                        <a:latin typeface="Cambria Math" panose="02040503050406030204" charset="0"/>
                        <a:cs typeface="Cambria Math" panose="02040503050406030204" charset="0"/>
                        <a:sym typeface="Symbol" panose="05050102010706020507" charset="2"/>
                      </a:rPr>
                      <m:t>v</m:t>
                    </m:r>
                    <m:r>
                      <m:rPr>
                        <m:sty m:val="p"/>
                      </m:rPr>
                      <a:rPr lang="en-US" altLang="zh-CN" sz="2000" baseline="-25000" dirty="0">
                        <a:latin typeface="Cambria Math" panose="02040503050406030204" charset="0"/>
                        <a:cs typeface="Cambria Math" panose="02040503050406030204" charset="0"/>
                        <a:sym typeface="Symbol" panose="05050102010706020507" charset="2"/>
                      </a:rPr>
                      <m:t>m</m:t>
                    </m:r>
                    <m:r>
                      <a:rPr lang="en-US" sz="2000" dirty="0">
                        <a:latin typeface="Cambria Math" panose="02040503050406030204" charset="0"/>
                        <a:cs typeface="Cambria Math" panose="02040503050406030204" charset="0"/>
                        <a:sym typeface="Symbol" panose="05050102010706020507" charset="2"/>
                      </a:rPr>
                      <m:t>] </m:t>
                    </m:r>
                  </m:oMath>
                </a14:m>
                <a:r>
                  <a:rPr lang="zh-CN" altLang="en-US" sz="2000" dirty="0">
                    <a:sym typeface="Symbol" panose="05050102010706020507" charset="2"/>
                  </a:rPr>
                  <a:t>也是值；</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r>
                  <a:rPr lang="zh-CN" altLang="en-US" sz="2000" b="1" dirty="0">
                    <a:solidFill>
                      <a:srgbClr val="FF0000"/>
                    </a:solidFill>
                    <a:sym typeface="Symbol" panose="05050102010706020507" charset="2"/>
                  </a:rPr>
                  <a:t>映射表</a:t>
                </a:r>
                <a:r>
                  <a:rPr lang="zh-CN" altLang="en-US" sz="2000" dirty="0">
                    <a:sym typeface="Symbol" panose="05050102010706020507" charset="2"/>
                  </a:rPr>
                  <a:t>，即给定</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m</m:t>
                    </m:r>
                    <m:r>
                      <a:rPr lang="en-US" sz="2000" dirty="0">
                        <a:latin typeface="Cambria Math" panose="02040503050406030204" charset="0"/>
                        <a:cs typeface="Cambria Math" panose="02040503050406030204" charset="0"/>
                        <a:sym typeface="Symbol" panose="05050102010706020507" charset="2"/>
                      </a:rPr>
                      <m:t> </m:t>
                    </m:r>
                  </m:oMath>
                </a14:m>
                <a:r>
                  <a:rPr lang="zh-CN" altLang="en-US" sz="2000" dirty="0">
                    <a:sym typeface="Symbol" panose="05050102010706020507" charset="2"/>
                  </a:rPr>
                  <a:t>个不同的属性键</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k</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m:t>
                    </m:r>
                    <m:r>
                      <m:rPr>
                        <m:sty m:val="p"/>
                      </m:rPr>
                      <a:rPr lang="en-US" sz="2000" dirty="0">
                        <a:latin typeface="Cambria Math" panose="02040503050406030204" charset="0"/>
                        <a:cs typeface="Cambria Math" panose="02040503050406030204" charset="0"/>
                        <a:sym typeface="Symbol" panose="05050102010706020507" charset="2"/>
                      </a:rPr>
                      <m:t>k</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m:t>
                    </m:r>
                    <m:sSub>
                      <m:sSubPr>
                        <m:ctrlPr>
                          <a:rPr lang="en-US" altLang="zh-CN" sz="2000" b="0" i="1" dirty="0" smtClean="0">
                            <a:latin typeface="Cambria Math" panose="02040503050406030204" pitchFamily="18" charset="0"/>
                            <a:cs typeface="Cambria Math" panose="02040503050406030204" charset="0"/>
                            <a:sym typeface="Symbol" panose="05050102010706020507" charset="2"/>
                          </a:rPr>
                        </m:ctrlPr>
                      </m:sSubPr>
                      <m:e>
                        <m:r>
                          <m:rPr>
                            <m:sty m:val="p"/>
                          </m:rPr>
                          <a:rPr lang="en-US" sz="2000" dirty="0">
                            <a:latin typeface="Cambria Math" panose="02040503050406030204" charset="0"/>
                            <a:cs typeface="Cambria Math" panose="02040503050406030204" charset="0"/>
                            <a:sym typeface="Symbol" panose="05050102010706020507" charset="2"/>
                          </a:rPr>
                          <m:t>k</m:t>
                        </m:r>
                      </m:e>
                      <m:sub>
                        <m:r>
                          <m:rPr>
                            <m:sty m:val="p"/>
                          </m:rPr>
                          <a:rPr lang="en-US" sz="2000" dirty="0">
                            <a:latin typeface="Cambria Math" panose="02040503050406030204" charset="0"/>
                            <a:cs typeface="Cambria Math" panose="02040503050406030204" charset="0"/>
                            <a:sym typeface="Symbol" panose="05050102010706020507" charset="2"/>
                          </a:rPr>
                          <m:t>m</m:t>
                        </m:r>
                      </m:sub>
                    </m:sSub>
                  </m:oMath>
                </a14:m>
                <a:r>
                  <a:rPr lang="en-US" sz="2000" dirty="0">
                    <a:sym typeface="Symbol" panose="05050102010706020507" charset="2"/>
                  </a:rPr>
                  <a:t> </a:t>
                </a:r>
                <a:r>
                  <a:rPr lang="zh-CN" altLang="en-US" sz="2000" dirty="0">
                    <a:sym typeface="Symbol" panose="05050102010706020507" charset="2"/>
                  </a:rPr>
                  <a:t>和</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m</m:t>
                    </m:r>
                    <m:r>
                      <a:rPr lang="en-US" sz="2000" dirty="0">
                        <a:latin typeface="Cambria Math" panose="02040503050406030204" charset="0"/>
                        <a:cs typeface="Cambria Math" panose="02040503050406030204" charset="0"/>
                        <a:sym typeface="Symbol" panose="05050102010706020507" charset="2"/>
                      </a:rPr>
                      <m:t> </m:t>
                    </m:r>
                  </m:oMath>
                </a14:m>
                <a:r>
                  <a:rPr lang="zh-CN" altLang="en-US" sz="2000" dirty="0">
                    <a:sym typeface="Symbol" panose="05050102010706020507" charset="2"/>
                  </a:rPr>
                  <a:t>个值</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v</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m:t>
                    </m:r>
                    <m:r>
                      <m:rPr>
                        <m:sty m:val="p"/>
                      </m:rPr>
                      <a:rPr lang="en-US" sz="2000" dirty="0">
                        <a:latin typeface="Cambria Math" panose="02040503050406030204" charset="0"/>
                        <a:cs typeface="Cambria Math" panose="02040503050406030204" charset="0"/>
                        <a:sym typeface="Symbol" panose="05050102010706020507" charset="2"/>
                      </a:rPr>
                      <m:t>v</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m:t>
                    </m:r>
                    <m:sSub>
                      <m:sSubPr>
                        <m:ctrlPr>
                          <a:rPr lang="en-US" altLang="zh-CN" sz="2000" b="0" i="1" dirty="0" smtClean="0">
                            <a:latin typeface="Cambria Math" panose="02040503050406030204" pitchFamily="18" charset="0"/>
                            <a:cs typeface="Cambria Math" panose="02040503050406030204" charset="0"/>
                            <a:sym typeface="Symbol" panose="05050102010706020507" charset="2"/>
                          </a:rPr>
                        </m:ctrlPr>
                      </m:sSubPr>
                      <m:e>
                        <m:r>
                          <m:rPr>
                            <m:sty m:val="p"/>
                          </m:rPr>
                          <a:rPr lang="en-US" sz="2000" dirty="0">
                            <a:latin typeface="Cambria Math" panose="02040503050406030204" charset="0"/>
                            <a:cs typeface="Cambria Math" panose="02040503050406030204" charset="0"/>
                            <a:sym typeface="Symbol" panose="05050102010706020507" charset="2"/>
                          </a:rPr>
                          <m:t>v</m:t>
                        </m:r>
                      </m:e>
                      <m:sub>
                        <m:r>
                          <m:rPr>
                            <m:sty m:val="p"/>
                          </m:rPr>
                          <a:rPr lang="en-US" sz="2000" dirty="0">
                            <a:latin typeface="Cambria Math" panose="02040503050406030204" charset="0"/>
                            <a:cs typeface="Cambria Math" panose="02040503050406030204" charset="0"/>
                            <a:sym typeface="Symbol" panose="05050102010706020507" charset="2"/>
                          </a:rPr>
                          <m:t>m</m:t>
                        </m:r>
                      </m:sub>
                    </m:sSub>
                  </m:oMath>
                </a14:m>
                <a:r>
                  <a:rPr lang="en-US" sz="2000" dirty="0">
                    <a:sym typeface="Symbol" panose="05050102010706020507" charset="2"/>
                  </a:rPr>
                  <a:t>，</a:t>
                </a:r>
                <a:r>
                  <a:rPr lang="zh-CN" altLang="en-US" sz="2000" dirty="0">
                    <a:sym typeface="Symbol" panose="05050102010706020507" charset="2"/>
                  </a:rPr>
                  <a:t>映射表</a:t>
                </a:r>
                <a14:m>
                  <m:oMath xmlns:m="http://schemas.openxmlformats.org/officeDocument/2006/math">
                    <m:r>
                      <a:rPr lang="en-US" altLang="zh-CN" sz="2000" dirty="0">
                        <a:latin typeface="Cambria Math" panose="02040503050406030204" charset="0"/>
                        <a:cs typeface="Cambria Math" panose="02040503050406030204" charset="0"/>
                        <a:sym typeface="Symbol" panose="05050102010706020507" charset="2"/>
                      </a:rPr>
                      <m:t>{</m:t>
                    </m:r>
                    <m:r>
                      <m:rPr>
                        <m:sty m:val="p"/>
                      </m:rPr>
                      <a:rPr lang="en-US" sz="2000" dirty="0">
                        <a:latin typeface="Cambria Math" panose="02040503050406030204" charset="0"/>
                        <a:cs typeface="Cambria Math" panose="02040503050406030204" charset="0"/>
                        <a:sym typeface="Symbol" panose="05050102010706020507" charset="2"/>
                      </a:rPr>
                      <m:t>k</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 </m:t>
                    </m:r>
                    <m:r>
                      <m:rPr>
                        <m:sty m:val="p"/>
                      </m:rPr>
                      <a:rPr lang="en-US" sz="2000" dirty="0">
                        <a:latin typeface="Cambria Math" panose="02040503050406030204" charset="0"/>
                        <a:cs typeface="Cambria Math" panose="02040503050406030204" charset="0"/>
                        <a:sym typeface="Symbol" panose="05050102010706020507" charset="2"/>
                      </a:rPr>
                      <m:t>v</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 </m:t>
                    </m:r>
                    <m:r>
                      <m:rPr>
                        <m:sty m:val="p"/>
                      </m:rPr>
                      <a:rPr lang="en-US" sz="2000" dirty="0">
                        <a:latin typeface="Cambria Math" panose="02040503050406030204" charset="0"/>
                        <a:cs typeface="Cambria Math" panose="02040503050406030204" charset="0"/>
                        <a:sym typeface="Symbol" panose="05050102010706020507" charset="2"/>
                      </a:rPr>
                      <m:t>k</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 </m:t>
                    </m:r>
                    <m:r>
                      <m:rPr>
                        <m:sty m:val="p"/>
                      </m:rPr>
                      <a:rPr lang="en-US" sz="2000" dirty="0">
                        <a:latin typeface="Cambria Math" panose="02040503050406030204" charset="0"/>
                        <a:cs typeface="Cambria Math" panose="02040503050406030204" charset="0"/>
                        <a:sym typeface="Symbol" panose="05050102010706020507" charset="2"/>
                      </a:rPr>
                      <m:t>v</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 ...,</m:t>
                    </m:r>
                    <m:r>
                      <m:rPr>
                        <m:sty m:val="p"/>
                      </m:rPr>
                      <a:rPr lang="en-US" altLang="zh-CN" sz="2000" b="0" i="0" dirty="0" smtClean="0">
                        <a:latin typeface="Cambria Math" panose="02040503050406030204" pitchFamily="18" charset="0"/>
                        <a:cs typeface="Cambria Math" panose="02040503050406030204" charset="0"/>
                        <a:sym typeface="Symbol" panose="05050102010706020507" charset="2"/>
                      </a:rPr>
                      <m:t>k</m:t>
                    </m:r>
                    <m:r>
                      <m:rPr>
                        <m:sty m:val="p"/>
                      </m:rPr>
                      <a:rPr lang="en-US" altLang="zh-CN" sz="2000" baseline="-25000" dirty="0">
                        <a:latin typeface="Cambria Math" panose="02040503050406030204" charset="0"/>
                        <a:cs typeface="Cambria Math" panose="02040503050406030204" charset="0"/>
                        <a:sym typeface="Symbol" panose="05050102010706020507" charset="2"/>
                      </a:rPr>
                      <m:t>m</m:t>
                    </m:r>
                    <m:r>
                      <a:rPr lang="en-US" sz="2000" dirty="0">
                        <a:latin typeface="Cambria Math" panose="02040503050406030204" charset="0"/>
                        <a:cs typeface="Cambria Math" panose="02040503050406030204" charset="0"/>
                        <a:sym typeface="Symbol" panose="05050102010706020507" charset="2"/>
                      </a:rPr>
                      <m:t>:</m:t>
                    </m:r>
                    <m:r>
                      <m:rPr>
                        <m:sty m:val="p"/>
                      </m:rPr>
                      <a:rPr lang="en-US" altLang="zh-CN" sz="2000" b="0" i="0" dirty="0" smtClean="0">
                        <a:latin typeface="Cambria Math" panose="02040503050406030204" pitchFamily="18" charset="0"/>
                        <a:cs typeface="Cambria Math" panose="02040503050406030204" charset="0"/>
                        <a:sym typeface="Symbol" panose="05050102010706020507" charset="2"/>
                      </a:rPr>
                      <m:t>v</m:t>
                    </m:r>
                    <m:r>
                      <m:rPr>
                        <m:sty m:val="p"/>
                      </m:rPr>
                      <a:rPr lang="en-US" altLang="zh-CN" sz="2000" baseline="-25000" dirty="0">
                        <a:latin typeface="Cambria Math" panose="02040503050406030204" charset="0"/>
                        <a:cs typeface="Cambria Math" panose="02040503050406030204" charset="0"/>
                        <a:sym typeface="Symbol" panose="05050102010706020507" charset="2"/>
                      </a:rPr>
                      <m:t>m</m:t>
                    </m:r>
                    <m:r>
                      <a:rPr lang="en-US" sz="2000" dirty="0">
                        <a:latin typeface="Cambria Math" panose="02040503050406030204" charset="0"/>
                        <a:cs typeface="Cambria Math" panose="02040503050406030204" charset="0"/>
                        <a:sym typeface="Symbol" panose="05050102010706020507" charset="2"/>
                      </a:rPr>
                      <m:t>} </m:t>
                    </m:r>
                  </m:oMath>
                </a14:m>
                <a:r>
                  <a:rPr lang="zh-CN" altLang="en-US" sz="2000" dirty="0">
                    <a:sym typeface="Symbol" panose="05050102010706020507" charset="2"/>
                  </a:rPr>
                  <a:t>也是值；</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r>
                  <a:rPr lang="zh-CN" altLang="en-US" sz="2000" b="1" dirty="0">
                    <a:solidFill>
                      <a:srgbClr val="FF0000"/>
                    </a:solidFill>
                    <a:sym typeface="Symbol" panose="05050102010706020507" charset="2"/>
                  </a:rPr>
                  <a:t>路径</a:t>
                </a:r>
                <a:r>
                  <a:rPr lang="zh-CN" altLang="en-US" sz="2000" dirty="0">
                    <a:sym typeface="Symbol" panose="05050102010706020507" charset="2"/>
                  </a:rPr>
                  <a:t>，即给定</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m</m:t>
                    </m:r>
                    <m:r>
                      <a:rPr lang="en-US" sz="2000" dirty="0">
                        <a:latin typeface="Cambria Math" panose="02040503050406030204" charset="0"/>
                        <a:cs typeface="Cambria Math" panose="02040503050406030204" charset="0"/>
                        <a:sym typeface="Symbol" panose="05050102010706020507" charset="2"/>
                      </a:rPr>
                      <m:t> </m:t>
                    </m:r>
                  </m:oMath>
                </a14:m>
                <a:r>
                  <a:rPr lang="zh-CN" altLang="en-US" sz="2000" dirty="0">
                    <a:sym typeface="Symbol" panose="05050102010706020507" charset="2"/>
                  </a:rPr>
                  <a:t>个点</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n</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m:t>
                    </m:r>
                    <m:r>
                      <m:rPr>
                        <m:sty m:val="p"/>
                      </m:rPr>
                      <a:rPr lang="en-US" sz="2000" dirty="0">
                        <a:latin typeface="Cambria Math" panose="02040503050406030204" charset="0"/>
                        <a:cs typeface="Cambria Math" panose="02040503050406030204" charset="0"/>
                        <a:sym typeface="Symbol" panose="05050102010706020507" charset="2"/>
                      </a:rPr>
                      <m:t>n</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m:t>
                    </m:r>
                    <m:sSub>
                      <m:sSubPr>
                        <m:ctrlPr>
                          <a:rPr lang="en-US" altLang="zh-CN" sz="2000" b="0" i="1" dirty="0" smtClean="0">
                            <a:latin typeface="Cambria Math" panose="02040503050406030204" pitchFamily="18" charset="0"/>
                            <a:cs typeface="Cambria Math" panose="02040503050406030204" charset="0"/>
                            <a:sym typeface="Symbol" panose="05050102010706020507" charset="2"/>
                          </a:rPr>
                        </m:ctrlPr>
                      </m:sSubPr>
                      <m:e>
                        <m:r>
                          <m:rPr>
                            <m:sty m:val="p"/>
                          </m:rPr>
                          <a:rPr lang="en-US" sz="2000" dirty="0">
                            <a:latin typeface="Cambria Math" panose="02040503050406030204" charset="0"/>
                            <a:cs typeface="Cambria Math" panose="02040503050406030204" charset="0"/>
                            <a:sym typeface="Symbol" panose="05050102010706020507" charset="2"/>
                          </a:rPr>
                          <m:t>n</m:t>
                        </m:r>
                      </m:e>
                      <m:sub>
                        <m:r>
                          <m:rPr>
                            <m:sty m:val="p"/>
                          </m:rPr>
                          <a:rPr lang="en-US" sz="2000" dirty="0">
                            <a:latin typeface="Cambria Math" panose="02040503050406030204" charset="0"/>
                            <a:cs typeface="Cambria Math" panose="02040503050406030204" charset="0"/>
                            <a:sym typeface="Symbol" panose="05050102010706020507" charset="2"/>
                          </a:rPr>
                          <m:t>m</m:t>
                        </m:r>
                      </m:sub>
                    </m:sSub>
                    <m:r>
                      <a:rPr lang="en-US" sz="2000" baseline="-25000" dirty="0">
                        <a:latin typeface="Cambria Math" panose="02040503050406030204" charset="0"/>
                        <a:cs typeface="Cambria Math" panose="02040503050406030204" charset="0"/>
                        <a:sym typeface="Symbol" panose="05050102010706020507" charset="2"/>
                      </a:rPr>
                      <m:t> </m:t>
                    </m:r>
                  </m:oMath>
                </a14:m>
                <a:r>
                  <a:rPr lang="zh-CN" altLang="en-US" sz="2000" dirty="0">
                    <a:sym typeface="Symbol" panose="05050102010706020507" charset="2"/>
                  </a:rPr>
                  <a:t>和</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m</m:t>
                    </m:r>
                    <m:r>
                      <a:rPr lang="en-US" sz="2000" dirty="0">
                        <a:latin typeface="Cambria Math" panose="02040503050406030204" charset="0"/>
                        <a:cs typeface="Cambria Math" panose="02040503050406030204" charset="0"/>
                        <a:sym typeface="Symbol" panose="05050102010706020507" charset="2"/>
                      </a:rPr>
                      <m:t>−1 </m:t>
                    </m:r>
                  </m:oMath>
                </a14:m>
                <a:r>
                  <a:rPr lang="zh-CN" altLang="en-US" sz="2000" dirty="0">
                    <a:sym typeface="Symbol" panose="05050102010706020507" charset="2"/>
                  </a:rPr>
                  <a:t>条边</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r</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m:t>
                    </m:r>
                    <m:r>
                      <m:rPr>
                        <m:sty m:val="p"/>
                      </m:rPr>
                      <a:rPr lang="en-US" sz="2000" dirty="0">
                        <a:latin typeface="Cambria Math" panose="02040503050406030204" charset="0"/>
                        <a:cs typeface="Cambria Math" panose="02040503050406030204" charset="0"/>
                        <a:sym typeface="Symbol" panose="05050102010706020507" charset="2"/>
                      </a:rPr>
                      <m:t>r</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m:t>
                    </m:r>
                    <m:sSub>
                      <m:sSubPr>
                        <m:ctrlPr>
                          <a:rPr lang="en-US" altLang="zh-CN" sz="2000" b="0" i="1" dirty="0" smtClean="0">
                            <a:latin typeface="Cambria Math" panose="02040503050406030204" pitchFamily="18" charset="0"/>
                            <a:cs typeface="Cambria Math" panose="02040503050406030204" charset="0"/>
                            <a:sym typeface="Symbol" panose="05050102010706020507" charset="2"/>
                          </a:rPr>
                        </m:ctrlPr>
                      </m:sSubPr>
                      <m:e>
                        <m:r>
                          <m:rPr>
                            <m:sty m:val="p"/>
                          </m:rPr>
                          <a:rPr lang="en-US" sz="2000" dirty="0">
                            <a:latin typeface="Cambria Math" panose="02040503050406030204" charset="0"/>
                            <a:cs typeface="Cambria Math" panose="02040503050406030204" charset="0"/>
                            <a:sym typeface="Symbol" panose="05050102010706020507" charset="2"/>
                          </a:rPr>
                          <m:t>r</m:t>
                        </m:r>
                      </m:e>
                      <m:sub>
                        <m:r>
                          <a:rPr lang="en-US" altLang="zh-CN" sz="2000" b="0" i="1" dirty="0" smtClean="0">
                            <a:latin typeface="Cambria Math" panose="02040503050406030204" pitchFamily="18" charset="0"/>
                            <a:cs typeface="Cambria Math" panose="02040503050406030204" charset="0"/>
                            <a:sym typeface="Symbol" panose="05050102010706020507" charset="2"/>
                          </a:rPr>
                          <m:t>𝑚</m:t>
                        </m:r>
                        <m:r>
                          <a:rPr lang="en-US" altLang="zh-CN" sz="2000" b="0" i="1" dirty="0" smtClean="0">
                            <a:latin typeface="Cambria Math" panose="02040503050406030204" pitchFamily="18" charset="0"/>
                            <a:cs typeface="Cambria Math" panose="02040503050406030204" charset="0"/>
                            <a:sym typeface="Symbol" panose="05050102010706020507" charset="2"/>
                          </a:rPr>
                          <m:t>−1</m:t>
                        </m:r>
                      </m:sub>
                    </m:sSub>
                  </m:oMath>
                </a14:m>
                <a:r>
                  <a:rPr lang="en-US" sz="2000" dirty="0">
                    <a:sym typeface="Symbol" panose="05050102010706020507" charset="2"/>
                  </a:rPr>
                  <a:t>，</a:t>
                </a:r>
                <a:r>
                  <a:rPr lang="zh-CN" altLang="en-US" sz="2000" dirty="0">
                    <a:sym typeface="Symbol" panose="05050102010706020507" charset="2"/>
                  </a:rPr>
                  <a:t>路径</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path</m:t>
                    </m:r>
                    <m:r>
                      <a:rPr lang="en-US" sz="2000" dirty="0">
                        <a:latin typeface="Cambria Math" panose="02040503050406030204" charset="0"/>
                        <a:cs typeface="Cambria Math" panose="02040503050406030204" charset="0"/>
                        <a:sym typeface="Symbol" panose="05050102010706020507" charset="2"/>
                      </a:rPr>
                      <m:t>(</m:t>
                    </m:r>
                    <m:r>
                      <m:rPr>
                        <m:sty m:val="p"/>
                      </m:rPr>
                      <a:rPr lang="en-US" sz="2000" dirty="0">
                        <a:latin typeface="Cambria Math" panose="02040503050406030204" charset="0"/>
                        <a:cs typeface="Cambria Math" panose="02040503050406030204" charset="0"/>
                        <a:sym typeface="Symbol" panose="05050102010706020507" charset="2"/>
                      </a:rPr>
                      <m:t>n</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 </m:t>
                    </m:r>
                    <m:r>
                      <m:rPr>
                        <m:sty m:val="p"/>
                      </m:rPr>
                      <a:rPr lang="en-US" sz="2000" dirty="0">
                        <a:latin typeface="Cambria Math" panose="02040503050406030204" charset="0"/>
                        <a:cs typeface="Cambria Math" panose="02040503050406030204" charset="0"/>
                        <a:sym typeface="Symbol" panose="05050102010706020507" charset="2"/>
                      </a:rPr>
                      <m:t>r</m:t>
                    </m:r>
                    <m:r>
                      <a:rPr lang="en-US" sz="2000" baseline="-25000" dirty="0">
                        <a:latin typeface="Cambria Math" panose="02040503050406030204" charset="0"/>
                        <a:cs typeface="Cambria Math" panose="02040503050406030204" charset="0"/>
                        <a:sym typeface="Symbol" panose="05050102010706020507" charset="2"/>
                      </a:rPr>
                      <m:t>1</m:t>
                    </m:r>
                    <m:r>
                      <a:rPr lang="en-US" sz="2000" dirty="0">
                        <a:latin typeface="Cambria Math" panose="02040503050406030204" charset="0"/>
                        <a:cs typeface="Cambria Math" panose="02040503050406030204" charset="0"/>
                        <a:sym typeface="Symbol" panose="05050102010706020507" charset="2"/>
                      </a:rPr>
                      <m:t>, </m:t>
                    </m:r>
                    <m:r>
                      <m:rPr>
                        <m:sty m:val="p"/>
                      </m:rPr>
                      <a:rPr lang="en-US" sz="2000" dirty="0">
                        <a:latin typeface="Cambria Math" panose="02040503050406030204" charset="0"/>
                        <a:cs typeface="Cambria Math" panose="02040503050406030204" charset="0"/>
                        <a:sym typeface="Symbol" panose="05050102010706020507" charset="2"/>
                      </a:rPr>
                      <m:t>n</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 ..., </m:t>
                    </m:r>
                    <m:r>
                      <m:rPr>
                        <m:sty m:val="p"/>
                      </m:rPr>
                      <a:rPr lang="en-US" sz="2000" dirty="0">
                        <a:latin typeface="Cambria Math" panose="02040503050406030204" charset="0"/>
                        <a:cs typeface="Cambria Math" panose="02040503050406030204" charset="0"/>
                        <a:sym typeface="Symbol" panose="05050102010706020507" charset="2"/>
                      </a:rPr>
                      <m:t>nm</m:t>
                    </m:r>
                    <m:r>
                      <a:rPr lang="en-US" sz="2000" baseline="-25000" dirty="0">
                        <a:latin typeface="Cambria Math" panose="02040503050406030204" charset="0"/>
                        <a:cs typeface="Cambria Math" panose="02040503050406030204" charset="0"/>
                        <a:sym typeface="Symbol" panose="05050102010706020507" charset="2"/>
                      </a:rPr>
                      <m:t>−1, </m:t>
                    </m:r>
                    <m:r>
                      <m:rPr>
                        <m:sty m:val="p"/>
                      </m:rPr>
                      <a:rPr lang="en-US" sz="2000" dirty="0">
                        <a:latin typeface="Cambria Math" panose="02040503050406030204" charset="0"/>
                        <a:cs typeface="Cambria Math" panose="02040503050406030204" charset="0"/>
                        <a:sym typeface="Symbol" panose="05050102010706020507" charset="2"/>
                      </a:rPr>
                      <m:t>r</m:t>
                    </m:r>
                    <m:r>
                      <m:rPr>
                        <m:sty m:val="p"/>
                      </m:rPr>
                      <a:rPr lang="en-US" sz="2000" baseline="-25000" dirty="0">
                        <a:latin typeface="Cambria Math" panose="02040503050406030204" charset="0"/>
                        <a:cs typeface="Cambria Math" panose="02040503050406030204" charset="0"/>
                        <a:sym typeface="Symbol" panose="05050102010706020507" charset="2"/>
                      </a:rPr>
                      <m:t>m</m:t>
                    </m:r>
                    <m:r>
                      <a:rPr lang="en-US" sz="2000" baseline="-25000" dirty="0">
                        <a:latin typeface="Cambria Math" panose="02040503050406030204" charset="0"/>
                        <a:cs typeface="Cambria Math" panose="02040503050406030204" charset="0"/>
                        <a:sym typeface="Symbol" panose="05050102010706020507" charset="2"/>
                      </a:rPr>
                      <m:t>−1, </m:t>
                    </m:r>
                    <m:r>
                      <m:rPr>
                        <m:sty m:val="p"/>
                      </m:rPr>
                      <a:rPr lang="en-US" sz="2000" dirty="0">
                        <a:latin typeface="Cambria Math" panose="02040503050406030204" charset="0"/>
                        <a:cs typeface="Cambria Math" panose="02040503050406030204" charset="0"/>
                        <a:sym typeface="Symbol" panose="05050102010706020507" charset="2"/>
                      </a:rPr>
                      <m:t>n</m:t>
                    </m:r>
                    <m:r>
                      <m:rPr>
                        <m:sty m:val="p"/>
                      </m:rPr>
                      <a:rPr lang="en-US" sz="2000" baseline="-25000" dirty="0">
                        <a:latin typeface="Cambria Math" panose="02040503050406030204" charset="0"/>
                        <a:cs typeface="Cambria Math" panose="02040503050406030204" charset="0"/>
                        <a:sym typeface="Symbol" panose="05050102010706020507" charset="2"/>
                      </a:rPr>
                      <m:t>m</m:t>
                    </m:r>
                    <m:r>
                      <a:rPr lang="en-US" sz="2000" dirty="0">
                        <a:latin typeface="Cambria Math" panose="02040503050406030204" charset="0"/>
                        <a:cs typeface="Cambria Math" panose="02040503050406030204" charset="0"/>
                        <a:sym typeface="Symbol" panose="05050102010706020507" charset="2"/>
                      </a:rPr>
                      <m:t>) </m:t>
                    </m:r>
                  </m:oMath>
                </a14:m>
                <a:r>
                  <a:rPr lang="zh-CN" altLang="en-US" sz="2000" dirty="0">
                    <a:sym typeface="Symbol" panose="05050102010706020507" charset="2"/>
                  </a:rPr>
                  <a:t>也是值，路径经常会被简写成</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n</m:t>
                    </m:r>
                    <m:r>
                      <a:rPr lang="en-US" sz="2000" baseline="-25000" dirty="0">
                        <a:latin typeface="Cambria Math" panose="02040503050406030204" charset="0"/>
                        <a:cs typeface="Cambria Math" panose="02040503050406030204" charset="0"/>
                        <a:sym typeface="Symbol" panose="05050102010706020507" charset="2"/>
                      </a:rPr>
                      <m:t>1</m:t>
                    </m:r>
                    <m:r>
                      <m:rPr>
                        <m:sty m:val="p"/>
                      </m:rPr>
                      <a:rPr lang="en-US" sz="2000" dirty="0">
                        <a:latin typeface="Cambria Math" panose="02040503050406030204" charset="0"/>
                        <a:cs typeface="Cambria Math" panose="02040503050406030204" charset="0"/>
                        <a:sym typeface="Symbol" panose="05050102010706020507" charset="2"/>
                      </a:rPr>
                      <m:t>r</m:t>
                    </m:r>
                    <m:r>
                      <a:rPr lang="en-US" sz="2000" baseline="-25000" dirty="0">
                        <a:latin typeface="Cambria Math" panose="02040503050406030204" charset="0"/>
                        <a:cs typeface="Cambria Math" panose="02040503050406030204" charset="0"/>
                        <a:sym typeface="Symbol" panose="05050102010706020507" charset="2"/>
                      </a:rPr>
                      <m:t>1</m:t>
                    </m:r>
                    <m:r>
                      <m:rPr>
                        <m:sty m:val="p"/>
                      </m:rPr>
                      <a:rPr lang="en-US" sz="2000" dirty="0">
                        <a:latin typeface="Cambria Math" panose="02040503050406030204" charset="0"/>
                        <a:cs typeface="Cambria Math" panose="02040503050406030204" charset="0"/>
                        <a:sym typeface="Symbol" panose="05050102010706020507" charset="2"/>
                      </a:rPr>
                      <m:t>n</m:t>
                    </m:r>
                    <m:r>
                      <a:rPr lang="en-US" sz="2000" baseline="-25000" dirty="0">
                        <a:latin typeface="Cambria Math" panose="02040503050406030204" charset="0"/>
                        <a:cs typeface="Cambria Math" panose="02040503050406030204" charset="0"/>
                        <a:sym typeface="Symbol" panose="05050102010706020507" charset="2"/>
                      </a:rPr>
                      <m:t>2</m:t>
                    </m:r>
                    <m:r>
                      <a:rPr lang="en-US" sz="2000" dirty="0">
                        <a:latin typeface="Cambria Math" panose="02040503050406030204" charset="0"/>
                        <a:cs typeface="Cambria Math" panose="02040503050406030204" charset="0"/>
                        <a:sym typeface="Symbol" panose="05050102010706020507" charset="2"/>
                      </a:rPr>
                      <m:t>...</m:t>
                    </m:r>
                    <m:r>
                      <m:rPr>
                        <m:sty m:val="p"/>
                      </m:rPr>
                      <a:rPr lang="en-US" altLang="zh-CN" sz="2000" dirty="0">
                        <a:latin typeface="Cambria Math" panose="02040503050406030204" charset="0"/>
                        <a:cs typeface="Cambria Math" panose="02040503050406030204" charset="0"/>
                        <a:sym typeface="Symbol" panose="05050102010706020507" charset="2"/>
                      </a:rPr>
                      <m:t>n</m:t>
                    </m:r>
                    <m:r>
                      <m:rPr>
                        <m:sty m:val="p"/>
                      </m:rPr>
                      <a:rPr lang="en-US" altLang="zh-CN" sz="2000" baseline="-25000" dirty="0">
                        <a:latin typeface="Cambria Math" panose="02040503050406030204" charset="0"/>
                        <a:cs typeface="Cambria Math" panose="02040503050406030204" charset="0"/>
                        <a:sym typeface="Symbol" panose="05050102010706020507" charset="2"/>
                      </a:rPr>
                      <m:t>m</m:t>
                    </m:r>
                    <m:r>
                      <a:rPr lang="en-US" altLang="zh-CN" sz="2000" baseline="-25000" dirty="0">
                        <a:latin typeface="Cambria Math" panose="02040503050406030204" charset="0"/>
                        <a:cs typeface="Cambria Math" panose="02040503050406030204" charset="0"/>
                        <a:sym typeface="Symbol" panose="05050102010706020507" charset="2"/>
                      </a:rPr>
                      <m:t>−1</m:t>
                    </m:r>
                    <m:r>
                      <m:rPr>
                        <m:sty m:val="p"/>
                      </m:rPr>
                      <a:rPr lang="en-US" altLang="zh-CN" sz="2000" dirty="0">
                        <a:latin typeface="Cambria Math" panose="02040503050406030204" charset="0"/>
                        <a:cs typeface="Cambria Math" panose="02040503050406030204" charset="0"/>
                        <a:sym typeface="Symbol" panose="05050102010706020507" charset="2"/>
                      </a:rPr>
                      <m:t>r</m:t>
                    </m:r>
                    <m:r>
                      <m:rPr>
                        <m:sty m:val="p"/>
                      </m:rPr>
                      <a:rPr lang="en-US" altLang="zh-CN" sz="2000" baseline="-25000" dirty="0">
                        <a:latin typeface="Cambria Math" panose="02040503050406030204" charset="0"/>
                        <a:cs typeface="Cambria Math" panose="02040503050406030204" charset="0"/>
                        <a:sym typeface="Symbol" panose="05050102010706020507" charset="2"/>
                      </a:rPr>
                      <m:t>m</m:t>
                    </m:r>
                    <m:r>
                      <a:rPr lang="en-US" altLang="zh-CN" sz="2000" baseline="-25000" dirty="0">
                        <a:latin typeface="Cambria Math" panose="02040503050406030204" charset="0"/>
                        <a:cs typeface="Cambria Math" panose="02040503050406030204" charset="0"/>
                        <a:sym typeface="Symbol" panose="05050102010706020507" charset="2"/>
                      </a:rPr>
                      <m:t>−1</m:t>
                    </m:r>
                    <m:r>
                      <m:rPr>
                        <m:sty m:val="p"/>
                      </m:rPr>
                      <a:rPr lang="en-US" altLang="zh-CN" sz="2000" dirty="0">
                        <a:latin typeface="Cambria Math" panose="02040503050406030204" charset="0"/>
                        <a:cs typeface="Cambria Math" panose="02040503050406030204" charset="0"/>
                        <a:sym typeface="Symbol" panose="05050102010706020507" charset="2"/>
                      </a:rPr>
                      <m:t>n</m:t>
                    </m:r>
                    <m:r>
                      <m:rPr>
                        <m:sty m:val="p"/>
                      </m:rPr>
                      <a:rPr lang="en-US" altLang="zh-CN" sz="2000" baseline="-25000" dirty="0">
                        <a:latin typeface="Cambria Math" panose="02040503050406030204" charset="0"/>
                        <a:cs typeface="Cambria Math" panose="02040503050406030204" charset="0"/>
                        <a:sym typeface="Symbol" panose="05050102010706020507" charset="2"/>
                      </a:rPr>
                      <m:t>m</m:t>
                    </m:r>
                  </m:oMath>
                </a14:m>
                <a:endParaRPr sz="2000" dirty="0">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3876675"/>
              </a:xfrm>
              <a:prstGeom prst="rect">
                <a:avLst/>
              </a:prstGeom>
              <a:blipFill>
                <a:blip r:embed="rId3"/>
                <a:stretch>
                  <a:fillRect l="-828" b="-65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63</a:t>
            </a:fld>
            <a:endParaRPr kumimoji="1"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属性图模型组成元素</a:t>
            </a:r>
            <a:r>
              <a:rPr lang="en-US" altLang="zh-CN" sz="2400" b="1" dirty="0">
                <a:latin typeface="+mn-ea"/>
                <a:sym typeface="+mn-ea"/>
              </a:rPr>
              <a:t>——</a:t>
            </a:r>
            <a:r>
              <a:rPr lang="zh-CN" altLang="en-US" sz="2400" b="1" dirty="0">
                <a:latin typeface="+mn-ea"/>
                <a:sym typeface="+mn-ea"/>
              </a:rPr>
              <a:t>图</a:t>
            </a:r>
          </a:p>
        </p:txBody>
      </p:sp>
      <mc:AlternateContent xmlns:mc="http://schemas.openxmlformats.org/markup-compatibility/2006" xmlns:a14="http://schemas.microsoft.com/office/drawing/2010/main">
        <mc:Choice Requires="a14">
          <p:sp>
            <p:nvSpPr>
              <p:cNvPr id="3" name="文本框 2"/>
              <p:cNvSpPr txBox="1"/>
              <p:nvPr/>
            </p:nvSpPr>
            <p:spPr>
              <a:xfrm>
                <a:off x="771525" y="1826315"/>
                <a:ext cx="11020122" cy="391160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属性图模型中的</a:t>
                </a:r>
                <a:r>
                  <a:rPr sz="2400" b="1" dirty="0">
                    <a:solidFill>
                      <a:srgbClr val="FF0000"/>
                    </a:solidFill>
                    <a:sym typeface="Symbol" panose="05050102010706020507" charset="2"/>
                  </a:rPr>
                  <a:t>图</a:t>
                </a:r>
                <a:r>
                  <a:rPr sz="2400" dirty="0">
                    <a:sym typeface="Symbol" panose="05050102010706020507" charset="2"/>
                  </a:rPr>
                  <a:t>定义七元组</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G</m:t>
                    </m:r>
                    <m:r>
                      <a:rPr lang="en-US" sz="2400" dirty="0">
                        <a:latin typeface="Cambria Math" panose="02040503050406030204" charset="0"/>
                        <a:cs typeface="Cambria Math" panose="02040503050406030204" charset="0"/>
                        <a:sym typeface="Symbol" panose="05050102010706020507" charset="2"/>
                      </a:rPr>
                      <m:t> =&lt; </m:t>
                    </m:r>
                    <m:r>
                      <m:rPr>
                        <m:sty m:val="p"/>
                      </m:rPr>
                      <a:rPr lang="en-US" sz="2400" dirty="0">
                        <a:latin typeface="Cambria Math" panose="02040503050406030204" charset="0"/>
                        <a:cs typeface="Cambria Math" panose="02040503050406030204" charset="0"/>
                        <a:sym typeface="Symbol" panose="05050102010706020507" charset="2"/>
                      </a:rPr>
                      <m:t>N</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R</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src</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tgt</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ι</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λ</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τ</m:t>
                    </m:r>
                    <m:r>
                      <a:rPr lang="en-US" sz="2400" dirty="0">
                        <a:latin typeface="Cambria Math" panose="02040503050406030204" charset="0"/>
                        <a:cs typeface="Cambria Math" panose="02040503050406030204" charset="0"/>
                        <a:sym typeface="Symbol" panose="05050102010706020507" charset="2"/>
                      </a:rPr>
                      <m:t> &gt;</m:t>
                    </m:r>
                  </m:oMath>
                </a14:m>
                <a:r>
                  <a:rPr sz="2400" dirty="0">
                    <a:sym typeface="Symbol" panose="05050102010706020507" charset="2"/>
                  </a:rPr>
                  <a:t>，</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N</m:t>
                    </m:r>
                    <m:r>
                      <a:rPr lang="en-US" sz="2000" dirty="0">
                        <a:latin typeface="Cambria Math" panose="02040503050406030204" charset="0"/>
                        <a:cs typeface="Cambria Math" panose="02040503050406030204" charset="0"/>
                        <a:sym typeface="Symbol" panose="05050102010706020507" charset="2"/>
                      </a:rPr>
                      <m:t> </m:t>
                    </m:r>
                  </m:oMath>
                </a14:m>
                <a:r>
                  <a:rPr sz="2000" dirty="0">
                    <a:sym typeface="Symbol" panose="05050102010706020507" charset="2"/>
                  </a:rPr>
                  <a:t>是点标识符集合</a:t>
                </a:r>
                <a14:m>
                  <m:oMath xmlns:m="http://schemas.openxmlformats.org/officeDocument/2006/math">
                    <m:r>
                      <a:rPr lang="en-US" sz="2000" i="1" dirty="0">
                        <a:latin typeface="Cambria Math" panose="02040503050406030204" charset="0"/>
                        <a:cs typeface="Cambria Math" panose="02040503050406030204" charset="0"/>
                        <a:sym typeface="Symbol" panose="05050102010706020507" charset="2"/>
                      </a:rPr>
                      <m:t>𝒩</m:t>
                    </m:r>
                  </m:oMath>
                </a14:m>
                <a:r>
                  <a:rPr sz="2000" dirty="0">
                    <a:sym typeface="Symbol" panose="05050102010706020507" charset="2"/>
                  </a:rPr>
                  <a:t>的子集，表示是图</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G</m:t>
                    </m:r>
                  </m:oMath>
                </a14:m>
                <a:r>
                  <a:rPr sz="2000" dirty="0">
                    <a:sym typeface="Symbol" panose="05050102010706020507" charset="2"/>
                  </a:rPr>
                  <a:t>中的点集；</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R</m:t>
                    </m:r>
                    <m:r>
                      <a:rPr lang="en-US" sz="2000" dirty="0">
                        <a:latin typeface="Cambria Math" panose="02040503050406030204" charset="0"/>
                        <a:cs typeface="Cambria Math" panose="02040503050406030204" charset="0"/>
                        <a:sym typeface="Symbol" panose="05050102010706020507" charset="2"/>
                      </a:rPr>
                      <m:t> </m:t>
                    </m:r>
                  </m:oMath>
                </a14:m>
                <a:r>
                  <a:rPr sz="2000" dirty="0">
                    <a:sym typeface="Symbol" panose="05050102010706020507" charset="2"/>
                  </a:rPr>
                  <a:t>是边</a:t>
                </a:r>
                <a:r>
                  <a:rPr lang="zh-CN" sz="2000" dirty="0">
                    <a:sym typeface="Symbol" panose="05050102010706020507" charset="2"/>
                  </a:rPr>
                  <a:t>标</a:t>
                </a:r>
                <a:r>
                  <a:rPr sz="2000" dirty="0">
                    <a:sym typeface="Symbol" panose="05050102010706020507" charset="2"/>
                  </a:rPr>
                  <a:t>识符集合</a:t>
                </a:r>
                <a14:m>
                  <m:oMath xmlns:m="http://schemas.openxmlformats.org/officeDocument/2006/math">
                    <m:r>
                      <a:rPr lang="en-US" sz="2000" i="1" dirty="0">
                        <a:latin typeface="Cambria Math" panose="02040503050406030204" charset="0"/>
                        <a:cs typeface="Cambria Math" panose="02040503050406030204" charset="0"/>
                        <a:sym typeface="Symbol" panose="05050102010706020507" charset="2"/>
                      </a:rPr>
                      <m:t>ℛ</m:t>
                    </m:r>
                  </m:oMath>
                </a14:m>
                <a:r>
                  <a:rPr sz="2000" dirty="0">
                    <a:sym typeface="Symbol" panose="05050102010706020507" charset="2"/>
                  </a:rPr>
                  <a:t>的子集，表示是图</a:t>
                </a: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G</m:t>
                    </m:r>
                  </m:oMath>
                </a14:m>
                <a:r>
                  <a:rPr sz="2000" dirty="0">
                    <a:sym typeface="Symbol" panose="05050102010706020507" charset="2"/>
                  </a:rPr>
                  <a:t>中的边集；</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src</m:t>
                    </m:r>
                    <m:r>
                      <a:rPr lang="en-US" sz="2000" dirty="0">
                        <a:latin typeface="Cambria Math" panose="02040503050406030204" charset="0"/>
                        <a:cs typeface="Cambria Math" panose="02040503050406030204" charset="0"/>
                        <a:sym typeface="Symbol" panose="05050102010706020507" charset="2"/>
                      </a:rPr>
                      <m:t> : </m:t>
                    </m:r>
                    <m:r>
                      <m:rPr>
                        <m:sty m:val="p"/>
                      </m:rPr>
                      <a:rPr lang="en-US" sz="2000" dirty="0">
                        <a:latin typeface="Cambria Math" panose="02040503050406030204" charset="0"/>
                        <a:cs typeface="Cambria Math" panose="02040503050406030204" charset="0"/>
                        <a:sym typeface="Symbol" panose="05050102010706020507" charset="2"/>
                      </a:rPr>
                      <m:t>R</m:t>
                    </m:r>
                    <m:r>
                      <a:rPr lang="en-US" sz="2000" dirty="0">
                        <a:latin typeface="Cambria Math" panose="02040503050406030204" charset="0"/>
                        <a:cs typeface="Cambria Math" panose="02040503050406030204" charset="0"/>
                        <a:sym typeface="Symbol" panose="05050102010706020507" charset="2"/>
                      </a:rPr>
                      <m:t> → </m:t>
                    </m:r>
                    <m:r>
                      <m:rPr>
                        <m:sty m:val="p"/>
                      </m:rPr>
                      <a:rPr lang="en-US" sz="2000" dirty="0">
                        <a:latin typeface="Cambria Math" panose="02040503050406030204" charset="0"/>
                        <a:cs typeface="Cambria Math" panose="02040503050406030204" charset="0"/>
                        <a:sym typeface="Symbol" panose="05050102010706020507" charset="2"/>
                      </a:rPr>
                      <m:t>N</m:t>
                    </m:r>
                    <m:r>
                      <a:rPr lang="en-US" sz="2000" dirty="0">
                        <a:latin typeface="Cambria Math" panose="02040503050406030204" charset="0"/>
                        <a:cs typeface="Cambria Math" panose="02040503050406030204" charset="0"/>
                        <a:sym typeface="Symbol" panose="05050102010706020507" charset="2"/>
                      </a:rPr>
                      <m:t> </m:t>
                    </m:r>
                  </m:oMath>
                </a14:m>
                <a:r>
                  <a:rPr sz="2000" dirty="0">
                    <a:sym typeface="Symbol" panose="05050102010706020507" charset="2"/>
                  </a:rPr>
                  <a:t>是一个函数，表示将一条边映射到其的起点；</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14:m>
                  <m:oMath xmlns:m="http://schemas.openxmlformats.org/officeDocument/2006/math">
                    <m:r>
                      <a:rPr lang="en-US" sz="2000" dirty="0">
                        <a:latin typeface="Cambria Math" panose="02040503050406030204" charset="0"/>
                        <a:cs typeface="Cambria Math" panose="02040503050406030204" charset="0"/>
                        <a:sym typeface="Symbol" panose="05050102010706020507" charset="2"/>
                      </a:rPr>
                      <m:t>𝑡𝑔𝑡</m:t>
                    </m:r>
                    <m:r>
                      <a:rPr lang="en-US" sz="2000" dirty="0">
                        <a:latin typeface="Cambria Math" panose="02040503050406030204" charset="0"/>
                        <a:cs typeface="Cambria Math" panose="02040503050406030204" charset="0"/>
                        <a:sym typeface="Symbol" panose="05050102010706020507" charset="2"/>
                      </a:rPr>
                      <m:t> : </m:t>
                    </m:r>
                    <m:r>
                      <m:rPr>
                        <m:sty m:val="p"/>
                      </m:rPr>
                      <a:rPr lang="en-US" sz="2000" dirty="0">
                        <a:latin typeface="Cambria Math" panose="02040503050406030204" charset="0"/>
                        <a:cs typeface="Cambria Math" panose="02040503050406030204" charset="0"/>
                        <a:sym typeface="Symbol" panose="05050102010706020507" charset="2"/>
                      </a:rPr>
                      <m:t>R</m:t>
                    </m:r>
                    <m:r>
                      <a:rPr lang="en-US" sz="2000" dirty="0">
                        <a:latin typeface="Cambria Math" panose="02040503050406030204" charset="0"/>
                        <a:cs typeface="Cambria Math" panose="02040503050406030204" charset="0"/>
                        <a:sym typeface="Symbol" panose="05050102010706020507" charset="2"/>
                      </a:rPr>
                      <m:t> → </m:t>
                    </m:r>
                    <m:r>
                      <m:rPr>
                        <m:sty m:val="p"/>
                      </m:rPr>
                      <a:rPr lang="en-US" sz="2000" dirty="0">
                        <a:latin typeface="Cambria Math" panose="02040503050406030204" charset="0"/>
                        <a:cs typeface="Cambria Math" panose="02040503050406030204" charset="0"/>
                        <a:sym typeface="Symbol" panose="05050102010706020507" charset="2"/>
                      </a:rPr>
                      <m:t>N</m:t>
                    </m:r>
                    <m:r>
                      <a:rPr lang="en-US" sz="2000" dirty="0">
                        <a:latin typeface="Cambria Math" panose="02040503050406030204" charset="0"/>
                        <a:cs typeface="Cambria Math" panose="02040503050406030204" charset="0"/>
                        <a:sym typeface="Symbol" panose="05050102010706020507" charset="2"/>
                      </a:rPr>
                      <m:t> </m:t>
                    </m:r>
                  </m:oMath>
                </a14:m>
                <a:r>
                  <a:rPr sz="2000" dirty="0">
                    <a:sym typeface="Symbol" panose="05050102010706020507" charset="2"/>
                  </a:rPr>
                  <a:t>是一个函数，表示将一条边映射到其的</a:t>
                </a:r>
                <a:r>
                  <a:rPr lang="zh-CN" sz="2000" dirty="0">
                    <a:sym typeface="Symbol" panose="05050102010706020507" charset="2"/>
                  </a:rPr>
                  <a:t>终</a:t>
                </a:r>
                <a:r>
                  <a:rPr sz="2000" dirty="0">
                    <a:sym typeface="Symbol" panose="05050102010706020507" charset="2"/>
                  </a:rPr>
                  <a:t>点；</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ι</m:t>
                    </m:r>
                    <m:r>
                      <a:rPr lang="en-US" sz="2000" dirty="0">
                        <a:latin typeface="Cambria Math" panose="02040503050406030204" charset="0"/>
                        <a:cs typeface="Cambria Math" panose="02040503050406030204" charset="0"/>
                        <a:sym typeface="Symbol" panose="05050102010706020507" charset="2"/>
                      </a:rPr>
                      <m:t> : (</m:t>
                    </m:r>
                    <m:r>
                      <m:rPr>
                        <m:sty m:val="p"/>
                      </m:rPr>
                      <a:rPr lang="en-US" sz="2000" dirty="0">
                        <a:latin typeface="Cambria Math" panose="02040503050406030204" charset="0"/>
                        <a:cs typeface="Cambria Math" panose="02040503050406030204" charset="0"/>
                        <a:sym typeface="Symbol" panose="05050102010706020507" charset="2"/>
                      </a:rPr>
                      <m:t>N</m:t>
                    </m:r>
                    <m:r>
                      <a:rPr lang="en-US" sz="2000" dirty="0">
                        <a:latin typeface="Cambria Math" panose="02040503050406030204" charset="0"/>
                        <a:cs typeface="Cambria Math" panose="02040503050406030204" charset="0"/>
                        <a:sym typeface="Symbol" panose="05050102010706020507" charset="2"/>
                      </a:rPr>
                      <m:t> ∪</m:t>
                    </m:r>
                    <m:r>
                      <m:rPr>
                        <m:sty m:val="p"/>
                      </m:rPr>
                      <a:rPr lang="en-US" sz="2000" dirty="0">
                        <a:latin typeface="Cambria Math" panose="02040503050406030204" charset="0"/>
                        <a:cs typeface="Cambria Math" panose="02040503050406030204" charset="0"/>
                        <a:sym typeface="Symbol" panose="05050102010706020507" charset="2"/>
                      </a:rPr>
                      <m:t>R</m:t>
                    </m:r>
                    <m:r>
                      <a:rPr lang="en-US" sz="2000" dirty="0">
                        <a:latin typeface="Cambria Math" panose="02040503050406030204" charset="0"/>
                        <a:cs typeface="Cambria Math" panose="02040503050406030204" charset="0"/>
                        <a:sym typeface="Symbol" panose="05050102010706020507" charset="2"/>
                      </a:rPr>
                      <m:t>)×</m:t>
                    </m:r>
                    <m:r>
                      <a:rPr lang="en-US" sz="2000" dirty="0">
                        <a:latin typeface="Cambria Math" panose="02040503050406030204" charset="0"/>
                        <a:cs typeface="Cambria Math" panose="02040503050406030204" charset="0"/>
                        <a:sym typeface="Symbol" panose="05050102010706020507" charset="2"/>
                      </a:rPr>
                      <m:t>𝒦</m:t>
                    </m:r>
                    <m:r>
                      <a:rPr lang="en-US" sz="2000" dirty="0">
                        <a:latin typeface="Cambria Math" panose="02040503050406030204" charset="0"/>
                        <a:cs typeface="Cambria Math" panose="02040503050406030204" charset="0"/>
                        <a:sym typeface="Symbol" panose="05050102010706020507" charset="2"/>
                      </a:rPr>
                      <m:t> →</m:t>
                    </m:r>
                    <m:r>
                      <m:rPr>
                        <m:sty m:val="p"/>
                      </m:rPr>
                      <a:rPr lang="en-US" sz="2000" dirty="0">
                        <a:latin typeface="Cambria Math" panose="02040503050406030204" charset="0"/>
                        <a:cs typeface="Cambria Math" panose="02040503050406030204" charset="0"/>
                        <a:sym typeface="Symbol" panose="05050102010706020507" charset="2"/>
                      </a:rPr>
                      <m:t>V</m:t>
                    </m:r>
                    <m:r>
                      <a:rPr lang="en-US" sz="2000" dirty="0">
                        <a:latin typeface="Cambria Math" panose="02040503050406030204" charset="0"/>
                        <a:cs typeface="Cambria Math" panose="02040503050406030204" charset="0"/>
                        <a:sym typeface="Symbol" panose="05050102010706020507" charset="2"/>
                      </a:rPr>
                      <m:t> </m:t>
                    </m:r>
                  </m:oMath>
                </a14:m>
                <a:r>
                  <a:rPr sz="2000" dirty="0">
                    <a:sym typeface="Symbol" panose="05050102010706020507" charset="2"/>
                  </a:rPr>
                  <a:t>是一个函数，表示将一个点或者一条边上一个属性键映射到一个值；</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14:m>
                  <m:oMath xmlns:m="http://schemas.openxmlformats.org/officeDocument/2006/math">
                    <m:r>
                      <m:rPr>
                        <m:sty m:val="p"/>
                      </m:rPr>
                      <a:rPr lang="en-US" sz="2000" dirty="0">
                        <a:latin typeface="Cambria Math" panose="02040503050406030204" charset="0"/>
                        <a:cs typeface="Cambria Math" panose="02040503050406030204" charset="0"/>
                        <a:sym typeface="Symbol" panose="05050102010706020507" charset="2"/>
                      </a:rPr>
                      <m:t>λ</m:t>
                    </m:r>
                    <m:r>
                      <a:rPr lang="en-US" sz="2000" dirty="0">
                        <a:latin typeface="Cambria Math" panose="02040503050406030204" charset="0"/>
                        <a:cs typeface="Cambria Math" panose="02040503050406030204" charset="0"/>
                        <a:sym typeface="Symbol" panose="05050102010706020507" charset="2"/>
                      </a:rPr>
                      <m:t> : </m:t>
                    </m:r>
                    <m:r>
                      <m:rPr>
                        <m:sty m:val="p"/>
                      </m:rPr>
                      <a:rPr lang="en-US" sz="2000" dirty="0">
                        <a:latin typeface="Cambria Math" panose="02040503050406030204" charset="0"/>
                        <a:cs typeface="Cambria Math" panose="02040503050406030204" charset="0"/>
                        <a:sym typeface="Symbol" panose="05050102010706020507" charset="2"/>
                      </a:rPr>
                      <m:t>N</m:t>
                    </m:r>
                    <m:r>
                      <a:rPr lang="en-US" sz="2000" dirty="0">
                        <a:latin typeface="Cambria Math" panose="02040503050406030204" charset="0"/>
                        <a:cs typeface="Cambria Math" panose="02040503050406030204" charset="0"/>
                        <a:sym typeface="Symbol" panose="05050102010706020507" charset="2"/>
                      </a:rPr>
                      <m:t> →</m:t>
                    </m:r>
                    <m:sSup>
                      <m:sSupPr>
                        <m:ctrlPr>
                          <a:rPr lang="en-US" sz="2000" i="1" dirty="0">
                            <a:latin typeface="Cambria Math" panose="02040503050406030204" pitchFamily="18" charset="0"/>
                            <a:cs typeface="Cambria Math" panose="02040503050406030204" charset="0"/>
                            <a:sym typeface="Symbol" panose="05050102010706020507" charset="2"/>
                          </a:rPr>
                        </m:ctrlPr>
                      </m:sSupPr>
                      <m:e>
                        <m:r>
                          <a:rPr lang="en-US" sz="2000" i="1" dirty="0">
                            <a:latin typeface="Cambria Math" panose="02040503050406030204" charset="0"/>
                            <a:cs typeface="Cambria Math" panose="02040503050406030204" charset="0"/>
                            <a:sym typeface="Symbol" panose="05050102010706020507" charset="2"/>
                          </a:rPr>
                          <m:t>2</m:t>
                        </m:r>
                      </m:e>
                      <m:sup>
                        <m:r>
                          <a:rPr lang="en-US" sz="2000" i="1" dirty="0">
                            <a:latin typeface="Cambria Math" panose="02040503050406030204" charset="0"/>
                            <a:cs typeface="Cambria Math" panose="02040503050406030204" charset="0"/>
                            <a:sym typeface="Symbol" panose="05050102010706020507" charset="2"/>
                          </a:rPr>
                          <m:t>ℒ</m:t>
                        </m:r>
                      </m:sup>
                    </m:sSup>
                    <m:r>
                      <a:rPr lang="en-US" sz="2000" dirty="0">
                        <a:latin typeface="Cambria Math" panose="02040503050406030204" charset="0"/>
                        <a:cs typeface="Cambria Math" panose="02040503050406030204" charset="0"/>
                        <a:sym typeface="Symbol" panose="05050102010706020507" charset="2"/>
                      </a:rPr>
                      <m:t> </m:t>
                    </m:r>
                  </m:oMath>
                </a14:m>
                <a:r>
                  <a:rPr sz="2000" dirty="0">
                    <a:sym typeface="Symbol" panose="05050102010706020507" charset="2"/>
                  </a:rPr>
                  <a:t>是一个函数，表示将一个点映射到一个有限的点标签集合；</a:t>
                </a:r>
              </a:p>
              <a:p>
                <a:pPr marL="674370" lvl="1" indent="-241300" fontAlgn="auto">
                  <a:lnSpc>
                    <a:spcPct val="150000"/>
                  </a:lnSpc>
                  <a:buFont typeface="Arial" panose="020B0604020202090204" pitchFamily="34" charset="0"/>
                  <a:buChar char="•"/>
                  <a:extLst>
                    <a:ext uri="{35155182-B16C-46BC-9424-99874614C6A1}">
                      <wpsdc:indentchars xmlns:wpsdc="http://www.wps.cn/officeDocument/2017/drawingmlCustomData" xmlns="" val="-95" checksum="1089722149"/>
                    </a:ext>
                  </a:extLst>
                </a:pPr>
                <a:r>
                  <a:rPr sz="2000" dirty="0">
                    <a:sym typeface="Symbol" panose="05050102010706020507" charset="2"/>
                  </a:rPr>
                  <a:t>τ : R </a:t>
                </a:r>
                <a14:m>
                  <m:oMath xmlns:m="http://schemas.openxmlformats.org/officeDocument/2006/math">
                    <m:r>
                      <a:rPr lang="en-US" altLang="zh-CN" sz="2000" dirty="0">
                        <a:latin typeface="Cambria Math" panose="02040503050406030204" charset="0"/>
                        <a:cs typeface="Cambria Math" panose="02040503050406030204" charset="0"/>
                        <a:sym typeface="Symbol" panose="05050102010706020507" charset="2"/>
                      </a:rPr>
                      <m:t>→</m:t>
                    </m:r>
                  </m:oMath>
                </a14:m>
                <a:r>
                  <a:rPr sz="2000" dirty="0">
                    <a:sym typeface="Symbol" panose="05050102010706020507" charset="2"/>
                  </a:rPr>
                  <a:t> T 是一个函数，表示将一条边映射到一个边类型；</a:t>
                </a:r>
              </a:p>
            </p:txBody>
          </p:sp>
        </mc:Choice>
        <mc:Fallback xmlns="">
          <p:sp>
            <p:nvSpPr>
              <p:cNvPr id="3" name="文本框 2"/>
              <p:cNvSpPr txBox="1">
                <a:spLocks noRot="1" noChangeAspect="1" noMove="1" noResize="1" noEditPoints="1" noAdjustHandles="1" noChangeArrowheads="1" noChangeShapeType="1" noTextEdit="1"/>
              </p:cNvSpPr>
              <p:nvPr/>
            </p:nvSpPr>
            <p:spPr>
              <a:xfrm>
                <a:off x="771525" y="1826315"/>
                <a:ext cx="11020122" cy="3911600"/>
              </a:xfrm>
              <a:prstGeom prst="rect">
                <a:avLst/>
              </a:prstGeom>
              <a:blipFill>
                <a:blip r:embed="rId3"/>
                <a:stretch>
                  <a:fillRect l="-691"/>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64</a:t>
            </a:fld>
            <a:endParaRPr kumimoji="1"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属性图示例</a:t>
            </a:r>
          </a:p>
        </p:txBody>
      </p:sp>
      <p:pic>
        <p:nvPicPr>
          <p:cNvPr id="5" name="图片 4" descr="屏幕快照 2020-05-27 下午9.08.22"/>
          <p:cNvPicPr>
            <a:picLocks noChangeAspect="1"/>
          </p:cNvPicPr>
          <p:nvPr/>
        </p:nvPicPr>
        <p:blipFill>
          <a:blip r:embed="rId3"/>
          <a:stretch>
            <a:fillRect/>
          </a:stretch>
        </p:blipFill>
        <p:spPr>
          <a:xfrm>
            <a:off x="2552700" y="2340610"/>
            <a:ext cx="6869430" cy="3968115"/>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flipH="1">
                <a:off x="771525" y="1741805"/>
                <a:ext cx="5890260" cy="598805"/>
              </a:xfrm>
              <a:prstGeom prst="rect">
                <a:avLst/>
              </a:prstGeom>
              <a:noFill/>
            </p:spPr>
            <p:txBody>
              <a:bodyPr wrap="square" rtlCol="0">
                <a:spAutoFit/>
              </a:bodyPr>
              <a:lstStyle/>
              <a:p>
                <a:pPr indent="0" fontAlgn="auto">
                  <a:lnSpc>
                    <a:spcPct val="150000"/>
                  </a:lnSpc>
                  <a:buFont typeface="Arial" panose="020B0604020202090204" pitchFamily="34" charset="0"/>
                  <a:buNone/>
                </a:pPr>
                <a14:m>
                  <m:oMath xmlns:m="http://schemas.openxmlformats.org/officeDocument/2006/math">
                    <m:r>
                      <m:rPr>
                        <m:sty m:val="p"/>
                      </m:rPr>
                      <a:rPr lang="en-US" sz="2200" dirty="0">
                        <a:latin typeface="Cambria Math" panose="02040503050406030204" charset="0"/>
                        <a:cs typeface="Cambria Math" panose="02040503050406030204" charset="0"/>
                        <a:sym typeface="+mn-ea"/>
                      </a:rPr>
                      <m:t>N</m:t>
                    </m:r>
                    <m:r>
                      <a:rPr lang="en-US" sz="2200" dirty="0">
                        <a:latin typeface="Cambria Math" panose="02040503050406030204" charset="0"/>
                        <a:cs typeface="Cambria Math" panose="02040503050406030204" charset="0"/>
                        <a:sym typeface="+mn-ea"/>
                      </a:rPr>
                      <m:t> = {</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1</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2</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3</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4</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5</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6</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7</m:t>
                    </m:r>
                    <m:r>
                      <a:rPr lang="en-US" sz="2200" dirty="0">
                        <a:latin typeface="Cambria Math" panose="02040503050406030204" charset="0"/>
                        <a:cs typeface="Cambria Math" panose="02040503050406030204" charset="0"/>
                        <a:sym typeface="+mn-ea"/>
                      </a:rPr>
                      <m:t>}</m:t>
                    </m:r>
                  </m:oMath>
                </a14:m>
                <a:r>
                  <a:rPr sz="2200" dirty="0">
                    <a:sym typeface="+mn-ea"/>
                  </a:rPr>
                  <a:t>为点集</a:t>
                </a:r>
              </a:p>
            </p:txBody>
          </p:sp>
        </mc:Choice>
        <mc:Fallback xmlns="">
          <p:sp>
            <p:nvSpPr>
              <p:cNvPr id="10" name="文本框 9"/>
              <p:cNvSpPr txBox="1">
                <a:spLocks noRot="1" noChangeAspect="1" noMove="1" noResize="1" noEditPoints="1" noAdjustHandles="1" noChangeArrowheads="1" noChangeShapeType="1" noTextEdit="1"/>
              </p:cNvSpPr>
              <p:nvPr/>
            </p:nvSpPr>
            <p:spPr>
              <a:xfrm flipH="1">
                <a:off x="771525" y="1741805"/>
                <a:ext cx="5890260" cy="598805"/>
              </a:xfrm>
              <a:prstGeom prst="rect">
                <a:avLst/>
              </a:prstGeom>
              <a:blipFill rotWithShape="1">
                <a:blip r:embed="rId4"/>
                <a:stretch>
                  <a:fillRect b="-848"/>
                </a:stretch>
              </a:blipFill>
            </p:spPr>
            <p:txBody>
              <a:bodyPr/>
              <a:lstStyle/>
              <a:p>
                <a:r>
                  <a:rPr lang="zh-CN" altLang="en-US">
                    <a:noFill/>
                  </a:rPr>
                  <a:t> </a:t>
                </a:r>
              </a:p>
            </p:txBody>
          </p:sp>
        </mc:Fallback>
      </mc:AlternateContent>
      <p:sp>
        <p:nvSpPr>
          <p:cNvPr id="7" name="椭圆 6"/>
          <p:cNvSpPr/>
          <p:nvPr/>
        </p:nvSpPr>
        <p:spPr>
          <a:xfrm>
            <a:off x="3011170" y="2898775"/>
            <a:ext cx="436245" cy="41211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377055" y="2898775"/>
            <a:ext cx="436245" cy="41211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453380" y="4032885"/>
            <a:ext cx="436245" cy="41211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80275" y="3247390"/>
            <a:ext cx="436245" cy="41211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453380" y="5500370"/>
            <a:ext cx="436245" cy="41211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280275" y="4791075"/>
            <a:ext cx="436245" cy="41211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497570" y="4032885"/>
            <a:ext cx="436245" cy="41211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p:txBody>
          <a:bodyPr/>
          <a:lstStyle/>
          <a:p>
            <a:fld id="{36A25BD4-2C18-3241-A107-B7FFDDC89A82}" type="slidenum">
              <a:rPr kumimoji="1" lang="zh-CN" altLang="en-US" smtClean="0"/>
              <a:t>65</a:t>
            </a:fld>
            <a:endParaRPr kumimoji="1"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属性图示例</a:t>
            </a:r>
          </a:p>
        </p:txBody>
      </p:sp>
      <mc:AlternateContent xmlns:mc="http://schemas.openxmlformats.org/markup-compatibility/2006" xmlns:a14="http://schemas.microsoft.com/office/drawing/2010/main">
        <mc:Choice Requires="a14">
          <p:sp>
            <p:nvSpPr>
              <p:cNvPr id="10" name="文本框 9"/>
              <p:cNvSpPr txBox="1"/>
              <p:nvPr/>
            </p:nvSpPr>
            <p:spPr>
              <a:xfrm flipH="1">
                <a:off x="771525" y="1741805"/>
                <a:ext cx="5890260" cy="598805"/>
              </a:xfrm>
              <a:prstGeom prst="rect">
                <a:avLst/>
              </a:prstGeom>
              <a:noFill/>
            </p:spPr>
            <p:txBody>
              <a:bodyPr wrap="square" rtlCol="0">
                <a:spAutoFit/>
              </a:bodyPr>
              <a:lstStyle/>
              <a:p>
                <a:pPr indent="0" fontAlgn="auto">
                  <a:lnSpc>
                    <a:spcPct val="150000"/>
                  </a:lnSpc>
                  <a:buFont typeface="Arial" panose="020B0604020202090204" pitchFamily="34" charset="0"/>
                  <a:buNone/>
                </a:pPr>
                <a14:m>
                  <m:oMath xmlns:m="http://schemas.openxmlformats.org/officeDocument/2006/math">
                    <m:r>
                      <m:rPr>
                        <m:sty m:val="p"/>
                      </m:rPr>
                      <a:rPr lang="en-US" sz="2200" dirty="0">
                        <a:latin typeface="Cambria Math" panose="02040503050406030204" charset="0"/>
                        <a:cs typeface="Cambria Math" panose="02040503050406030204" charset="0"/>
                        <a:sym typeface="+mn-ea"/>
                      </a:rPr>
                      <m:t>R</m:t>
                    </m:r>
                    <m:r>
                      <a:rPr lang="en-US" sz="2200" dirty="0">
                        <a:latin typeface="Cambria Math" panose="02040503050406030204" charset="0"/>
                        <a:cs typeface="Cambria Math" panose="02040503050406030204" charset="0"/>
                        <a:sym typeface="+mn-ea"/>
                      </a:rPr>
                      <m:t> =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1</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2</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3</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4</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5</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6</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7</m:t>
                    </m:r>
                    <m:r>
                      <a:rPr lang="en-US" sz="2200" dirty="0">
                        <a:latin typeface="Cambria Math" panose="02040503050406030204" charset="0"/>
                        <a:cs typeface="Cambria Math" panose="02040503050406030204" charset="0"/>
                        <a:sym typeface="+mn-ea"/>
                      </a:rPr>
                      <m:t>}</m:t>
                    </m:r>
                  </m:oMath>
                </a14:m>
                <a:r>
                  <a:rPr sz="2200" dirty="0">
                    <a:sym typeface="+mn-ea"/>
                  </a:rPr>
                  <a:t>为</a:t>
                </a:r>
                <a:r>
                  <a:rPr lang="zh-CN" sz="2200" dirty="0">
                    <a:sym typeface="+mn-ea"/>
                  </a:rPr>
                  <a:t>边集</a:t>
                </a:r>
                <a:endParaRPr lang="en-US" altLang="zh-CN" sz="2200" dirty="0">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flipH="1">
                <a:off x="771525" y="1741805"/>
                <a:ext cx="5890260" cy="598805"/>
              </a:xfrm>
              <a:prstGeom prst="rect">
                <a:avLst/>
              </a:prstGeom>
              <a:blipFill rotWithShape="1">
                <a:blip r:embed="rId3"/>
                <a:stretch>
                  <a:fillRect b="-848"/>
                </a:stretch>
              </a:blipFill>
            </p:spPr>
            <p:txBody>
              <a:bodyPr/>
              <a:lstStyle/>
              <a:p>
                <a:r>
                  <a:rPr lang="zh-CN" altLang="en-US">
                    <a:noFill/>
                  </a:rPr>
                  <a:t> </a:t>
                </a:r>
              </a:p>
            </p:txBody>
          </p:sp>
        </mc:Fallback>
      </mc:AlternateContent>
      <p:pic>
        <p:nvPicPr>
          <p:cNvPr id="20" name="图片 19" descr="cypher_example"/>
          <p:cNvPicPr>
            <a:picLocks noChangeAspect="1"/>
          </p:cNvPicPr>
          <p:nvPr/>
        </p:nvPicPr>
        <p:blipFill>
          <a:blip r:embed="rId4"/>
          <a:stretch>
            <a:fillRect/>
          </a:stretch>
        </p:blipFill>
        <p:spPr>
          <a:xfrm>
            <a:off x="2656205" y="2394585"/>
            <a:ext cx="6879590" cy="3961765"/>
          </a:xfrm>
          <a:prstGeom prst="rect">
            <a:avLst/>
          </a:prstGeom>
        </p:spPr>
      </p:pic>
      <p:sp>
        <p:nvSpPr>
          <p:cNvPr id="21" name="灯片编号占位符 20"/>
          <p:cNvSpPr>
            <a:spLocks noGrp="1"/>
          </p:cNvSpPr>
          <p:nvPr>
            <p:ph type="sldNum" sz="quarter" idx="12"/>
          </p:nvPr>
        </p:nvSpPr>
        <p:spPr/>
        <p:txBody>
          <a:bodyPr/>
          <a:lstStyle/>
          <a:p>
            <a:fld id="{36A25BD4-2C18-3241-A107-B7FFDDC89A82}" type="slidenum">
              <a:rPr kumimoji="1" lang="zh-CN" altLang="en-US" smtClean="0"/>
              <a:t>66</a:t>
            </a:fld>
            <a:endParaRPr kumimoji="1"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属性图示例</a:t>
            </a:r>
          </a:p>
        </p:txBody>
      </p:sp>
      <mc:AlternateContent xmlns:mc="http://schemas.openxmlformats.org/markup-compatibility/2006" xmlns:a14="http://schemas.microsoft.com/office/drawing/2010/main">
        <mc:Choice Requires="a14">
          <p:sp>
            <p:nvSpPr>
              <p:cNvPr id="10" name="文本框 9"/>
              <p:cNvSpPr txBox="1"/>
              <p:nvPr/>
            </p:nvSpPr>
            <p:spPr>
              <a:xfrm flipH="1">
                <a:off x="771525" y="1741805"/>
                <a:ext cx="10633075" cy="1614805"/>
              </a:xfrm>
              <a:prstGeom prst="rect">
                <a:avLst/>
              </a:prstGeom>
              <a:noFill/>
            </p:spPr>
            <p:txBody>
              <a:bodyPr wrap="square" rtlCol="0">
                <a:spAutoFit/>
              </a:bodyPr>
              <a:lstStyle/>
              <a:p>
                <a:pPr indent="0" fontAlgn="auto">
                  <a:lnSpc>
                    <a:spcPct val="150000"/>
                  </a:lnSpc>
                  <a:buFont typeface="Arial" panose="020B0604020202090204" pitchFamily="34" charset="0"/>
                  <a:buNone/>
                </a:pPr>
                <a14:m>
                  <m:oMath xmlns:m="http://schemas.openxmlformats.org/officeDocument/2006/math">
                    <m:r>
                      <m:rPr>
                        <m:sty m:val="p"/>
                      </m:rPr>
                      <a:rPr lang="en-US" sz="2200" dirty="0">
                        <a:latin typeface="Cambria Math" panose="02040503050406030204" charset="0"/>
                        <a:cs typeface="Cambria Math" panose="02040503050406030204" charset="0"/>
                        <a:sym typeface="+mn-ea"/>
                      </a:rPr>
                      <m:t>src</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1</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1</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2</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1</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3</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3</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4</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1</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5</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1</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6</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5</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7</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3</m:t>
                    </m:r>
                    <m:r>
                      <a:rPr lang="en-US" sz="2200" dirty="0">
                        <a:latin typeface="Cambria Math" panose="02040503050406030204" charset="0"/>
                        <a:cs typeface="Cambria Math" panose="02040503050406030204" charset="0"/>
                        <a:sym typeface="+mn-ea"/>
                      </a:rPr>
                      <m:t>}</m:t>
                    </m:r>
                  </m:oMath>
                </a14:m>
                <a:r>
                  <a:rPr sz="2200" dirty="0">
                    <a:sym typeface="+mn-ea"/>
                  </a:rPr>
                  <a:t>用以将各条边映射到其的起点</a:t>
                </a:r>
              </a:p>
              <a:p>
                <a:pPr indent="0" fontAlgn="auto">
                  <a:lnSpc>
                    <a:spcPct val="150000"/>
                  </a:lnSpc>
                  <a:buFont typeface="Arial" panose="020B0604020202090204" pitchFamily="34" charset="0"/>
                  <a:buNone/>
                </a:pPr>
                <a:r>
                  <a:rPr sz="2200" dirty="0">
                    <a:sym typeface="+mn-ea"/>
                  </a:rPr>
                  <a:t></a:t>
                </a:r>
              </a:p>
            </p:txBody>
          </p:sp>
        </mc:Choice>
        <mc:Fallback xmlns="">
          <p:sp>
            <p:nvSpPr>
              <p:cNvPr id="10" name="文本框 9"/>
              <p:cNvSpPr txBox="1">
                <a:spLocks noRot="1" noChangeAspect="1" noMove="1" noResize="1" noEditPoints="1" noAdjustHandles="1" noChangeArrowheads="1" noChangeShapeType="1" noTextEdit="1"/>
              </p:cNvSpPr>
              <p:nvPr/>
            </p:nvSpPr>
            <p:spPr>
              <a:xfrm flipH="1">
                <a:off x="771525" y="1741805"/>
                <a:ext cx="10633075" cy="1614805"/>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图片 4" descr="cypher_example"/>
          <p:cNvPicPr>
            <a:picLocks noChangeAspect="1"/>
          </p:cNvPicPr>
          <p:nvPr/>
        </p:nvPicPr>
        <p:blipFill>
          <a:blip r:embed="rId4"/>
          <a:stretch>
            <a:fillRect/>
          </a:stretch>
        </p:blipFill>
        <p:spPr>
          <a:xfrm>
            <a:off x="2656205" y="2848610"/>
            <a:ext cx="6879590" cy="3961765"/>
          </a:xfrm>
          <a:prstGeom prst="rect">
            <a:avLst/>
          </a:prstGeom>
        </p:spPr>
      </p:pic>
      <p:sp>
        <p:nvSpPr>
          <p:cNvPr id="7" name="灯片编号占位符 6"/>
          <p:cNvSpPr>
            <a:spLocks noGrp="1"/>
          </p:cNvSpPr>
          <p:nvPr>
            <p:ph type="sldNum" sz="quarter" idx="12"/>
          </p:nvPr>
        </p:nvSpPr>
        <p:spPr/>
        <p:txBody>
          <a:bodyPr/>
          <a:lstStyle/>
          <a:p>
            <a:fld id="{36A25BD4-2C18-3241-A107-B7FFDDC89A82}" type="slidenum">
              <a:rPr kumimoji="1" lang="zh-CN" altLang="en-US" smtClean="0"/>
              <a:t>67</a:t>
            </a:fld>
            <a:endParaRPr kumimoji="1"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属性图示例</a:t>
            </a:r>
          </a:p>
        </p:txBody>
      </p:sp>
      <mc:AlternateContent xmlns:mc="http://schemas.openxmlformats.org/markup-compatibility/2006" xmlns:a14="http://schemas.microsoft.com/office/drawing/2010/main">
        <mc:Choice Requires="a14">
          <p:sp>
            <p:nvSpPr>
              <p:cNvPr id="10" name="文本框 9"/>
              <p:cNvSpPr txBox="1"/>
              <p:nvPr/>
            </p:nvSpPr>
            <p:spPr>
              <a:xfrm flipH="1">
                <a:off x="771525" y="1741805"/>
                <a:ext cx="10633075" cy="1614805"/>
              </a:xfrm>
              <a:prstGeom prst="rect">
                <a:avLst/>
              </a:prstGeom>
              <a:noFill/>
            </p:spPr>
            <p:txBody>
              <a:bodyPr wrap="square" rtlCol="0">
                <a:spAutoFit/>
              </a:bodyPr>
              <a:lstStyle/>
              <a:p>
                <a:pPr indent="0" fontAlgn="auto">
                  <a:lnSpc>
                    <a:spcPct val="150000"/>
                  </a:lnSpc>
                  <a:buFont typeface="Arial" panose="020B0604020202090204" pitchFamily="34" charset="0"/>
                  <a:buNone/>
                </a:pPr>
                <a14:m>
                  <m:oMath xmlns:m="http://schemas.openxmlformats.org/officeDocument/2006/math">
                    <m:r>
                      <m:rPr>
                        <m:sty m:val="p"/>
                      </m:rPr>
                      <a:rPr lang="en-US" sz="2200" dirty="0">
                        <a:latin typeface="Cambria Math" panose="02040503050406030204" charset="0"/>
                        <a:cs typeface="Cambria Math" panose="02040503050406030204" charset="0"/>
                        <a:sym typeface="+mn-ea"/>
                      </a:rPr>
                      <m:t>tgt</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1</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5</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2</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4</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3</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4</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4</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3</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5</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2</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6</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6</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r</m:t>
                    </m:r>
                    <m:r>
                      <a:rPr lang="en-US" sz="2200" baseline="-25000" dirty="0">
                        <a:latin typeface="Cambria Math" panose="02040503050406030204" charset="0"/>
                        <a:cs typeface="Cambria Math" panose="02040503050406030204" charset="0"/>
                        <a:sym typeface="+mn-ea"/>
                      </a:rPr>
                      <m:t>7</m:t>
                    </m:r>
                    <m:r>
                      <a:rPr lang="en-US" sz="2200" dirty="0">
                        <a:latin typeface="Cambria Math" panose="02040503050406030204" charset="0"/>
                        <a:cs typeface="Cambria Math" panose="02040503050406030204" charset="0"/>
                        <a:sym typeface="Symbol" panose="05050102010706020507" charset="2"/>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7</m:t>
                    </m:r>
                    <m:r>
                      <a:rPr lang="en-US" sz="2200" dirty="0">
                        <a:latin typeface="Cambria Math" panose="02040503050406030204" charset="0"/>
                        <a:cs typeface="Cambria Math" panose="02040503050406030204" charset="0"/>
                        <a:sym typeface="+mn-ea"/>
                      </a:rPr>
                      <m:t>}</m:t>
                    </m:r>
                  </m:oMath>
                </a14:m>
                <a:r>
                  <a:rPr sz="2200" dirty="0" err="1">
                    <a:sym typeface="+mn-ea"/>
                  </a:rPr>
                  <a:t>用以将各条边映射到其的</a:t>
                </a:r>
                <a:r>
                  <a:rPr lang="zh-CN" altLang="en-US" sz="2200" dirty="0">
                    <a:sym typeface="+mn-ea"/>
                  </a:rPr>
                  <a:t>终</a:t>
                </a:r>
                <a:r>
                  <a:rPr sz="2200" dirty="0" err="1">
                    <a:sym typeface="+mn-ea"/>
                  </a:rPr>
                  <a:t>点</a:t>
                </a:r>
                <a:r>
                  <a:rPr lang="zh-CN" altLang="en-US" sz="2200" dirty="0">
                    <a:sym typeface="+mn-ea"/>
                  </a:rPr>
                  <a:t>。</a:t>
                </a:r>
                <a:endParaRPr sz="2200" dirty="0">
                  <a:sym typeface="+mn-ea"/>
                </a:endParaRPr>
              </a:p>
              <a:p>
                <a:pPr indent="0" fontAlgn="auto">
                  <a:lnSpc>
                    <a:spcPct val="150000"/>
                  </a:lnSpc>
                  <a:buFont typeface="Arial" panose="020B0604020202090204" pitchFamily="34" charset="0"/>
                  <a:buNone/>
                </a:pPr>
                <a:r>
                  <a:rPr sz="2200" dirty="0">
                    <a:sym typeface="+mn-ea"/>
                  </a:rPr>
                  <a:t></a:t>
                </a:r>
              </a:p>
            </p:txBody>
          </p:sp>
        </mc:Choice>
        <mc:Fallback xmlns="">
          <p:sp>
            <p:nvSpPr>
              <p:cNvPr id="10" name="文本框 9"/>
              <p:cNvSpPr txBox="1">
                <a:spLocks noRot="1" noChangeAspect="1" noMove="1" noResize="1" noEditPoints="1" noAdjustHandles="1" noChangeArrowheads="1" noChangeShapeType="1" noTextEdit="1"/>
              </p:cNvSpPr>
              <p:nvPr/>
            </p:nvSpPr>
            <p:spPr>
              <a:xfrm flipH="1">
                <a:off x="771525" y="1741805"/>
                <a:ext cx="10633075" cy="1614805"/>
              </a:xfrm>
              <a:prstGeom prst="rect">
                <a:avLst/>
              </a:prstGeom>
              <a:blipFill>
                <a:blip r:embed="rId3"/>
                <a:stretch>
                  <a:fillRect l="-716" r="-119" b="-3125"/>
                </a:stretch>
              </a:blipFill>
            </p:spPr>
            <p:txBody>
              <a:bodyPr/>
              <a:lstStyle/>
              <a:p>
                <a:r>
                  <a:rPr lang="zh-CN" altLang="en-US">
                    <a:noFill/>
                  </a:rPr>
                  <a:t> </a:t>
                </a:r>
              </a:p>
            </p:txBody>
          </p:sp>
        </mc:Fallback>
      </mc:AlternateContent>
      <p:pic>
        <p:nvPicPr>
          <p:cNvPr id="5" name="图片 4" descr="cypher_example"/>
          <p:cNvPicPr>
            <a:picLocks noChangeAspect="1"/>
          </p:cNvPicPr>
          <p:nvPr/>
        </p:nvPicPr>
        <p:blipFill>
          <a:blip r:embed="rId4"/>
          <a:stretch>
            <a:fillRect/>
          </a:stretch>
        </p:blipFill>
        <p:spPr>
          <a:xfrm>
            <a:off x="2656205" y="2848610"/>
            <a:ext cx="6879590" cy="3961765"/>
          </a:xfrm>
          <a:prstGeom prst="rect">
            <a:avLst/>
          </a:prstGeom>
        </p:spPr>
      </p:pic>
      <p:sp>
        <p:nvSpPr>
          <p:cNvPr id="7" name="灯片编号占位符 6"/>
          <p:cNvSpPr>
            <a:spLocks noGrp="1"/>
          </p:cNvSpPr>
          <p:nvPr>
            <p:ph type="sldNum" sz="quarter" idx="12"/>
          </p:nvPr>
        </p:nvSpPr>
        <p:spPr/>
        <p:txBody>
          <a:bodyPr/>
          <a:lstStyle/>
          <a:p>
            <a:fld id="{36A25BD4-2C18-3241-A107-B7FFDDC89A82}" type="slidenum">
              <a:rPr kumimoji="1" lang="zh-CN" altLang="en-US" smtClean="0"/>
              <a:t>68</a:t>
            </a:fld>
            <a:endParaRPr kumimoji="1"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属性图示例</a:t>
            </a:r>
          </a:p>
        </p:txBody>
      </p:sp>
      <p:sp>
        <p:nvSpPr>
          <p:cNvPr id="10" name="文本框 9"/>
          <p:cNvSpPr txBox="1"/>
          <p:nvPr/>
        </p:nvSpPr>
        <p:spPr>
          <a:xfrm flipH="1">
            <a:off x="771525" y="1741805"/>
            <a:ext cx="10633075" cy="1106805"/>
          </a:xfrm>
          <a:prstGeom prst="rect">
            <a:avLst/>
          </a:prstGeom>
          <a:noFill/>
        </p:spPr>
        <p:txBody>
          <a:bodyPr wrap="square" rtlCol="0">
            <a:spAutoFit/>
          </a:bodyPr>
          <a:lstStyle/>
          <a:p>
            <a:pPr indent="0" fontAlgn="auto">
              <a:lnSpc>
                <a:spcPct val="150000"/>
              </a:lnSpc>
              <a:buFont typeface="Arial" panose="020B0604020202090204" pitchFamily="34" charset="0"/>
              <a:buNone/>
            </a:pPr>
            <a:r>
              <a:rPr lang="en-US" sz="2200" dirty="0">
                <a:latin typeface="Cambria Math" panose="02040503050406030204" charset="0"/>
                <a:cs typeface="Cambria Math" panose="02040503050406030204" charset="0"/>
              </a:rPr>
              <a:t>ι(n</a:t>
            </a:r>
            <a:r>
              <a:rPr lang="en-US" sz="2200" baseline="-25000" dirty="0">
                <a:latin typeface="Cambria Math" panose="02040503050406030204" charset="0"/>
                <a:cs typeface="Cambria Math" panose="02040503050406030204" charset="0"/>
              </a:rPr>
              <a:t>1</a:t>
            </a:r>
            <a:r>
              <a:rPr lang="en-US" sz="2200" dirty="0">
                <a:latin typeface="Cambria Math" panose="02040503050406030204" charset="0"/>
                <a:cs typeface="Cambria Math" panose="02040503050406030204" charset="0"/>
              </a:rPr>
              <a:t>, name)=“JamesWatt”, ι(n</a:t>
            </a:r>
            <a:r>
              <a:rPr lang="en-US" sz="2200" baseline="-25000" dirty="0">
                <a:latin typeface="Cambria Math" panose="02040503050406030204" charset="0"/>
                <a:cs typeface="Cambria Math" panose="02040503050406030204" charset="0"/>
              </a:rPr>
              <a:t>1</a:t>
            </a:r>
            <a:r>
              <a:rPr lang="en-US" sz="2200" dirty="0">
                <a:latin typeface="Cambria Math" panose="02040503050406030204" charset="0"/>
                <a:cs typeface="Cambria Math" panose="02040503050406030204" charset="0"/>
              </a:rPr>
              <a:t>, birthDate)=1736-01-19, ι(n</a:t>
            </a:r>
            <a:r>
              <a:rPr lang="en-US" sz="2200" baseline="-25000" dirty="0">
                <a:latin typeface="Cambria Math" panose="02040503050406030204" charset="0"/>
                <a:cs typeface="Cambria Math" panose="02040503050406030204" charset="0"/>
              </a:rPr>
              <a:t>2</a:t>
            </a:r>
            <a:r>
              <a:rPr lang="en-US" sz="2200" dirty="0">
                <a:latin typeface="Cambria Math" panose="02040503050406030204" charset="0"/>
                <a:cs typeface="Cambria Math" panose="02040503050406030204" charset="0"/>
              </a:rPr>
              <a:t>, name)=“Joseph Black”, ......, </a:t>
            </a:r>
            <a:r>
              <a:rPr lang="en-US" sz="2200" dirty="0">
                <a:latin typeface="Cambria Math" panose="02040503050406030204" charset="0"/>
                <a:cs typeface="Cambria Math" panose="02040503050406030204" charset="0"/>
                <a:sym typeface="+mn-ea"/>
              </a:rPr>
              <a:t>ι</a:t>
            </a:r>
            <a:r>
              <a:rPr lang="en-US" sz="2200" dirty="0">
                <a:latin typeface="Cambria Math" panose="02040503050406030204" charset="0"/>
                <a:cs typeface="Cambria Math" panose="02040503050406030204" charset="0"/>
              </a:rPr>
              <a:t>(n</a:t>
            </a:r>
            <a:r>
              <a:rPr lang="en-US" sz="2200" baseline="-25000" dirty="0">
                <a:latin typeface="Cambria Math" panose="02040503050406030204" charset="0"/>
                <a:cs typeface="Cambria Math" panose="02040503050406030204" charset="0"/>
              </a:rPr>
              <a:t>7</a:t>
            </a:r>
            <a:r>
              <a:rPr lang="en-US" sz="2200" dirty="0">
                <a:latin typeface="Cambria Math" panose="02040503050406030204" charset="0"/>
                <a:cs typeface="Cambria Math" panose="02040503050406030204" charset="0"/>
              </a:rPr>
              <a:t>, birthDate)= -383-1-1</a:t>
            </a:r>
            <a:r>
              <a:rPr sz="2200" dirty="0">
                <a:sym typeface="+mn-ea"/>
              </a:rPr>
              <a:t></a:t>
            </a:r>
          </a:p>
        </p:txBody>
      </p:sp>
      <p:pic>
        <p:nvPicPr>
          <p:cNvPr id="9" name="图片 8" descr="cypher_example"/>
          <p:cNvPicPr>
            <a:picLocks noChangeAspect="1"/>
          </p:cNvPicPr>
          <p:nvPr/>
        </p:nvPicPr>
        <p:blipFill>
          <a:blip r:embed="rId3"/>
          <a:stretch>
            <a:fillRect/>
          </a:stretch>
        </p:blipFill>
        <p:spPr>
          <a:xfrm>
            <a:off x="2728595" y="2848610"/>
            <a:ext cx="6718935" cy="3868420"/>
          </a:xfrm>
          <a:prstGeom prst="rect">
            <a:avLst/>
          </a:prstGeom>
        </p:spPr>
      </p:pic>
      <p:sp>
        <p:nvSpPr>
          <p:cNvPr id="11" name="灯片编号占位符 10"/>
          <p:cNvSpPr>
            <a:spLocks noGrp="1"/>
          </p:cNvSpPr>
          <p:nvPr>
            <p:ph type="sldNum" sz="quarter" idx="12"/>
          </p:nvPr>
        </p:nvSpPr>
        <p:spPr/>
        <p:txBody>
          <a:bodyPr/>
          <a:lstStyle/>
          <a:p>
            <a:fld id="{36A25BD4-2C18-3241-A107-B7FFDDC89A82}" type="slidenum">
              <a:rPr kumimoji="1" lang="zh-CN" altLang="en-US" smtClean="0"/>
              <a:t>69</a:t>
            </a:fld>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8" name="矩形 17"/>
          <p:cNvSpPr/>
          <p:nvPr/>
        </p:nvSpPr>
        <p:spPr>
          <a:xfrm>
            <a:off x="559592" y="1816090"/>
            <a:ext cx="5609713" cy="460375"/>
          </a:xfrm>
          <a:prstGeom prst="rect">
            <a:avLst/>
          </a:prstGeom>
        </p:spPr>
        <p:txBody>
          <a:bodyPr wrap="square">
            <a:spAutoFit/>
          </a:bodyPr>
          <a:lstStyle/>
          <a:p>
            <a:r>
              <a:rPr sz="2400" b="1" dirty="0">
                <a:latin typeface="+mn-ea"/>
              </a:rPr>
              <a:t>资源描述框架(RDF)数据</a:t>
            </a:r>
            <a:r>
              <a:rPr lang="zh-CN" sz="2400" b="1" dirty="0">
                <a:latin typeface="+mn-ea"/>
              </a:rPr>
              <a:t>示例</a:t>
            </a:r>
          </a:p>
        </p:txBody>
      </p:sp>
      <p:sp>
        <p:nvSpPr>
          <p:cNvPr id="21" name="矩形 20"/>
          <p:cNvSpPr/>
          <p:nvPr/>
        </p:nvSpPr>
        <p:spPr>
          <a:xfrm>
            <a:off x="559592" y="2537692"/>
            <a:ext cx="4139408" cy="2861310"/>
          </a:xfrm>
          <a:prstGeom prst="rect">
            <a:avLst/>
          </a:prstGeom>
        </p:spPr>
        <p:txBody>
          <a:bodyPr wrap="square">
            <a:spAutoFit/>
          </a:bodyPr>
          <a:lstStyle/>
          <a:p>
            <a:pPr marL="342900" indent="-342900">
              <a:buFont typeface="Arial" panose="020B0604020202090204"/>
              <a:buChar char="•"/>
            </a:pPr>
            <a:r>
              <a:rPr lang="zh-CN" altLang="en-US" sz="2000" dirty="0">
                <a:solidFill>
                  <a:srgbClr val="C00000"/>
                </a:solidFill>
                <a:latin typeface="+mn-ea"/>
                <a:cs typeface="E-BZ"/>
              </a:rPr>
              <a:t>R</a:t>
            </a:r>
            <a:r>
              <a:rPr lang="zh-CN" altLang="en-US" sz="2000" dirty="0">
                <a:solidFill>
                  <a:srgbClr val="C00000"/>
                </a:solidFill>
                <a:latin typeface="+mn-ea"/>
                <a:cs typeface="E-BZ"/>
                <a:sym typeface="+mn-ea"/>
              </a:rPr>
              <a:t>DF中任何实体都被称之为资源(Resource)，用一个统一的国际化标识符（IRI，Internationalized Resource Identifier）来唯一标识；</a:t>
            </a:r>
          </a:p>
          <a:p>
            <a:pPr marL="342900" indent="-342900">
              <a:buFont typeface="Arial" panose="020B0604020202090204"/>
              <a:buChar char="•"/>
            </a:pPr>
            <a:endParaRPr lang="zh-CN" altLang="en-US" sz="2000" dirty="0">
              <a:solidFill>
                <a:srgbClr val="C00000"/>
              </a:solidFill>
              <a:latin typeface="+mn-ea"/>
              <a:cs typeface="E-BZ"/>
            </a:endParaRPr>
          </a:p>
          <a:p>
            <a:pPr marL="342900" indent="-342900">
              <a:buFont typeface="Arial" panose="020B0604020202090204"/>
              <a:buChar char="•"/>
            </a:pPr>
            <a:r>
              <a:rPr lang="zh-CN" altLang="en-US" sz="2000" dirty="0">
                <a:solidFill>
                  <a:srgbClr val="C00000"/>
                </a:solidFill>
                <a:latin typeface="+mn-ea"/>
                <a:cs typeface="E-BZ"/>
                <a:sym typeface="+mn-ea"/>
              </a:rPr>
              <a:t>资源的属性可以被定义；</a:t>
            </a:r>
            <a:endParaRPr lang="zh-CN" altLang="en-US" sz="2000" dirty="0">
              <a:solidFill>
                <a:srgbClr val="C00000"/>
              </a:solidFill>
              <a:latin typeface="+mn-ea"/>
              <a:cs typeface="E-BZ"/>
            </a:endParaRPr>
          </a:p>
          <a:p>
            <a:pPr marL="342900" indent="-342900">
              <a:buFont typeface="Arial" panose="020B0604020202090204"/>
              <a:buChar char="•"/>
            </a:pPr>
            <a:endParaRPr lang="zh-CN" altLang="en-US" sz="2000" dirty="0">
              <a:solidFill>
                <a:srgbClr val="C00000"/>
              </a:solidFill>
              <a:latin typeface="+mn-ea"/>
              <a:cs typeface="E-BZ"/>
            </a:endParaRPr>
          </a:p>
          <a:p>
            <a:pPr marL="342900" indent="-342900">
              <a:buFont typeface="Arial" panose="020B0604020202090204"/>
              <a:buChar char="•"/>
            </a:pPr>
            <a:r>
              <a:rPr lang="zh-CN" altLang="en-US" sz="2000" dirty="0">
                <a:solidFill>
                  <a:srgbClr val="C00000"/>
                </a:solidFill>
                <a:latin typeface="+mn-ea"/>
                <a:cs typeface="E-BZ"/>
                <a:sym typeface="+mn-ea"/>
              </a:rPr>
              <a:t>资源间关系可以被定义；</a:t>
            </a:r>
            <a:endParaRPr lang="zh-CN" altLang="en-US" sz="2000" dirty="0">
              <a:solidFill>
                <a:srgbClr val="C00000"/>
              </a:solidFill>
              <a:latin typeface="+mn-ea"/>
              <a:cs typeface="E-BZ"/>
            </a:endParaRPr>
          </a:p>
          <a:p>
            <a:pPr marL="342900" indent="-342900">
              <a:buFont typeface="Arial" panose="020B0604020202090204"/>
              <a:buChar char="•"/>
            </a:pPr>
            <a:endParaRPr lang="zh-CN" altLang="en-US" sz="2000" dirty="0">
              <a:solidFill>
                <a:srgbClr val="C00000"/>
              </a:solidFill>
              <a:latin typeface="+mn-ea"/>
              <a:cs typeface="E-BZ"/>
            </a:endParaRPr>
          </a:p>
        </p:txBody>
      </p:sp>
      <p:pic>
        <p:nvPicPr>
          <p:cNvPr id="13" name="图片 12"/>
          <p:cNvPicPr>
            <a:picLocks noChangeAspect="1"/>
          </p:cNvPicPr>
          <p:nvPr/>
        </p:nvPicPr>
        <p:blipFill>
          <a:blip r:embed="rId3"/>
          <a:stretch>
            <a:fillRect/>
          </a:stretch>
        </p:blipFill>
        <p:spPr>
          <a:xfrm>
            <a:off x="5446395" y="3028315"/>
            <a:ext cx="1256665" cy="1855470"/>
          </a:xfrm>
          <a:prstGeom prst="rect">
            <a:avLst/>
          </a:prstGeom>
        </p:spPr>
      </p:pic>
      <p:pic>
        <p:nvPicPr>
          <p:cNvPr id="14" name="图片 13"/>
          <p:cNvPicPr>
            <a:picLocks noChangeAspect="1"/>
          </p:cNvPicPr>
          <p:nvPr/>
        </p:nvPicPr>
        <p:blipFill>
          <a:blip r:embed="rId4"/>
          <a:stretch>
            <a:fillRect/>
          </a:stretch>
        </p:blipFill>
        <p:spPr>
          <a:xfrm>
            <a:off x="9291320" y="2953385"/>
            <a:ext cx="2381250" cy="2005330"/>
          </a:xfrm>
          <a:prstGeom prst="rect">
            <a:avLst/>
          </a:prstGeom>
        </p:spPr>
      </p:pic>
      <p:cxnSp>
        <p:nvCxnSpPr>
          <p:cNvPr id="15" name="直接箭头连接符 14"/>
          <p:cNvCxnSpPr>
            <a:stCxn id="13" idx="3"/>
            <a:endCxn id="14" idx="1"/>
          </p:cNvCxnSpPr>
          <p:nvPr/>
        </p:nvCxnSpPr>
        <p:spPr>
          <a:xfrm>
            <a:off x="6715125" y="3956050"/>
            <a:ext cx="2588260" cy="0"/>
          </a:xfrm>
          <a:prstGeom prst="straightConnector1">
            <a:avLst/>
          </a:prstGeom>
          <a:ln w="63500">
            <a:tailEnd type="arrow" w="lg" len="lg"/>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64075" y="2446655"/>
            <a:ext cx="2821940" cy="645160"/>
          </a:xfrm>
          <a:prstGeom prst="rect">
            <a:avLst/>
          </a:prstGeom>
          <a:noFill/>
        </p:spPr>
        <p:txBody>
          <a:bodyPr wrap="square" rtlCol="0" anchor="t">
            <a:spAutoFit/>
          </a:bodyPr>
          <a:lstStyle/>
          <a:p>
            <a:pPr algn="ctr"/>
            <a:r>
              <a:rPr>
                <a:latin typeface="Times New Roman" panose="02020503050405090304" pitchFamily="18" charset="0"/>
                <a:cs typeface="Times New Roman" panose="02020503050405090304" pitchFamily="18" charset="0"/>
              </a:rPr>
              <a:t>http://dbpedia.org/resource/University_of_Glasgow</a:t>
            </a:r>
          </a:p>
        </p:txBody>
      </p:sp>
      <p:sp>
        <p:nvSpPr>
          <p:cNvPr id="17" name="文本框 16"/>
          <p:cNvSpPr txBox="1"/>
          <p:nvPr/>
        </p:nvSpPr>
        <p:spPr>
          <a:xfrm>
            <a:off x="9144635" y="2308225"/>
            <a:ext cx="2674620" cy="645160"/>
          </a:xfrm>
          <a:prstGeom prst="rect">
            <a:avLst/>
          </a:prstGeom>
          <a:noFill/>
        </p:spPr>
        <p:txBody>
          <a:bodyPr wrap="square" rtlCol="0" anchor="t">
            <a:spAutoFit/>
          </a:bodyPr>
          <a:lstStyle/>
          <a:p>
            <a:pPr algn="ctr"/>
            <a:r>
              <a:rPr>
                <a:latin typeface="Times New Roman" panose="02020503050405090304" pitchFamily="18" charset="0"/>
                <a:cs typeface="Times New Roman" panose="02020503050405090304" pitchFamily="18" charset="0"/>
              </a:rPr>
              <a:t>http://dbpedia.org/resouce/Scotland</a:t>
            </a:r>
          </a:p>
        </p:txBody>
      </p:sp>
      <p:sp>
        <p:nvSpPr>
          <p:cNvPr id="19" name="文本框 18"/>
          <p:cNvSpPr txBox="1"/>
          <p:nvPr/>
        </p:nvSpPr>
        <p:spPr>
          <a:xfrm>
            <a:off x="6583045" y="4034155"/>
            <a:ext cx="2768600" cy="645160"/>
          </a:xfrm>
          <a:prstGeom prst="rect">
            <a:avLst/>
          </a:prstGeom>
          <a:noFill/>
        </p:spPr>
        <p:txBody>
          <a:bodyPr wrap="square" rtlCol="0" anchor="t">
            <a:spAutoFit/>
          </a:bodyPr>
          <a:lstStyle/>
          <a:p>
            <a:pPr algn="ctr"/>
            <a:r>
              <a:rPr>
                <a:latin typeface="Times New Roman" panose="02020503050405090304" pitchFamily="18" charset="0"/>
                <a:cs typeface="Times New Roman" panose="02020503050405090304" pitchFamily="18" charset="0"/>
              </a:rPr>
              <a:t>http://dbpedia.org/ontology/located_in</a:t>
            </a:r>
          </a:p>
        </p:txBody>
      </p:sp>
      <p:sp>
        <p:nvSpPr>
          <p:cNvPr id="20" name="灯片编号占位符 19"/>
          <p:cNvSpPr>
            <a:spLocks noGrp="1"/>
          </p:cNvSpPr>
          <p:nvPr>
            <p:ph type="sldNum" sz="quarter" idx="12"/>
          </p:nvPr>
        </p:nvSpPr>
        <p:spPr/>
        <p:txBody>
          <a:bodyPr/>
          <a:lstStyle/>
          <a:p>
            <a:fld id="{36A25BD4-2C18-3241-A107-B7FFDDC89A82}" type="slidenum">
              <a:rPr kumimoji="1" lang="zh-CN" altLang="en-US" smtClean="0"/>
              <a:t>7</a:t>
            </a:fld>
            <a:endParaRPr kumimoji="1"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属性图示例</a:t>
            </a:r>
          </a:p>
        </p:txBody>
      </p:sp>
      <mc:AlternateContent xmlns:mc="http://schemas.openxmlformats.org/markup-compatibility/2006" xmlns:a14="http://schemas.microsoft.com/office/drawing/2010/main">
        <mc:Choice Requires="a14">
          <p:sp>
            <p:nvSpPr>
              <p:cNvPr id="10" name="文本框 9"/>
              <p:cNvSpPr txBox="1"/>
              <p:nvPr/>
            </p:nvSpPr>
            <p:spPr>
              <a:xfrm flipH="1">
                <a:off x="771525" y="1741805"/>
                <a:ext cx="10633075" cy="1106805"/>
              </a:xfrm>
              <a:prstGeom prst="rect">
                <a:avLst/>
              </a:prstGeom>
              <a:noFill/>
            </p:spPr>
            <p:txBody>
              <a:bodyPr wrap="square" rtlCol="0">
                <a:spAutoFit/>
              </a:bodyPr>
              <a:lstStyle/>
              <a:p>
                <a:pPr indent="0" fontAlgn="auto">
                  <a:lnSpc>
                    <a:spcPct val="150000"/>
                  </a:lnSpc>
                  <a:buFont typeface="Arial" panose="020B0604020202090204" pitchFamily="34" charset="0"/>
                  <a:buNone/>
                </a:pPr>
                <a14:m>
                  <m:oMathPara xmlns:m="http://schemas.openxmlformats.org/officeDocument/2006/math">
                    <m:oMathParaPr>
                      <m:jc m:val="left"/>
                    </m:oMathParaPr>
                    <m:oMath xmlns:m="http://schemas.openxmlformats.org/officeDocument/2006/math">
                      <m:r>
                        <m:rPr>
                          <m:sty m:val="p"/>
                        </m:rPr>
                        <a:rPr lang="en-US" sz="2200" dirty="0">
                          <a:latin typeface="Cambria Math" panose="02040503050406030204" charset="0"/>
                          <a:cs typeface="Cambria Math" panose="02040503050406030204" charset="0"/>
                        </a:rPr>
                        <m:t>λ</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n</m:t>
                      </m:r>
                      <m:r>
                        <a:rPr lang="en-US" sz="2200" baseline="-25000" dirty="0">
                          <a:latin typeface="Cambria Math" panose="02040503050406030204" charset="0"/>
                          <a:cs typeface="Cambria Math" panose="02040503050406030204" charset="0"/>
                        </a:rPr>
                        <m:t>1</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Scientist</m:t>
                      </m:r>
                      <m:r>
                        <a:rPr lang="en-US" sz="2200" dirty="0">
                          <a:latin typeface="Cambria Math" panose="02040503050406030204" charset="0"/>
                          <a:cs typeface="Cambria Math" panose="02040503050406030204" charset="0"/>
                        </a:rPr>
                        <m:t>, </m:t>
                      </m:r>
                      <m:r>
                        <m:rPr>
                          <m:sty m:val="p"/>
                        </m:rPr>
                        <a:rPr lang="en-US" sz="2200" dirty="0">
                          <a:latin typeface="Cambria Math" panose="02040503050406030204" charset="0"/>
                          <a:cs typeface="Cambria Math" panose="02040503050406030204" charset="0"/>
                        </a:rPr>
                        <m:t>Person</m:t>
                      </m:r>
                      <m:r>
                        <a:rPr lang="en-US" sz="2200" dirty="0">
                          <a:latin typeface="Cambria Math" panose="02040503050406030204" charset="0"/>
                          <a:cs typeface="Cambria Math" panose="02040503050406030204" charset="0"/>
                        </a:rPr>
                        <m:t>, </m:t>
                      </m:r>
                      <m:r>
                        <m:rPr>
                          <m:sty m:val="p"/>
                        </m:rPr>
                        <a:rPr lang="en-US" sz="2200" dirty="0">
                          <a:latin typeface="Cambria Math" panose="02040503050406030204" charset="0"/>
                          <a:cs typeface="Cambria Math" panose="02040503050406030204" charset="0"/>
                        </a:rPr>
                        <m:t>Agent</m:t>
                      </m:r>
                      <m:r>
                        <a:rPr lang="en-US" sz="2200" dirty="0">
                          <a:latin typeface="Cambria Math" panose="02040503050406030204" charset="0"/>
                          <a:cs typeface="Cambria Math" panose="02040503050406030204" charset="0"/>
                        </a:rPr>
                        <m:t>}, </m:t>
                      </m:r>
                      <m:r>
                        <m:rPr>
                          <m:sty m:val="p"/>
                        </m:rPr>
                        <a:rPr lang="en-US" sz="2200" dirty="0">
                          <a:latin typeface="Cambria Math" panose="02040503050406030204" charset="0"/>
                          <a:cs typeface="Cambria Math" panose="02040503050406030204" charset="0"/>
                        </a:rPr>
                        <m:t>λ</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n</m:t>
                      </m:r>
                      <m:r>
                        <a:rPr lang="en-US" sz="2200" baseline="-25000" dirty="0">
                          <a:latin typeface="Cambria Math" panose="02040503050406030204" charset="0"/>
                          <a:cs typeface="Cambria Math" panose="02040503050406030204" charset="0"/>
                        </a:rPr>
                        <m:t>2</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Scientist</m:t>
                      </m:r>
                      <m:r>
                        <a:rPr lang="en-US" sz="2200" dirty="0">
                          <a:latin typeface="Cambria Math" panose="02040503050406030204" charset="0"/>
                          <a:cs typeface="Cambria Math" panose="02040503050406030204" charset="0"/>
                        </a:rPr>
                        <m:t>, </m:t>
                      </m:r>
                      <m:r>
                        <m:rPr>
                          <m:sty m:val="p"/>
                        </m:rPr>
                        <a:rPr lang="en-US" sz="2200" dirty="0">
                          <a:latin typeface="Cambria Math" panose="02040503050406030204" charset="0"/>
                          <a:cs typeface="Cambria Math" panose="02040503050406030204" charset="0"/>
                        </a:rPr>
                        <m:t>Person</m:t>
                      </m:r>
                      <m:r>
                        <a:rPr lang="en-US" sz="2200" dirty="0">
                          <a:latin typeface="Cambria Math" panose="02040503050406030204" charset="0"/>
                          <a:cs typeface="Cambria Math" panose="02040503050406030204" charset="0"/>
                        </a:rPr>
                        <m:t>}, </m:t>
                      </m:r>
                      <m:r>
                        <m:rPr>
                          <m:sty m:val="p"/>
                        </m:rPr>
                        <a:rPr lang="en-US" sz="2200" dirty="0">
                          <a:latin typeface="Cambria Math" panose="02040503050406030204" charset="0"/>
                          <a:cs typeface="Cambria Math" panose="02040503050406030204" charset="0"/>
                        </a:rPr>
                        <m:t>λ</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n</m:t>
                      </m:r>
                      <m:r>
                        <a:rPr lang="en-US" sz="2200" baseline="-25000" dirty="0">
                          <a:latin typeface="Cambria Math" panose="02040503050406030204" charset="0"/>
                          <a:cs typeface="Cambria Math" panose="02040503050406030204" charset="0"/>
                        </a:rPr>
                        <m:t>3</m:t>
                      </m:r>
                      <m:r>
                        <a:rPr lang="en-US" sz="2200" dirty="0">
                          <a:latin typeface="Cambria Math" panose="02040503050406030204" charset="0"/>
                          <a:cs typeface="Cambria Math" panose="02040503050406030204" charset="0"/>
                        </a:rPr>
                        <m:t>)=</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Person</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λ</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4</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University</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λ</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5</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Place</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λ</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6</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Place</m:t>
                      </m:r>
                      <m:r>
                        <a:rPr lang="en-US" sz="2200" dirty="0">
                          <a:latin typeface="Cambria Math" panose="02040503050406030204" charset="0"/>
                          <a:cs typeface="Cambria Math" panose="02040503050406030204" charset="0"/>
                          <a:sym typeface="+mn-ea"/>
                        </a:rPr>
                        <m:t>}, </m:t>
                      </m:r>
                      <m:r>
                        <m:rPr>
                          <m:sty m:val="p"/>
                        </m:rPr>
                        <a:rPr lang="en-US" sz="2200" dirty="0">
                          <a:latin typeface="Cambria Math" panose="02040503050406030204" charset="0"/>
                          <a:cs typeface="Cambria Math" panose="02040503050406030204" charset="0"/>
                          <a:sym typeface="+mn-ea"/>
                        </a:rPr>
                        <m:t>λ</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n</m:t>
                      </m:r>
                      <m:r>
                        <a:rPr lang="en-US" sz="2200" baseline="-25000" dirty="0">
                          <a:latin typeface="Cambria Math" panose="02040503050406030204" charset="0"/>
                          <a:cs typeface="Cambria Math" panose="02040503050406030204" charset="0"/>
                          <a:sym typeface="+mn-ea"/>
                        </a:rPr>
                        <m:t>7</m:t>
                      </m:r>
                      <m:r>
                        <a:rPr lang="en-US" sz="2200" dirty="0">
                          <a:latin typeface="Cambria Math" panose="02040503050406030204" charset="0"/>
                          <a:cs typeface="Cambria Math" panose="02040503050406030204" charset="0"/>
                          <a:sym typeface="+mn-ea"/>
                        </a:rPr>
                        <m:t>)={</m:t>
                      </m:r>
                      <m:r>
                        <m:rPr>
                          <m:sty m:val="p"/>
                        </m:rPr>
                        <a:rPr lang="en-US" sz="2200" dirty="0">
                          <a:latin typeface="Cambria Math" panose="02040503050406030204" charset="0"/>
                          <a:cs typeface="Cambria Math" panose="02040503050406030204" charset="0"/>
                          <a:sym typeface="+mn-ea"/>
                        </a:rPr>
                        <m:t>Person</m:t>
                      </m:r>
                      <m:r>
                        <a:rPr lang="en-US" sz="2200" dirty="0">
                          <a:latin typeface="Cambria Math" panose="02040503050406030204" charset="0"/>
                          <a:cs typeface="Cambria Math" panose="02040503050406030204" charset="0"/>
                          <a:sym typeface="+mn-ea"/>
                        </a:rPr>
                        <m:t>}</m:t>
                      </m:r>
                    </m:oMath>
                  </m:oMathPara>
                </a14:m>
                <a:endParaRPr sz="2200" dirty="0">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flipH="1">
                <a:off x="771525" y="1741805"/>
                <a:ext cx="10633075" cy="1106805"/>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2738755" y="2848610"/>
            <a:ext cx="6715125" cy="3867150"/>
          </a:xfrm>
          <a:prstGeom prst="rect">
            <a:avLst/>
          </a:prstGeom>
        </p:spPr>
      </p:pic>
      <p:sp>
        <p:nvSpPr>
          <p:cNvPr id="5" name="灯片编号占位符 4"/>
          <p:cNvSpPr>
            <a:spLocks noGrp="1"/>
          </p:cNvSpPr>
          <p:nvPr>
            <p:ph type="sldNum" sz="quarter" idx="12"/>
          </p:nvPr>
        </p:nvSpPr>
        <p:spPr/>
        <p:txBody>
          <a:bodyPr/>
          <a:lstStyle/>
          <a:p>
            <a:fld id="{36A25BD4-2C18-3241-A107-B7FFDDC89A82}" type="slidenum">
              <a:rPr kumimoji="1" lang="zh-CN" altLang="en-US" smtClean="0"/>
              <a:t>70</a:t>
            </a:fld>
            <a:endParaRPr kumimoji="1"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属性图示例</a:t>
            </a:r>
          </a:p>
        </p:txBody>
      </p:sp>
      <mc:AlternateContent xmlns:mc="http://schemas.openxmlformats.org/markup-compatibility/2006" xmlns:a14="http://schemas.microsoft.com/office/drawing/2010/main">
        <mc:Choice Requires="a14">
          <p:sp>
            <p:nvSpPr>
              <p:cNvPr id="10" name="文本框 9"/>
              <p:cNvSpPr txBox="1"/>
              <p:nvPr/>
            </p:nvSpPr>
            <p:spPr>
              <a:xfrm flipH="1">
                <a:off x="771525" y="1741805"/>
                <a:ext cx="10633075" cy="1106805"/>
              </a:xfrm>
              <a:prstGeom prst="rect">
                <a:avLst/>
              </a:prstGeom>
              <a:noFill/>
            </p:spPr>
            <p:txBody>
              <a:bodyPr wrap="square" rtlCol="0">
                <a:spAutoFit/>
              </a:bodyPr>
              <a:lstStyle/>
              <a:p>
                <a:pPr indent="0" fontAlgn="auto">
                  <a:lnSpc>
                    <a:spcPct val="150000"/>
                  </a:lnSpc>
                  <a:buFont typeface="Arial" panose="020B0604020202090204" pitchFamily="34" charset="0"/>
                  <a:buNone/>
                </a:pPr>
                <a14:m>
                  <m:oMathPara xmlns:m="http://schemas.openxmlformats.org/officeDocument/2006/math">
                    <m:oMathParaPr>
                      <m:jc m:val="left"/>
                    </m:oMathParaPr>
                    <m:oMath xmlns:m="http://schemas.openxmlformats.org/officeDocument/2006/math">
                      <m:r>
                        <m:rPr>
                          <m:sty m:val="p"/>
                        </m:rPr>
                        <a:rPr lang="en-US" sz="2200">
                          <a:latin typeface="Cambria Math" panose="02040503050406030204" charset="0"/>
                          <a:cs typeface="Cambria Math" panose="02040503050406030204" charset="0"/>
                        </a:rPr>
                        <m:t>τ</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r</m:t>
                      </m:r>
                      <m:r>
                        <a:rPr lang="en-US" sz="2200" baseline="-25000" dirty="0">
                          <a:latin typeface="Cambria Math" panose="02040503050406030204" charset="0"/>
                          <a:cs typeface="Cambria Math" panose="02040503050406030204" charset="0"/>
                        </a:rPr>
                        <m:t>1</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birthPlace</m:t>
                      </m:r>
                      <m:r>
                        <a:rPr lang="en-US" sz="2200" dirty="0">
                          <a:latin typeface="Cambria Math" panose="02040503050406030204" charset="0"/>
                          <a:cs typeface="Cambria Math" panose="02040503050406030204" charset="0"/>
                        </a:rPr>
                        <m:t>, </m:t>
                      </m:r>
                      <m:r>
                        <m:rPr>
                          <m:sty m:val="p"/>
                        </m:rPr>
                        <a:rPr lang="en-US" sz="2200">
                          <a:latin typeface="Cambria Math" panose="02040503050406030204" charset="0"/>
                          <a:cs typeface="Cambria Math" panose="02040503050406030204" charset="0"/>
                        </a:rPr>
                        <m:t>τ</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r</m:t>
                      </m:r>
                      <m:r>
                        <a:rPr lang="en-US" sz="2200" baseline="-25000" dirty="0">
                          <a:latin typeface="Cambria Math" panose="02040503050406030204" charset="0"/>
                          <a:cs typeface="Cambria Math" panose="02040503050406030204" charset="0"/>
                        </a:rPr>
                        <m:t>2</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sym typeface="+mn-ea"/>
                        </a:rPr>
                        <m:t>workPlaces</m:t>
                      </m:r>
                      <m:r>
                        <a:rPr lang="en-US" sz="2200" dirty="0">
                          <a:latin typeface="Cambria Math" panose="02040503050406030204" charset="0"/>
                          <a:cs typeface="Cambria Math" panose="02040503050406030204" charset="0"/>
                          <a:sym typeface="+mn-ea"/>
                        </a:rPr>
                        <m:t>, </m:t>
                      </m:r>
                      <m:r>
                        <m:rPr>
                          <m:sty m:val="p"/>
                        </m:rPr>
                        <a:rPr lang="en-US" sz="2200">
                          <a:latin typeface="Cambria Math" panose="02040503050406030204" charset="0"/>
                          <a:cs typeface="Cambria Math" panose="02040503050406030204" charset="0"/>
                        </a:rPr>
                        <m:t>τ</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r</m:t>
                      </m:r>
                      <m:r>
                        <a:rPr lang="en-US" sz="2200" baseline="-25000" dirty="0">
                          <a:latin typeface="Cambria Math" panose="02040503050406030204" charset="0"/>
                          <a:cs typeface="Cambria Math" panose="02040503050406030204" charset="0"/>
                        </a:rPr>
                        <m:t>3</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sym typeface="+mn-ea"/>
                        </a:rPr>
                        <m:t>almaMaster</m:t>
                      </m:r>
                      <m:r>
                        <a:rPr lang="en-US" sz="2200" dirty="0">
                          <a:latin typeface="Cambria Math" panose="02040503050406030204" charset="0"/>
                          <a:cs typeface="Cambria Math" panose="02040503050406030204" charset="0"/>
                          <a:sym typeface="+mn-ea"/>
                        </a:rPr>
                        <m:t>, </m:t>
                      </m:r>
                      <m:r>
                        <m:rPr>
                          <m:sty m:val="p"/>
                        </m:rPr>
                        <a:rPr lang="en-US" sz="2200">
                          <a:latin typeface="Cambria Math" panose="02040503050406030204" charset="0"/>
                          <a:cs typeface="Cambria Math" panose="02040503050406030204" charset="0"/>
                        </a:rPr>
                        <m:t>τ</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r</m:t>
                      </m:r>
                      <m:r>
                        <a:rPr lang="en-US" sz="2200" baseline="-25000" dirty="0">
                          <a:latin typeface="Cambria Math" panose="02040503050406030204" charset="0"/>
                          <a:cs typeface="Cambria Math" panose="02040503050406030204" charset="0"/>
                        </a:rPr>
                        <m:t>4</m:t>
                      </m:r>
                      <m:r>
                        <a:rPr lang="en-US" sz="2200" dirty="0">
                          <a:latin typeface="Cambria Math" panose="02040503050406030204" charset="0"/>
                          <a:cs typeface="Cambria Math" panose="02040503050406030204" charset="0"/>
                        </a:rPr>
                        <m:t>)=</m:t>
                      </m:r>
                      <m:r>
                        <m:rPr>
                          <m:sty m:val="p"/>
                        </m:rPr>
                        <a:rPr lang="en-US" sz="2200">
                          <a:latin typeface="Cambria Math" panose="02040503050406030204" charset="0"/>
                          <a:cs typeface="Cambria Math" panose="02040503050406030204" charset="0"/>
                        </a:rPr>
                        <m:t>τ</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r</m:t>
                      </m:r>
                      <m:r>
                        <a:rPr lang="en-US" sz="2200" baseline="-25000" dirty="0">
                          <a:latin typeface="Cambria Math" panose="02040503050406030204" charset="0"/>
                          <a:cs typeface="Cambria Math" panose="02040503050406030204" charset="0"/>
                        </a:rPr>
                        <m:t>5</m:t>
                      </m:r>
                      <m:r>
                        <a:rPr lang="en-US" sz="2200" dirty="0">
                          <a:latin typeface="Cambria Math" panose="02040503050406030204" charset="0"/>
                          <a:cs typeface="Cambria Math" panose="02040503050406030204" charset="0"/>
                        </a:rPr>
                        <m:t>)=</m:t>
                      </m:r>
                      <m:r>
                        <m:rPr>
                          <m:sty m:val="p"/>
                        </m:rPr>
                        <a:rPr lang="en-US" sz="2200">
                          <a:latin typeface="Cambria Math" panose="02040503050406030204" charset="0"/>
                          <a:cs typeface="Cambria Math" panose="02040503050406030204" charset="0"/>
                        </a:rPr>
                        <m:t>τ</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r</m:t>
                      </m:r>
                      <m:r>
                        <a:rPr lang="en-US" sz="2200" baseline="-25000" dirty="0">
                          <a:latin typeface="Cambria Math" panose="02040503050406030204" charset="0"/>
                          <a:cs typeface="Cambria Math" panose="02040503050406030204" charset="0"/>
                        </a:rPr>
                        <m:t>7</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sym typeface="+mn-ea"/>
                        </a:rPr>
                        <m:t>influencedBy</m:t>
                      </m:r>
                      <m:r>
                        <a:rPr lang="en-US" sz="2200" dirty="0">
                          <a:latin typeface="Cambria Math" panose="02040503050406030204" charset="0"/>
                          <a:cs typeface="Cambria Math" panose="02040503050406030204" charset="0"/>
                          <a:sym typeface="+mn-ea"/>
                        </a:rPr>
                        <m:t>, </m:t>
                      </m:r>
                      <m:r>
                        <m:rPr>
                          <m:sty m:val="p"/>
                        </m:rPr>
                        <a:rPr lang="en-US" sz="2200">
                          <a:latin typeface="Cambria Math" panose="02040503050406030204" charset="0"/>
                          <a:cs typeface="Cambria Math" panose="02040503050406030204" charset="0"/>
                        </a:rPr>
                        <m:t>τ</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rPr>
                        <m:t>r</m:t>
                      </m:r>
                      <m:r>
                        <a:rPr lang="en-US" sz="2200" baseline="-25000" dirty="0">
                          <a:latin typeface="Cambria Math" panose="02040503050406030204" charset="0"/>
                          <a:cs typeface="Cambria Math" panose="02040503050406030204" charset="0"/>
                        </a:rPr>
                        <m:t>6</m:t>
                      </m:r>
                      <m:r>
                        <a:rPr lang="en-US" sz="2200" dirty="0">
                          <a:latin typeface="Cambria Math" panose="02040503050406030204" charset="0"/>
                          <a:cs typeface="Cambria Math" panose="02040503050406030204" charset="0"/>
                        </a:rPr>
                        <m:t>)=</m:t>
                      </m:r>
                      <m:r>
                        <m:rPr>
                          <m:sty m:val="p"/>
                        </m:rPr>
                        <a:rPr lang="en-US" sz="2200" dirty="0">
                          <a:latin typeface="Cambria Math" panose="02040503050406030204" charset="0"/>
                          <a:cs typeface="Cambria Math" panose="02040503050406030204" charset="0"/>
                          <a:sym typeface="+mn-ea"/>
                        </a:rPr>
                        <m:t>country</m:t>
                      </m:r>
                      <m:r>
                        <a:rPr lang="en-US" sz="2200" dirty="0">
                          <a:latin typeface="Cambria Math" panose="02040503050406030204" charset="0"/>
                          <a:cs typeface="Cambria Math" panose="02040503050406030204" charset="0"/>
                          <a:sym typeface="+mn-ea"/>
                        </a:rPr>
                        <m:t> </m:t>
                      </m:r>
                    </m:oMath>
                  </m:oMathPara>
                </a14:m>
                <a:endParaRPr sz="2200" dirty="0">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flipH="1">
                <a:off x="771525" y="1741805"/>
                <a:ext cx="10633075" cy="1106805"/>
              </a:xfrm>
              <a:prstGeom prst="rect">
                <a:avLst/>
              </a:prstGeom>
              <a:blipFill rotWithShape="1">
                <a:blip r:embed="rId3"/>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2743200" y="2848610"/>
            <a:ext cx="6706235" cy="3866515"/>
          </a:xfrm>
          <a:prstGeom prst="rect">
            <a:avLst/>
          </a:prstGeom>
        </p:spPr>
      </p:pic>
      <p:sp>
        <p:nvSpPr>
          <p:cNvPr id="9" name="灯片编号占位符 8"/>
          <p:cNvSpPr>
            <a:spLocks noGrp="1"/>
          </p:cNvSpPr>
          <p:nvPr>
            <p:ph type="sldNum" sz="quarter" idx="12"/>
          </p:nvPr>
        </p:nvSpPr>
        <p:spPr/>
        <p:txBody>
          <a:bodyPr/>
          <a:lstStyle/>
          <a:p>
            <a:fld id="{36A25BD4-2C18-3241-A107-B7FFDDC89A82}" type="slidenum">
              <a:rPr kumimoji="1" lang="zh-CN" altLang="en-US" smtClean="0"/>
              <a:t>71</a:t>
            </a:fld>
            <a:endParaRPr kumimoji="1"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属性图模型组成元素</a:t>
            </a:r>
            <a:r>
              <a:rPr lang="en-US" altLang="zh-CN" sz="2400" b="1" dirty="0">
                <a:latin typeface="+mn-ea"/>
                <a:sym typeface="+mn-ea"/>
              </a:rPr>
              <a:t>——</a:t>
            </a:r>
            <a:r>
              <a:rPr lang="zh-CN" altLang="en-US" sz="2400" b="1" dirty="0">
                <a:latin typeface="+mn-ea"/>
                <a:sym typeface="+mn-ea"/>
              </a:rPr>
              <a:t>表</a:t>
            </a:r>
          </a:p>
        </p:txBody>
      </p:sp>
      <mc:AlternateContent xmlns:mc="http://schemas.openxmlformats.org/markup-compatibility/2006">
        <mc:Choice xmlns:a14="http://schemas.microsoft.com/office/drawing/2010/main" Requires="a14">
          <p:sp>
            <p:nvSpPr>
              <p:cNvPr id="3" name="文本框 2"/>
              <p:cNvSpPr txBox="1"/>
              <p:nvPr/>
            </p:nvSpPr>
            <p:spPr>
              <a:xfrm>
                <a:off x="884011" y="1741905"/>
                <a:ext cx="10729912" cy="396938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altLang="en-US" sz="2400" dirty="0">
                    <a:sym typeface="Symbol" panose="05050102010706020507" charset="2"/>
                  </a:rPr>
                  <a:t>在属性图模型中，用来定义</a:t>
                </a:r>
                <a:r>
                  <a:rPr lang="en-US" sz="2400" dirty="0">
                    <a:sym typeface="Symbol" panose="05050102010706020507" charset="2"/>
                  </a:rPr>
                  <a:t>Cypher </a:t>
                </a:r>
                <a:r>
                  <a:rPr lang="zh-CN" altLang="en-US" sz="2400" dirty="0">
                    <a:sym typeface="Symbol" panose="05050102010706020507" charset="2"/>
                  </a:rPr>
                  <a:t>查询语言结果的元素就是</a:t>
                </a:r>
                <a:r>
                  <a:rPr lang="zh-CN" altLang="en-US" sz="2400" b="1" dirty="0">
                    <a:solidFill>
                      <a:srgbClr val="FF0000"/>
                    </a:solidFill>
                    <a:sym typeface="Symbol" panose="05050102010706020507" charset="2"/>
                  </a:rPr>
                  <a:t>表（</a:t>
                </a:r>
                <a:r>
                  <a:rPr lang="en-US" sz="2400" b="1" dirty="0">
                    <a:solidFill>
                      <a:srgbClr val="FF0000"/>
                    </a:solidFill>
                    <a:sym typeface="Symbol" panose="05050102010706020507" charset="2"/>
                  </a:rPr>
                  <a:t>table）</a:t>
                </a:r>
                <a:endParaRPr lang="en-US" sz="2400" dirty="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altLang="en-US" sz="2400" dirty="0">
                    <a:sym typeface="Symbol" panose="05050102010706020507" charset="2"/>
                  </a:rPr>
                  <a:t>一张表是由多个</a:t>
                </a:r>
                <a:r>
                  <a:rPr lang="zh-CN" altLang="en-US" sz="2400" b="1" dirty="0">
                    <a:solidFill>
                      <a:srgbClr val="FF0000"/>
                    </a:solidFill>
                    <a:sym typeface="Symbol" panose="05050102010706020507" charset="2"/>
                  </a:rPr>
                  <a:t>记录</a:t>
                </a:r>
                <a:r>
                  <a:rPr lang="zh-CN" altLang="en-US" sz="2400" dirty="0">
                    <a:sym typeface="Symbol" panose="05050102010706020507" charset="2"/>
                  </a:rPr>
                  <a:t>所组成的。给定若干表中的列名</a:t>
                </a:r>
                <a14:m>
                  <m:oMath xmlns:m="http://schemas.openxmlformats.org/officeDocument/2006/math">
                    <m:r>
                      <a:rPr lang="zh-CN" altLang="en-US" sz="2400" dirty="0">
                        <a:latin typeface="Cambria Math" panose="02040503050406030204" charset="0"/>
                        <a:cs typeface="Cambria Math" panose="02040503050406030204" charset="0"/>
                        <a:sym typeface="Symbol" panose="05050102010706020507" charset="2"/>
                      </a:rPr>
                      <m:t>𝒜</m:t>
                    </m:r>
                    <m:r>
                      <a:rPr lang="en-US" altLang="zh-CN"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 ..., </m:t>
                    </m:r>
                    <m:sSub>
                      <m:sSubPr>
                        <m:ctrlPr>
                          <a:rPr lang="en-US" altLang="zh-CN" sz="2400" b="0" i="0" dirty="0" smtClean="0">
                            <a:latin typeface="Cambria Math" panose="02040503050406030204" pitchFamily="18" charset="0"/>
                            <a:cs typeface="Cambria Math" panose="02040503050406030204" charset="0"/>
                            <a:sym typeface="Symbol" panose="05050102010706020507" charset="2"/>
                          </a:rPr>
                        </m:ctrlPr>
                      </m:sSubPr>
                      <m:e>
                        <m:r>
                          <m:rPr>
                            <m:sty m:val="p"/>
                          </m:rPr>
                          <a:rPr lang="en-US" sz="2400" dirty="0">
                            <a:latin typeface="Cambria Math" panose="02040503050406030204" charset="0"/>
                            <a:cs typeface="Cambria Math" panose="02040503050406030204" charset="0"/>
                            <a:sym typeface="Symbol" panose="05050102010706020507" charset="2"/>
                          </a:rPr>
                          <m:t>a</m:t>
                        </m:r>
                      </m:e>
                      <m:sub>
                        <m:r>
                          <m:rPr>
                            <m:sty m:val="p"/>
                          </m:rPr>
                          <a:rPr lang="en-US" sz="2400" dirty="0">
                            <a:latin typeface="Cambria Math" panose="02040503050406030204" charset="0"/>
                            <a:cs typeface="Cambria Math" panose="02040503050406030204" charset="0"/>
                            <a:sym typeface="Symbol" panose="05050102010706020507" charset="2"/>
                          </a:rPr>
                          <m:t>n</m:t>
                        </m:r>
                      </m:sub>
                    </m:sSub>
                    <m:r>
                      <a:rPr lang="en-US" sz="2400" dirty="0">
                        <a:latin typeface="Cambria Math" panose="02040503050406030204" charset="0"/>
                        <a:cs typeface="Cambria Math" panose="02040503050406030204" charset="0"/>
                        <a:sym typeface="Symbol" panose="05050102010706020507" charset="2"/>
                      </a:rPr>
                      <m:t>}</m:t>
                    </m:r>
                  </m:oMath>
                </a14:m>
                <a:r>
                  <a:rPr lang="en-US" sz="2400" dirty="0">
                    <a:sym typeface="Symbol" panose="05050102010706020507" charset="2"/>
                  </a:rPr>
                  <a:t>，</a:t>
                </a:r>
                <a:r>
                  <a:rPr lang="zh-CN" altLang="en-US" sz="2400" dirty="0">
                    <a:sym typeface="Symbol" panose="05050102010706020507" charset="2"/>
                  </a:rPr>
                  <a:t>一个的记录是一个从</a:t>
                </a:r>
                <a14:m>
                  <m:oMath xmlns:m="http://schemas.openxmlformats.org/officeDocument/2006/math">
                    <m:r>
                      <a:rPr lang="zh-CN" altLang="en-US" sz="2400" dirty="0">
                        <a:latin typeface="Cambria Math" panose="02040503050406030204" charset="0"/>
                        <a:cs typeface="Cambria Math" panose="02040503050406030204" charset="0"/>
                        <a:sym typeface="Symbol" panose="05050102010706020507" charset="2"/>
                      </a:rPr>
                      <m:t>𝒜</m:t>
                    </m:r>
                  </m:oMath>
                </a14:m>
                <a:r>
                  <a:rPr lang="zh-CN" altLang="en-US" sz="2400" dirty="0">
                    <a:sym typeface="Symbol" panose="05050102010706020507" charset="2"/>
                  </a:rPr>
                  <a:t>到值集合</a:t>
                </a:r>
                <a14:m>
                  <m:oMath xmlns:m="http://schemas.openxmlformats.org/officeDocument/2006/math">
                    <m:r>
                      <a:rPr lang="zh-CN" altLang="en-US" sz="2400" i="1" dirty="0">
                        <a:latin typeface="Cambria Math" panose="02040503050406030204" charset="0"/>
                        <a:cs typeface="Cambria Math" panose="02040503050406030204" charset="0"/>
                        <a:sym typeface="Symbol" panose="05050102010706020507" charset="2"/>
                      </a:rPr>
                      <m:t>𝒱</m:t>
                    </m:r>
                  </m:oMath>
                </a14:m>
                <a:r>
                  <a:rPr lang="zh-CN" altLang="en-US" sz="2400" dirty="0">
                    <a:sym typeface="Symbol" panose="05050102010706020507" charset="2"/>
                  </a:rPr>
                  <a:t>的部分函数</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altLang="en-US" sz="2400" dirty="0">
                    <a:sym typeface="Symbol" panose="05050102010706020507" charset="2"/>
                  </a:rPr>
                  <a:t>一个</a:t>
                </a:r>
                <a:r>
                  <a:rPr lang="zh-CN" altLang="en-US" sz="2400" b="1" dirty="0">
                    <a:solidFill>
                      <a:srgbClr val="FF0000"/>
                    </a:solidFill>
                    <a:sym typeface="Symbol" panose="05050102010706020507" charset="2"/>
                  </a:rPr>
                  <a:t>记录</a:t>
                </a:r>
                <a:r>
                  <a:rPr lang="zh-CN" altLang="en-US" sz="2400" dirty="0">
                    <a:sym typeface="Symbol" panose="05050102010706020507" charset="2"/>
                  </a:rPr>
                  <a:t>常被记为一个包含列名域的元组</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u</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v</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v</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a</m:t>
                    </m:r>
                    <m:r>
                      <m:rPr>
                        <m:sty m:val="p"/>
                      </m:rPr>
                      <a:rPr lang="en-US" altLang="zh-CN" sz="2400" b="0" i="0" baseline="-25000" dirty="0" smtClean="0">
                        <a:latin typeface="Cambria Math" panose="02040503050406030204" pitchFamily="18" charset="0"/>
                        <a:cs typeface="Cambria Math" panose="02040503050406030204" charset="0"/>
                        <a:sym typeface="Symbol" panose="05050102010706020507" charset="2"/>
                      </a:rPr>
                      <m:t>n</m:t>
                    </m:r>
                    <m:r>
                      <a:rPr lang="en-US" altLang="zh-CN" sz="2400" dirty="0">
                        <a:latin typeface="Cambria Math" panose="02040503050406030204" charset="0"/>
                        <a:cs typeface="Cambria Math" panose="02040503050406030204" charset="0"/>
                        <a:sym typeface="Symbol" panose="05050102010706020507" charset="2"/>
                      </a:rPr>
                      <m:t>:</m:t>
                    </m:r>
                    <m:sSub>
                      <m:sSubPr>
                        <m:ctrlPr>
                          <a:rPr lang="en-US" altLang="zh-CN" sz="2400" b="0" i="1" baseline="-25000" dirty="0" smtClean="0">
                            <a:latin typeface="Cambria Math" panose="02040503050406030204" pitchFamily="18" charset="0"/>
                            <a:cs typeface="Cambria Math" panose="02040503050406030204" charset="0"/>
                            <a:sym typeface="Symbol" panose="05050102010706020507" charset="2"/>
                          </a:rPr>
                        </m:ctrlPr>
                      </m:sSubPr>
                      <m:e>
                        <m:r>
                          <m:rPr>
                            <m:sty m:val="p"/>
                          </m:rPr>
                          <a:rPr lang="en-US" altLang="zh-CN" sz="2400" dirty="0">
                            <a:latin typeface="Cambria Math" panose="02040503050406030204" charset="0"/>
                            <a:cs typeface="Cambria Math" panose="02040503050406030204" charset="0"/>
                            <a:sym typeface="Symbol" panose="05050102010706020507" charset="2"/>
                          </a:rPr>
                          <m:t>v</m:t>
                        </m:r>
                      </m:e>
                      <m:sub>
                        <m:r>
                          <m:rPr>
                            <m:sty m:val="p"/>
                          </m:rPr>
                          <a:rPr lang="en-US" altLang="zh-CN" sz="2400" dirty="0">
                            <a:latin typeface="Cambria Math" panose="02040503050406030204" charset="0"/>
                            <a:cs typeface="Cambria Math" panose="02040503050406030204" charset="0"/>
                            <a:sym typeface="Symbol" panose="05050102010706020507" charset="2"/>
                          </a:rPr>
                          <m:t>n</m:t>
                        </m:r>
                      </m:sub>
                    </m:sSub>
                    <m:r>
                      <a:rPr lang="en-US" sz="2400" dirty="0">
                        <a:latin typeface="Cambria Math" panose="02040503050406030204" charset="0"/>
                        <a:cs typeface="Cambria Math" panose="02040503050406030204" charset="0"/>
                        <a:sym typeface="Symbol" panose="05050102010706020507" charset="2"/>
                      </a:rPr>
                      <m:t>)</m:t>
                    </m:r>
                  </m:oMath>
                </a14:m>
                <a:r>
                  <a:rPr lang="en-US" sz="2400" dirty="0">
                    <a:sym typeface="Symbol" panose="05050102010706020507" charset="2"/>
                  </a:rPr>
                  <a:t>，</a:t>
                </a:r>
                <a:r>
                  <a:rPr lang="zh-CN" altLang="en-US" sz="2400" dirty="0">
                    <a:sym typeface="Symbol" panose="05050102010706020507" charset="2"/>
                  </a:rPr>
                  <a:t>其中</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a</m:t>
                    </m:r>
                    <m:r>
                      <m:rPr>
                        <m:sty m:val="p"/>
                      </m:rPr>
                      <a:rPr lang="en-US" altLang="zh-CN" sz="2400" b="0" i="0" baseline="-25000" dirty="0" smtClean="0">
                        <a:latin typeface="Cambria Math" panose="02040503050406030204" pitchFamily="18" charset="0"/>
                        <a:cs typeface="Cambria Math" panose="02040503050406030204" charset="0"/>
                        <a:sym typeface="Symbol" panose="05050102010706020507" charset="2"/>
                      </a:rPr>
                      <m:t>n</m:t>
                    </m:r>
                  </m:oMath>
                </a14:m>
                <a:r>
                  <a:rPr lang="zh-CN" altLang="en-US" sz="2400" dirty="0">
                    <a:sym typeface="Symbol" panose="05050102010706020507" charset="2"/>
                  </a:rPr>
                  <a:t>为列名，而</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v</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v</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v</m:t>
                    </m:r>
                    <m:r>
                      <m:rPr>
                        <m:sty m:val="p"/>
                      </m:rPr>
                      <a:rPr lang="en-US" altLang="zh-CN" sz="2400" b="0" i="0" baseline="-25000" dirty="0" smtClean="0">
                        <a:latin typeface="Cambria Math" panose="02040503050406030204" pitchFamily="18" charset="0"/>
                        <a:cs typeface="Cambria Math" panose="02040503050406030204" charset="0"/>
                        <a:sym typeface="Symbol" panose="05050102010706020507" charset="2"/>
                      </a:rPr>
                      <m:t>n</m:t>
                    </m:r>
                  </m:oMath>
                </a14:m>
                <a:r>
                  <a:rPr lang="zh-CN" altLang="en-US" sz="2400" dirty="0">
                    <a:sym typeface="Symbol" panose="05050102010706020507" charset="2"/>
                  </a:rPr>
                  <a:t>为值</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altLang="en-US" sz="2400" dirty="0">
                    <a:sym typeface="Symbol" panose="05050102010706020507" charset="2"/>
                  </a:rPr>
                  <a:t>我们将一个记录所涉及的列名集合记为</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dom</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u</m:t>
                    </m:r>
                    <m:r>
                      <a:rPr lang="en-US" sz="2400" dirty="0">
                        <a:latin typeface="Cambria Math" panose="02040503050406030204" charset="0"/>
                        <a:cs typeface="Cambria Math" panose="02040503050406030204" charset="0"/>
                        <a:sym typeface="Symbol" panose="05050102010706020507" charset="2"/>
                      </a:rPr>
                      <m:t>)</m:t>
                    </m:r>
                  </m:oMath>
                </a14:m>
                <a:r>
                  <a:rPr lang="en-US" sz="2400" dirty="0">
                    <a:sym typeface="Symbol" panose="05050102010706020507" charset="2"/>
                  </a:rPr>
                  <a:t>，</a:t>
                </a:r>
                <a:r>
                  <a:rPr lang="zh-CN" altLang="en-US" sz="2400" dirty="0">
                    <a:sym typeface="Symbol" panose="05050102010706020507" charset="2"/>
                  </a:rPr>
                  <a:t>并称之为</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u</m:t>
                    </m:r>
                    <m:r>
                      <a:rPr lang="en-US" sz="2400" dirty="0">
                        <a:latin typeface="Cambria Math" panose="02040503050406030204" charset="0"/>
                        <a:cs typeface="Cambria Math" panose="02040503050406030204" charset="0"/>
                        <a:sym typeface="Symbol" panose="05050102010706020507" charset="2"/>
                      </a:rPr>
                      <m:t> </m:t>
                    </m:r>
                  </m:oMath>
                </a14:m>
                <a:r>
                  <a:rPr lang="zh-CN" altLang="en-US" sz="2400" dirty="0">
                    <a:sym typeface="Symbol" panose="05050102010706020507" charset="2"/>
                  </a:rPr>
                  <a:t>的</a:t>
                </a:r>
                <a:r>
                  <a:rPr lang="zh-CN" altLang="en-US" sz="2400" b="1" dirty="0">
                    <a:solidFill>
                      <a:srgbClr val="FF0000"/>
                    </a:solidFill>
                    <a:sym typeface="Symbol" panose="05050102010706020507" charset="2"/>
                  </a:rPr>
                  <a:t>定义域</a:t>
                </a:r>
                <a:r>
                  <a:rPr lang="zh-CN" altLang="en-US" sz="2400" dirty="0">
                    <a:sym typeface="Symbol" panose="05050102010706020507" charset="2"/>
                  </a:rPr>
                  <a:t>，它是</a:t>
                </a:r>
                <a14:m>
                  <m:oMath xmlns:m="http://schemas.openxmlformats.org/officeDocument/2006/math">
                    <m:r>
                      <a:rPr lang="zh-CN" altLang="en-US" sz="2400" dirty="0">
                        <a:latin typeface="Cambria Math" panose="02040503050406030204" charset="0"/>
                        <a:cs typeface="Cambria Math" panose="02040503050406030204" charset="0"/>
                        <a:sym typeface="Symbol" panose="05050102010706020507" charset="2"/>
                      </a:rPr>
                      <m:t>𝒜</m:t>
                    </m:r>
                  </m:oMath>
                </a14:m>
                <a:r>
                  <a:rPr lang="zh-CN" altLang="en-US" sz="2400" dirty="0">
                    <a:sym typeface="Symbol" panose="05050102010706020507" charset="2"/>
                  </a:rPr>
                  <a:t>的子集</a:t>
                </a:r>
                <a:endParaRPr sz="2400" dirty="0">
                  <a:sym typeface="Symbol" panose="05050102010706020507" charset="2"/>
                </a:endParaRPr>
              </a:p>
            </p:txBody>
          </p:sp>
        </mc:Choice>
        <mc:Fallback>
          <p:sp>
            <p:nvSpPr>
              <p:cNvPr id="3" name="文本框 2"/>
              <p:cNvSpPr txBox="1">
                <a:spLocks noRot="1" noChangeAspect="1" noMove="1" noResize="1" noEditPoints="1" noAdjustHandles="1" noChangeArrowheads="1" noChangeShapeType="1" noTextEdit="1"/>
              </p:cNvSpPr>
              <p:nvPr/>
            </p:nvSpPr>
            <p:spPr>
              <a:xfrm>
                <a:off x="884011" y="1741905"/>
                <a:ext cx="10729912" cy="3969385"/>
              </a:xfrm>
              <a:prstGeom prst="rect">
                <a:avLst/>
              </a:prstGeom>
              <a:blipFill>
                <a:blip r:embed="rId3"/>
                <a:stretch>
                  <a:fillRect l="-827" b="-127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72</a:t>
            </a:fld>
            <a:endParaRPr kumimoji="1"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属性图模型组成元素</a:t>
            </a:r>
            <a:r>
              <a:rPr lang="en-US" altLang="zh-CN" sz="2400" b="1" dirty="0">
                <a:latin typeface="+mn-ea"/>
                <a:sym typeface="+mn-ea"/>
              </a:rPr>
              <a:t>——</a:t>
            </a:r>
            <a:r>
              <a:rPr lang="zh-CN" altLang="en-US" sz="2400" b="1" dirty="0">
                <a:latin typeface="+mn-ea"/>
                <a:sym typeface="+mn-ea"/>
              </a:rPr>
              <a:t>表</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1754326"/>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altLang="en-US" sz="2400" dirty="0">
                    <a:sym typeface="Symbol" panose="05050102010706020507" charset="2"/>
                  </a:rPr>
                  <a:t>给定两个定义域完全不相交的记录元组</a:t>
                </a:r>
                <a14:m>
                  <m:oMath xmlns:m="http://schemas.openxmlformats.org/officeDocument/2006/math">
                    <m:sSub>
                      <m:sSubPr>
                        <m:ctrlPr>
                          <a:rPr lang="ar-AE" sz="2400" i="1" dirty="0">
                            <a:latin typeface="Cambria Math" panose="02040503050406030204" pitchFamily="18" charset="0"/>
                            <a:cs typeface="Cambria Math" panose="02040503050406030204" charset="0"/>
                            <a:sym typeface="Symbol" panose="05050102010706020507" charset="2"/>
                          </a:rPr>
                        </m:ctrlPr>
                      </m:sSubPr>
                      <m:e>
                        <m:r>
                          <a:rPr lang="ar-AE" sz="2400" i="1" dirty="0">
                            <a:latin typeface="Cambria Math" panose="02040503050406030204" charset="0"/>
                            <a:cs typeface="Cambria Math" panose="02040503050406030204" charset="0"/>
                            <a:sym typeface="Symbol" panose="05050102010706020507" charset="2"/>
                          </a:rPr>
                          <m:t>𝑢</m:t>
                        </m:r>
                      </m:e>
                      <m:sub>
                        <m:r>
                          <a:rPr lang="ar-AE" sz="2400" i="1" dirty="0">
                            <a:latin typeface="Cambria Math" panose="02040503050406030204" charset="0"/>
                            <a:cs typeface="Cambria Math" panose="02040503050406030204" charset="0"/>
                            <a:sym typeface="Symbol" panose="05050102010706020507" charset="2"/>
                          </a:rPr>
                          <m:t>1</m:t>
                        </m:r>
                      </m:sub>
                    </m:sSub>
                    <m:r>
                      <a:rPr lang="ar-AE"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v</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v</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 ...,</m:t>
                    </m:r>
                    <m:r>
                      <a:rPr lang="en-US" altLang="zh-CN"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a</m:t>
                    </m:r>
                    <m:r>
                      <m:rPr>
                        <m:sty m:val="p"/>
                      </m:rPr>
                      <a:rPr lang="en-US" altLang="zh-CN" sz="2400" i="1" baseline="-25000" dirty="0" smtClean="0">
                        <a:latin typeface="Cambria Math" panose="02040503050406030204" pitchFamily="18" charset="0"/>
                        <a:cs typeface="Cambria Math" panose="02040503050406030204" charset="0"/>
                        <a:sym typeface="Symbol" panose="05050102010706020507" charset="2"/>
                      </a:rPr>
                      <m:t>n</m:t>
                    </m:r>
                    <m:r>
                      <a:rPr lang="en-US" altLang="zh-CN" sz="2400" dirty="0">
                        <a:latin typeface="Cambria Math" panose="02040503050406030204" charset="0"/>
                        <a:cs typeface="Cambria Math" panose="02040503050406030204" charset="0"/>
                        <a:sym typeface="Symbol" panose="05050102010706020507" charset="2"/>
                      </a:rPr>
                      <m:t>:</m:t>
                    </m:r>
                    <m:r>
                      <m:rPr>
                        <m:sty m:val="p"/>
                      </m:rPr>
                      <a:rPr lang="en-US" altLang="zh-CN" sz="2400" dirty="0">
                        <a:latin typeface="Cambria Math" panose="02040503050406030204" charset="0"/>
                        <a:cs typeface="Cambria Math" panose="02040503050406030204" charset="0"/>
                        <a:sym typeface="Symbol" panose="05050102010706020507" charset="2"/>
                      </a:rPr>
                      <m:t>v</m:t>
                    </m:r>
                    <m:r>
                      <m:rPr>
                        <m:sty m:val="p"/>
                      </m:rPr>
                      <a:rPr lang="en-US" altLang="zh-CN" sz="2400" i="1" baseline="-25000" dirty="0">
                        <a:latin typeface="Cambria Math" panose="02040503050406030204" pitchFamily="18" charset="0"/>
                        <a:cs typeface="Cambria Math" panose="02040503050406030204" charset="0"/>
                        <a:sym typeface="Symbol" panose="05050102010706020507" charset="2"/>
                      </a:rPr>
                      <m:t>n</m:t>
                    </m:r>
                    <m:r>
                      <a:rPr lang="en-US" sz="2400" dirty="0">
                        <a:latin typeface="Cambria Math" panose="02040503050406030204" charset="0"/>
                        <a:cs typeface="Cambria Math" panose="02040503050406030204" charset="0"/>
                        <a:sym typeface="Symbol" panose="05050102010706020507" charset="2"/>
                      </a:rPr>
                      <m:t>)</m:t>
                    </m:r>
                  </m:oMath>
                </a14:m>
                <a:r>
                  <a:rPr lang="zh-CN" altLang="en-US" sz="2400" dirty="0">
                    <a:latin typeface="Cambria Math" panose="02040503050406030204" charset="0"/>
                    <a:cs typeface="Cambria Math" panose="02040503050406030204" charset="0"/>
                    <a:sym typeface="Symbol" panose="05050102010706020507" charset="2"/>
                  </a:rPr>
                  <a:t>和</a:t>
                </a:r>
                <a14:m>
                  <m:oMath xmlns:m="http://schemas.openxmlformats.org/officeDocument/2006/math">
                    <m:sSub>
                      <m:sSubPr>
                        <m:ctrlPr>
                          <a:rPr lang="ar-AE" sz="2400" i="1" dirty="0">
                            <a:latin typeface="Cambria Math" panose="02040503050406030204" pitchFamily="18" charset="0"/>
                            <a:cs typeface="Cambria Math" panose="02040503050406030204" charset="0"/>
                            <a:sym typeface="Symbol" panose="05050102010706020507" charset="2"/>
                          </a:rPr>
                        </m:ctrlPr>
                      </m:sSubPr>
                      <m:e>
                        <m:r>
                          <a:rPr lang="ar-AE" sz="2400" i="1" dirty="0">
                            <a:latin typeface="Cambria Math" panose="02040503050406030204" charset="0"/>
                            <a:cs typeface="Cambria Math" panose="02040503050406030204" charset="0"/>
                            <a:sym typeface="Symbol" panose="05050102010706020507" charset="2"/>
                          </a:rPr>
                          <m:t>𝑢</m:t>
                        </m:r>
                      </m:e>
                      <m:sub>
                        <m:r>
                          <a:rPr lang="ar-AE" sz="2400" i="1" dirty="0">
                            <a:latin typeface="Cambria Math" panose="02040503050406030204" charset="0"/>
                            <a:cs typeface="Cambria Math" panose="02040503050406030204" charset="0"/>
                            <a:sym typeface="Symbol" panose="05050102010706020507" charset="2"/>
                          </a:rPr>
                          <m:t>2</m:t>
                        </m:r>
                      </m:sub>
                    </m:sSub>
                    <m:r>
                      <a:rPr lang="ar-AE" sz="2400" dirty="0">
                        <a:latin typeface="Cambria Math" panose="02040503050406030204" charset="0"/>
                        <a:cs typeface="Cambria Math" panose="02040503050406030204" charset="0"/>
                        <a:sym typeface="Symbol" panose="05050102010706020507" charset="2"/>
                      </a:rPr>
                      <m:t>=(</m:t>
                    </m:r>
                    <m:sSubSup>
                      <m:sSubSupPr>
                        <m:ctrlPr>
                          <a:rPr lang="en-US" altLang="zh-CN" sz="2400" b="0" i="1" dirty="0" smtClean="0">
                            <a:latin typeface="Cambria Math" panose="02040503050406030204" pitchFamily="18" charset="0"/>
                            <a:cs typeface="Cambria Math" panose="02040503050406030204" charset="0"/>
                            <a:sym typeface="Symbol" panose="05050102010706020507" charset="2"/>
                          </a:rPr>
                        </m:ctrlPr>
                      </m:sSubSupPr>
                      <m:e>
                        <m:r>
                          <m:rPr>
                            <m:sty m:val="p"/>
                          </m:rPr>
                          <a:rPr lang="en-US" sz="2400" dirty="0">
                            <a:latin typeface="Cambria Math" panose="02040503050406030204" charset="0"/>
                            <a:cs typeface="Cambria Math" panose="02040503050406030204" charset="0"/>
                            <a:sym typeface="Symbol" panose="05050102010706020507" charset="2"/>
                          </a:rPr>
                          <m:t>a</m:t>
                        </m:r>
                      </m:e>
                      <m:sub>
                        <m:r>
                          <a:rPr lang="en-US" sz="2400" dirty="0">
                            <a:latin typeface="Cambria Math" panose="02040503050406030204" charset="0"/>
                            <a:cs typeface="Cambria Math" panose="02040503050406030204" charset="0"/>
                            <a:sym typeface="Symbol" panose="05050102010706020507" charset="2"/>
                          </a:rPr>
                          <m:t>1</m:t>
                        </m:r>
                      </m:sub>
                      <m:sup>
                        <m:r>
                          <a:rPr lang="en-US" sz="2400" i="1" dirty="0">
                            <a:latin typeface="Cambria Math" panose="02040503050406030204" charset="0"/>
                            <a:cs typeface="Cambria Math" panose="02040503050406030204" charset="0"/>
                            <a:sym typeface="Symbol" panose="05050102010706020507" charset="2"/>
                          </a:rPr>
                          <m:t>′</m:t>
                        </m:r>
                      </m:sup>
                    </m:sSubSup>
                    <m:r>
                      <a:rPr lang="en-US" sz="2400" dirty="0">
                        <a:latin typeface="Cambria Math" panose="02040503050406030204" charset="0"/>
                        <a:cs typeface="Cambria Math" panose="02040503050406030204" charset="0"/>
                        <a:sym typeface="Symbol" panose="05050102010706020507" charset="2"/>
                      </a:rPr>
                      <m:t> :</m:t>
                    </m:r>
                    <m:sSubSup>
                      <m:sSubSupPr>
                        <m:ctrlPr>
                          <a:rPr lang="en-US" altLang="zh-CN" sz="2400" b="0" i="1" dirty="0" smtClean="0">
                            <a:latin typeface="Cambria Math" panose="02040503050406030204" pitchFamily="18" charset="0"/>
                            <a:cs typeface="Cambria Math" panose="02040503050406030204" charset="0"/>
                            <a:sym typeface="Symbol" panose="05050102010706020507" charset="2"/>
                          </a:rPr>
                        </m:ctrlPr>
                      </m:sSubSupPr>
                      <m:e>
                        <m:r>
                          <m:rPr>
                            <m:sty m:val="p"/>
                          </m:rPr>
                          <a:rPr lang="en-US" sz="2400" dirty="0">
                            <a:latin typeface="Cambria Math" panose="02040503050406030204" charset="0"/>
                            <a:cs typeface="Cambria Math" panose="02040503050406030204" charset="0"/>
                            <a:sym typeface="Symbol" panose="05050102010706020507" charset="2"/>
                          </a:rPr>
                          <m:t>v</m:t>
                        </m:r>
                      </m:e>
                      <m:sub>
                        <m:r>
                          <a:rPr lang="en-US" sz="2400" dirty="0">
                            <a:latin typeface="Cambria Math" panose="02040503050406030204" charset="0"/>
                            <a:cs typeface="Cambria Math" panose="02040503050406030204" charset="0"/>
                            <a:sym typeface="Symbol" panose="05050102010706020507" charset="2"/>
                          </a:rPr>
                          <m:t>1</m:t>
                        </m:r>
                      </m:sub>
                      <m:sup>
                        <m:r>
                          <a:rPr lang="en-US" sz="2400" i="1" dirty="0">
                            <a:latin typeface="Cambria Math" panose="02040503050406030204" charset="0"/>
                            <a:cs typeface="Cambria Math" panose="02040503050406030204" charset="0"/>
                            <a:sym typeface="Symbol" panose="05050102010706020507" charset="2"/>
                          </a:rPr>
                          <m:t>′</m:t>
                        </m:r>
                      </m:sup>
                    </m:sSubSup>
                    <m:r>
                      <a:rPr lang="en-US" sz="2400" dirty="0">
                        <a:latin typeface="Cambria Math" panose="02040503050406030204" charset="0"/>
                        <a:cs typeface="Cambria Math" panose="02040503050406030204" charset="0"/>
                        <a:sym typeface="Symbol" panose="05050102010706020507" charset="2"/>
                      </a:rPr>
                      <m:t>, </m:t>
                    </m:r>
                    <m:sSubSup>
                      <m:sSubSupPr>
                        <m:ctrlPr>
                          <a:rPr lang="en-US" altLang="zh-CN" sz="2400" b="0" i="1" dirty="0" smtClean="0">
                            <a:latin typeface="Cambria Math" panose="02040503050406030204" pitchFamily="18" charset="0"/>
                            <a:cs typeface="Cambria Math" panose="02040503050406030204" charset="0"/>
                            <a:sym typeface="Symbol" panose="05050102010706020507" charset="2"/>
                          </a:rPr>
                        </m:ctrlPr>
                      </m:sSubSupPr>
                      <m:e>
                        <m:r>
                          <m:rPr>
                            <m:sty m:val="p"/>
                          </m:rPr>
                          <a:rPr lang="en-US" sz="2400" dirty="0">
                            <a:latin typeface="Cambria Math" panose="02040503050406030204" charset="0"/>
                            <a:cs typeface="Cambria Math" panose="02040503050406030204" charset="0"/>
                            <a:sym typeface="Symbol" panose="05050102010706020507" charset="2"/>
                          </a:rPr>
                          <m:t>a</m:t>
                        </m:r>
                      </m:e>
                      <m:sub>
                        <m:r>
                          <a:rPr lang="en-US" sz="2400" dirty="0">
                            <a:latin typeface="Cambria Math" panose="02040503050406030204" charset="0"/>
                            <a:cs typeface="Cambria Math" panose="02040503050406030204" charset="0"/>
                            <a:sym typeface="Symbol" panose="05050102010706020507" charset="2"/>
                          </a:rPr>
                          <m:t>2</m:t>
                        </m:r>
                      </m:sub>
                      <m:sup>
                        <m:r>
                          <a:rPr lang="en-US" sz="2400" i="1" dirty="0">
                            <a:latin typeface="Cambria Math" panose="02040503050406030204" charset="0"/>
                            <a:cs typeface="Cambria Math" panose="02040503050406030204" charset="0"/>
                            <a:sym typeface="Symbol" panose="05050102010706020507" charset="2"/>
                          </a:rPr>
                          <m:t>′</m:t>
                        </m:r>
                      </m:sup>
                    </m:sSubSup>
                    <m:r>
                      <a:rPr lang="en-US" sz="2400" dirty="0">
                        <a:latin typeface="Cambria Math" panose="02040503050406030204" charset="0"/>
                        <a:cs typeface="Cambria Math" panose="02040503050406030204" charset="0"/>
                        <a:sym typeface="Symbol" panose="05050102010706020507" charset="2"/>
                      </a:rPr>
                      <m:t>:</m:t>
                    </m:r>
                    <m:sSubSup>
                      <m:sSubSupPr>
                        <m:ctrlPr>
                          <a:rPr lang="en-US" altLang="zh-CN" sz="2400" b="0" i="1" dirty="0" smtClean="0">
                            <a:latin typeface="Cambria Math" panose="02040503050406030204" pitchFamily="18" charset="0"/>
                            <a:cs typeface="Cambria Math" panose="02040503050406030204" charset="0"/>
                            <a:sym typeface="Symbol" panose="05050102010706020507" charset="2"/>
                          </a:rPr>
                        </m:ctrlPr>
                      </m:sSubSupPr>
                      <m:e>
                        <m:r>
                          <m:rPr>
                            <m:sty m:val="p"/>
                          </m:rPr>
                          <a:rPr lang="en-US" sz="2400" dirty="0">
                            <a:latin typeface="Cambria Math" panose="02040503050406030204" charset="0"/>
                            <a:cs typeface="Cambria Math" panose="02040503050406030204" charset="0"/>
                            <a:sym typeface="Symbol" panose="05050102010706020507" charset="2"/>
                          </a:rPr>
                          <m:t>v</m:t>
                        </m:r>
                      </m:e>
                      <m:sub>
                        <m:r>
                          <a:rPr lang="en-US" sz="2400" dirty="0">
                            <a:latin typeface="Cambria Math" panose="02040503050406030204" charset="0"/>
                            <a:cs typeface="Cambria Math" panose="02040503050406030204" charset="0"/>
                            <a:sym typeface="Symbol" panose="05050102010706020507" charset="2"/>
                          </a:rPr>
                          <m:t>2</m:t>
                        </m:r>
                      </m:sub>
                      <m:sup>
                        <m:r>
                          <a:rPr lang="en-US" sz="2400" i="1" dirty="0">
                            <a:latin typeface="Cambria Math" panose="02040503050406030204" charset="0"/>
                            <a:cs typeface="Cambria Math" panose="02040503050406030204" charset="0"/>
                            <a:sym typeface="Symbol" panose="05050102010706020507" charset="2"/>
                          </a:rPr>
                          <m:t>′</m:t>
                        </m:r>
                      </m:sup>
                    </m:sSubSup>
                    <m:r>
                      <a:rPr lang="en-US" sz="2400" dirty="0">
                        <a:latin typeface="Cambria Math" panose="02040503050406030204" charset="0"/>
                        <a:cs typeface="Cambria Math" panose="02040503050406030204" charset="0"/>
                        <a:sym typeface="Symbol" panose="05050102010706020507" charset="2"/>
                      </a:rPr>
                      <m:t>, ..., </m:t>
                    </m:r>
                    <m:r>
                      <m:rPr>
                        <m:sty m:val="p"/>
                      </m:rPr>
                      <a:rPr lang="en-US" sz="2400" dirty="0">
                        <a:latin typeface="Cambria Math" panose="02040503050406030204" charset="0"/>
                        <a:cs typeface="Cambria Math" panose="02040503050406030204" charset="0"/>
                        <a:sym typeface="Symbol" panose="05050102010706020507" charset="2"/>
                      </a:rPr>
                      <m:t>a</m:t>
                    </m:r>
                    <m:r>
                      <a:rPr lang="en-US" sz="2400" dirty="0">
                        <a:latin typeface="Cambria Math" panose="02040503050406030204" charset="0"/>
                        <a:cs typeface="Cambria Math" panose="02040503050406030204" charset="0"/>
                        <a:sym typeface="Symbol" panose="05050102010706020507" charset="2"/>
                      </a:rPr>
                      <m:t>′</m:t>
                    </m:r>
                    <m:r>
                      <m:rPr>
                        <m:sty m:val="p"/>
                      </m:rPr>
                      <a:rPr lang="en-US" sz="2400" baseline="-25000" dirty="0">
                        <a:latin typeface="Cambria Math" panose="02040503050406030204" charset="0"/>
                        <a:cs typeface="Cambria Math" panose="02040503050406030204" charset="0"/>
                        <a:sym typeface="Symbol" panose="05050102010706020507" charset="2"/>
                      </a:rPr>
                      <m:t>n</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v</m:t>
                    </m:r>
                    <m:r>
                      <a:rPr lang="en-US" sz="2400" dirty="0">
                        <a:latin typeface="Cambria Math" panose="02040503050406030204" charset="0"/>
                        <a:cs typeface="Cambria Math" panose="02040503050406030204" charset="0"/>
                        <a:sym typeface="Symbol" panose="05050102010706020507" charset="2"/>
                      </a:rPr>
                      <m:t>′</m:t>
                    </m:r>
                    <m:r>
                      <m:rPr>
                        <m:sty m:val="p"/>
                      </m:rPr>
                      <a:rPr lang="en-US" sz="2400" baseline="-25000" dirty="0">
                        <a:latin typeface="Cambria Math" panose="02040503050406030204" charset="0"/>
                        <a:cs typeface="Cambria Math" panose="02040503050406030204" charset="0"/>
                        <a:sym typeface="Symbol" panose="05050102010706020507" charset="2"/>
                      </a:rPr>
                      <m:t>n</m:t>
                    </m:r>
                    <m:r>
                      <a:rPr lang="en-US" sz="2400" dirty="0">
                        <a:latin typeface="Cambria Math" panose="02040503050406030204" charset="0"/>
                        <a:cs typeface="Cambria Math" panose="02040503050406030204" charset="0"/>
                        <a:sym typeface="Symbol" panose="05050102010706020507" charset="2"/>
                      </a:rPr>
                      <m:t>)</m:t>
                    </m:r>
                  </m:oMath>
                </a14:m>
                <a:r>
                  <a:rPr lang="en-US" sz="2400" dirty="0">
                    <a:sym typeface="Symbol" panose="05050102010706020507" charset="2"/>
                  </a:rPr>
                  <a:t>，u</a:t>
                </a:r>
                <a:r>
                  <a:rPr lang="en-US" sz="2400" baseline="-25000" dirty="0">
                    <a:sym typeface="Symbol" panose="05050102010706020507" charset="2"/>
                  </a:rPr>
                  <a:t>1</a:t>
                </a:r>
                <a:r>
                  <a:rPr lang="en-US" sz="2400" dirty="0">
                    <a:sym typeface="Symbol" panose="05050102010706020507" charset="2"/>
                  </a:rPr>
                  <a:t> </a:t>
                </a:r>
                <a:r>
                  <a:rPr lang="zh-CN" altLang="en-US" sz="2400" dirty="0">
                    <a:sym typeface="Symbol" panose="05050102010706020507" charset="2"/>
                  </a:rPr>
                  <a:t>和</a:t>
                </a:r>
                <a:r>
                  <a:rPr lang="en-US" sz="2400" dirty="0">
                    <a:sym typeface="Symbol" panose="05050102010706020507" charset="2"/>
                  </a:rPr>
                  <a:t>u</a:t>
                </a:r>
                <a:r>
                  <a:rPr lang="en-US" sz="2400" baseline="-25000" dirty="0">
                    <a:sym typeface="Symbol" panose="05050102010706020507" charset="2"/>
                  </a:rPr>
                  <a:t>2</a:t>
                </a:r>
                <a:r>
                  <a:rPr lang="en-US" sz="2400" dirty="0">
                    <a:sym typeface="Symbol" panose="05050102010706020507" charset="2"/>
                  </a:rPr>
                  <a:t> </a:t>
                </a:r>
                <a:r>
                  <a:rPr lang="zh-CN" altLang="en-US" sz="2400" dirty="0">
                    <a:sym typeface="Symbol" panose="05050102010706020507" charset="2"/>
                  </a:rPr>
                  <a:t>的</a:t>
                </a:r>
                <a:r>
                  <a:rPr lang="zh-CN" altLang="en-US" sz="2400" b="1" dirty="0">
                    <a:solidFill>
                      <a:srgbClr val="FF0000"/>
                    </a:solidFill>
                    <a:sym typeface="Symbol" panose="05050102010706020507" charset="2"/>
                  </a:rPr>
                  <a:t>连接</a:t>
                </a:r>
                <a:r>
                  <a:rPr lang="zh-CN" altLang="en-US" sz="2400" dirty="0">
                    <a:sym typeface="Symbol" panose="05050102010706020507" charset="2"/>
                  </a:rPr>
                  <a:t>表示为：</a:t>
                </a:r>
              </a:p>
              <a:p>
                <a:pPr lvl="0" indent="0" fontAlgn="auto">
                  <a:lnSpc>
                    <a:spcPct val="150000"/>
                  </a:lnSpc>
                  <a:buFont typeface="Arial" panose="020B0604020202090204" pitchFamily="34" charset="0"/>
                  <a:buNone/>
                </a:pPr>
                <a14:m>
                  <m:oMathPara xmlns:m="http://schemas.openxmlformats.org/officeDocument/2006/math">
                    <m:oMathParaPr>
                      <m:jc m:val="centerGroup"/>
                    </m:oMathParaPr>
                    <m:oMath xmlns:m="http://schemas.openxmlformats.org/officeDocument/2006/math">
                      <m:sSub>
                        <m:sSubPr>
                          <m:ctrlPr>
                            <a:rPr lang="ar-AE" sz="2400" i="1" dirty="0">
                              <a:latin typeface="Cambria Math" panose="02040503050406030204" pitchFamily="18" charset="0"/>
                              <a:cs typeface="Cambria Math" panose="02040503050406030204" charset="0"/>
                              <a:sym typeface="Symbol" panose="05050102010706020507" charset="2"/>
                            </a:rPr>
                          </m:ctrlPr>
                        </m:sSubPr>
                        <m:e>
                          <m:r>
                            <a:rPr lang="ar-AE" sz="2400" i="1" dirty="0">
                              <a:latin typeface="Cambria Math" panose="02040503050406030204" charset="0"/>
                              <a:cs typeface="Cambria Math" panose="02040503050406030204" charset="0"/>
                              <a:sym typeface="Symbol" panose="05050102010706020507" charset="2"/>
                            </a:rPr>
                            <m:t>(</m:t>
                          </m:r>
                          <m:r>
                            <a:rPr lang="ar-AE" sz="2400" i="1" dirty="0">
                              <a:latin typeface="Cambria Math" panose="02040503050406030204" charset="0"/>
                              <a:cs typeface="Cambria Math" panose="02040503050406030204" charset="0"/>
                              <a:sym typeface="Symbol" panose="05050102010706020507" charset="2"/>
                            </a:rPr>
                            <m:t>𝑢</m:t>
                          </m:r>
                        </m:e>
                        <m:sub>
                          <m:r>
                            <a:rPr lang="ar-AE" sz="2400" i="1" dirty="0">
                              <a:latin typeface="Cambria Math" panose="02040503050406030204" charset="0"/>
                              <a:cs typeface="Cambria Math" panose="02040503050406030204" charset="0"/>
                              <a:sym typeface="Symbol" panose="05050102010706020507" charset="2"/>
                            </a:rPr>
                            <m:t>1</m:t>
                          </m:r>
                        </m:sub>
                      </m:sSub>
                      <m:r>
                        <a:rPr lang="ar-AE" sz="2400" i="1" dirty="0">
                          <a:latin typeface="Cambria Math" panose="02040503050406030204" charset="0"/>
                          <a:cs typeface="Cambria Math" panose="02040503050406030204" charset="0"/>
                          <a:sym typeface="Symbol" panose="05050102010706020507" charset="2"/>
                        </a:rPr>
                        <m:t>,</m:t>
                      </m:r>
                      <m:sSub>
                        <m:sSubPr>
                          <m:ctrlPr>
                            <a:rPr lang="ar-AE" sz="2400" i="1" dirty="0">
                              <a:latin typeface="Cambria Math" panose="02040503050406030204" pitchFamily="18" charset="0"/>
                              <a:cs typeface="Cambria Math" panose="02040503050406030204" charset="0"/>
                              <a:sym typeface="Symbol" panose="05050102010706020507" charset="2"/>
                            </a:rPr>
                          </m:ctrlPr>
                        </m:sSubPr>
                        <m:e>
                          <m:r>
                            <a:rPr lang="ar-AE" sz="2400" i="1" dirty="0">
                              <a:latin typeface="Cambria Math" panose="02040503050406030204" charset="0"/>
                              <a:cs typeface="Cambria Math" panose="02040503050406030204" charset="0"/>
                              <a:sym typeface="Symbol" panose="05050102010706020507" charset="2"/>
                            </a:rPr>
                            <m:t>𝑢</m:t>
                          </m:r>
                        </m:e>
                        <m:sub>
                          <m:r>
                            <a:rPr lang="ar-AE" sz="2400" i="1" dirty="0">
                              <a:latin typeface="Cambria Math" panose="02040503050406030204" charset="0"/>
                              <a:cs typeface="Cambria Math" panose="02040503050406030204" charset="0"/>
                              <a:sym typeface="Symbol" panose="05050102010706020507" charset="2"/>
                            </a:rPr>
                            <m:t>2</m:t>
                          </m:r>
                        </m:sub>
                      </m:sSub>
                      <m:r>
                        <a:rPr lang="ar-AE" sz="2400" i="1" dirty="0">
                          <a:latin typeface="Cambria Math" panose="02040503050406030204" charset="0"/>
                          <a:cs typeface="Cambria Math" panose="02040503050406030204" charset="0"/>
                          <a:sym typeface="Symbol" panose="05050102010706020507" charset="2"/>
                        </a:rPr>
                        <m:t>)=</m:t>
                      </m:r>
                      <m:r>
                        <a:rPr lang="ar-AE"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v</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a</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v</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 ...,</m:t>
                      </m:r>
                      <m:r>
                        <a:rPr lang="en-US" altLang="zh-CN"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a</m:t>
                      </m:r>
                      <m:r>
                        <m:rPr>
                          <m:sty m:val="p"/>
                        </m:rPr>
                        <a:rPr lang="en-US" altLang="zh-CN" sz="2400" i="1" baseline="-25000" dirty="0" smtClean="0">
                          <a:latin typeface="Cambria Math" panose="02040503050406030204" pitchFamily="18" charset="0"/>
                          <a:cs typeface="Cambria Math" panose="02040503050406030204" charset="0"/>
                          <a:sym typeface="Symbol" panose="05050102010706020507" charset="2"/>
                        </a:rPr>
                        <m:t>n</m:t>
                      </m:r>
                      <m:r>
                        <a:rPr lang="en-US" altLang="zh-CN" sz="2400" dirty="0">
                          <a:latin typeface="Cambria Math" panose="02040503050406030204" charset="0"/>
                          <a:cs typeface="Cambria Math" panose="02040503050406030204" charset="0"/>
                          <a:sym typeface="Symbol" panose="05050102010706020507" charset="2"/>
                        </a:rPr>
                        <m:t>:</m:t>
                      </m:r>
                      <m:sSub>
                        <m:sSubPr>
                          <m:ctrlPr>
                            <a:rPr lang="en-US" altLang="zh-CN" sz="2400" b="0" i="1" baseline="-25000" dirty="0" smtClean="0">
                              <a:latin typeface="Cambria Math" panose="02040503050406030204" pitchFamily="18" charset="0"/>
                              <a:cs typeface="Cambria Math" panose="02040503050406030204" charset="0"/>
                              <a:sym typeface="Symbol" panose="05050102010706020507" charset="2"/>
                            </a:rPr>
                          </m:ctrlPr>
                        </m:sSubPr>
                        <m:e>
                          <m:r>
                            <m:rPr>
                              <m:sty m:val="p"/>
                            </m:rPr>
                            <a:rPr lang="en-US" altLang="zh-CN" sz="2400" dirty="0">
                              <a:latin typeface="Cambria Math" panose="02040503050406030204" charset="0"/>
                              <a:cs typeface="Cambria Math" panose="02040503050406030204" charset="0"/>
                              <a:sym typeface="Symbol" panose="05050102010706020507" charset="2"/>
                            </a:rPr>
                            <m:t>v</m:t>
                          </m:r>
                        </m:e>
                        <m:sub>
                          <m:r>
                            <m:rPr>
                              <m:sty m:val="p"/>
                            </m:rPr>
                            <a:rPr lang="en-US" altLang="zh-CN" sz="2400" dirty="0">
                              <a:latin typeface="Cambria Math" panose="02040503050406030204" charset="0"/>
                              <a:cs typeface="Cambria Math" panose="02040503050406030204" charset="0"/>
                              <a:sym typeface="Symbol" panose="05050102010706020507" charset="2"/>
                            </a:rPr>
                            <m:t>n</m:t>
                          </m:r>
                        </m:sub>
                      </m:sSub>
                      <m:r>
                        <a:rPr lang="en-US" sz="2400" dirty="0">
                          <a:latin typeface="Cambria Math" panose="02040503050406030204" charset="0"/>
                          <a:cs typeface="Cambria Math" panose="02040503050406030204" charset="0"/>
                          <a:sym typeface="Symbol" panose="05050102010706020507" charset="2"/>
                        </a:rPr>
                        <m:t>,</m:t>
                      </m:r>
                      <m:sSubSup>
                        <m:sSubSupPr>
                          <m:ctrlPr>
                            <a:rPr lang="en-US" altLang="zh-CN" sz="2400" b="0" i="1" dirty="0" smtClean="0">
                              <a:latin typeface="Cambria Math" panose="02040503050406030204" pitchFamily="18" charset="0"/>
                              <a:cs typeface="Cambria Math" panose="02040503050406030204" charset="0"/>
                              <a:sym typeface="Symbol" panose="05050102010706020507" charset="2"/>
                            </a:rPr>
                          </m:ctrlPr>
                        </m:sSubSupPr>
                        <m:e>
                          <m:r>
                            <m:rPr>
                              <m:sty m:val="p"/>
                            </m:rPr>
                            <a:rPr lang="en-US" sz="2400" dirty="0">
                              <a:latin typeface="Cambria Math" panose="02040503050406030204" charset="0"/>
                              <a:cs typeface="Cambria Math" panose="02040503050406030204" charset="0"/>
                              <a:sym typeface="Symbol" panose="05050102010706020507" charset="2"/>
                            </a:rPr>
                            <m:t>a</m:t>
                          </m:r>
                        </m:e>
                        <m:sub>
                          <m:r>
                            <a:rPr lang="en-US" sz="2400" dirty="0">
                              <a:latin typeface="Cambria Math" panose="02040503050406030204" charset="0"/>
                              <a:cs typeface="Cambria Math" panose="02040503050406030204" charset="0"/>
                              <a:sym typeface="Symbol" panose="05050102010706020507" charset="2"/>
                            </a:rPr>
                            <m:t>1</m:t>
                          </m:r>
                        </m:sub>
                        <m:sup>
                          <m:r>
                            <a:rPr lang="en-US" sz="2400" i="1" dirty="0">
                              <a:latin typeface="Cambria Math" panose="02040503050406030204" charset="0"/>
                              <a:cs typeface="Cambria Math" panose="02040503050406030204" charset="0"/>
                              <a:sym typeface="Symbol" panose="05050102010706020507" charset="2"/>
                            </a:rPr>
                            <m:t>′</m:t>
                          </m:r>
                        </m:sup>
                      </m:sSubSup>
                      <m:r>
                        <a:rPr lang="en-US" sz="2400" dirty="0">
                          <a:latin typeface="Cambria Math" panose="02040503050406030204" charset="0"/>
                          <a:cs typeface="Cambria Math" panose="02040503050406030204" charset="0"/>
                          <a:sym typeface="Symbol" panose="05050102010706020507" charset="2"/>
                        </a:rPr>
                        <m:t> :</m:t>
                      </m:r>
                      <m:sSubSup>
                        <m:sSubSupPr>
                          <m:ctrlPr>
                            <a:rPr lang="en-US" altLang="zh-CN" sz="2400" b="0" i="1" dirty="0" smtClean="0">
                              <a:latin typeface="Cambria Math" panose="02040503050406030204" pitchFamily="18" charset="0"/>
                              <a:cs typeface="Cambria Math" panose="02040503050406030204" charset="0"/>
                              <a:sym typeface="Symbol" panose="05050102010706020507" charset="2"/>
                            </a:rPr>
                          </m:ctrlPr>
                        </m:sSubSupPr>
                        <m:e>
                          <m:r>
                            <m:rPr>
                              <m:sty m:val="p"/>
                            </m:rPr>
                            <a:rPr lang="en-US" sz="2400" dirty="0">
                              <a:latin typeface="Cambria Math" panose="02040503050406030204" charset="0"/>
                              <a:cs typeface="Cambria Math" panose="02040503050406030204" charset="0"/>
                              <a:sym typeface="Symbol" panose="05050102010706020507" charset="2"/>
                            </a:rPr>
                            <m:t>v</m:t>
                          </m:r>
                        </m:e>
                        <m:sub>
                          <m:r>
                            <a:rPr lang="en-US" sz="2400" dirty="0">
                              <a:latin typeface="Cambria Math" panose="02040503050406030204" charset="0"/>
                              <a:cs typeface="Cambria Math" panose="02040503050406030204" charset="0"/>
                              <a:sym typeface="Symbol" panose="05050102010706020507" charset="2"/>
                            </a:rPr>
                            <m:t>1</m:t>
                          </m:r>
                        </m:sub>
                        <m:sup>
                          <m:r>
                            <a:rPr lang="en-US" sz="2400" i="1" dirty="0">
                              <a:latin typeface="Cambria Math" panose="02040503050406030204" charset="0"/>
                              <a:cs typeface="Cambria Math" panose="02040503050406030204" charset="0"/>
                              <a:sym typeface="Symbol" panose="05050102010706020507" charset="2"/>
                            </a:rPr>
                            <m:t>′</m:t>
                          </m:r>
                        </m:sup>
                      </m:sSubSup>
                      <m:r>
                        <a:rPr lang="en-US" sz="2400" dirty="0">
                          <a:latin typeface="Cambria Math" panose="02040503050406030204" charset="0"/>
                          <a:cs typeface="Cambria Math" panose="02040503050406030204" charset="0"/>
                          <a:sym typeface="Symbol" panose="05050102010706020507" charset="2"/>
                        </a:rPr>
                        <m:t>, </m:t>
                      </m:r>
                      <m:sSubSup>
                        <m:sSubSupPr>
                          <m:ctrlPr>
                            <a:rPr lang="en-US" altLang="zh-CN" sz="2400" b="0" i="1" dirty="0" smtClean="0">
                              <a:latin typeface="Cambria Math" panose="02040503050406030204" pitchFamily="18" charset="0"/>
                              <a:cs typeface="Cambria Math" panose="02040503050406030204" charset="0"/>
                              <a:sym typeface="Symbol" panose="05050102010706020507" charset="2"/>
                            </a:rPr>
                          </m:ctrlPr>
                        </m:sSubSupPr>
                        <m:e>
                          <m:r>
                            <m:rPr>
                              <m:sty m:val="p"/>
                            </m:rPr>
                            <a:rPr lang="en-US" sz="2400" dirty="0">
                              <a:latin typeface="Cambria Math" panose="02040503050406030204" charset="0"/>
                              <a:cs typeface="Cambria Math" panose="02040503050406030204" charset="0"/>
                              <a:sym typeface="Symbol" panose="05050102010706020507" charset="2"/>
                            </a:rPr>
                            <m:t>a</m:t>
                          </m:r>
                        </m:e>
                        <m:sub>
                          <m:r>
                            <a:rPr lang="en-US" sz="2400" dirty="0">
                              <a:latin typeface="Cambria Math" panose="02040503050406030204" charset="0"/>
                              <a:cs typeface="Cambria Math" panose="02040503050406030204" charset="0"/>
                              <a:sym typeface="Symbol" panose="05050102010706020507" charset="2"/>
                            </a:rPr>
                            <m:t>2</m:t>
                          </m:r>
                        </m:sub>
                        <m:sup>
                          <m:r>
                            <a:rPr lang="en-US" sz="2400" i="1" dirty="0">
                              <a:latin typeface="Cambria Math" panose="02040503050406030204" charset="0"/>
                              <a:cs typeface="Cambria Math" panose="02040503050406030204" charset="0"/>
                              <a:sym typeface="Symbol" panose="05050102010706020507" charset="2"/>
                            </a:rPr>
                            <m:t>′</m:t>
                          </m:r>
                        </m:sup>
                      </m:sSubSup>
                      <m:r>
                        <a:rPr lang="en-US" sz="2400" dirty="0">
                          <a:latin typeface="Cambria Math" panose="02040503050406030204" charset="0"/>
                          <a:cs typeface="Cambria Math" panose="02040503050406030204" charset="0"/>
                          <a:sym typeface="Symbol" panose="05050102010706020507" charset="2"/>
                        </a:rPr>
                        <m:t>:</m:t>
                      </m:r>
                      <m:sSubSup>
                        <m:sSubSupPr>
                          <m:ctrlPr>
                            <a:rPr lang="en-US" altLang="zh-CN" sz="2400" b="0" i="1" dirty="0" smtClean="0">
                              <a:latin typeface="Cambria Math" panose="02040503050406030204" pitchFamily="18" charset="0"/>
                              <a:cs typeface="Cambria Math" panose="02040503050406030204" charset="0"/>
                              <a:sym typeface="Symbol" panose="05050102010706020507" charset="2"/>
                            </a:rPr>
                          </m:ctrlPr>
                        </m:sSubSupPr>
                        <m:e>
                          <m:r>
                            <m:rPr>
                              <m:sty m:val="p"/>
                            </m:rPr>
                            <a:rPr lang="en-US" sz="2400" dirty="0">
                              <a:latin typeface="Cambria Math" panose="02040503050406030204" charset="0"/>
                              <a:cs typeface="Cambria Math" panose="02040503050406030204" charset="0"/>
                              <a:sym typeface="Symbol" panose="05050102010706020507" charset="2"/>
                            </a:rPr>
                            <m:t>v</m:t>
                          </m:r>
                        </m:e>
                        <m:sub>
                          <m:r>
                            <a:rPr lang="en-US" sz="2400" dirty="0">
                              <a:latin typeface="Cambria Math" panose="02040503050406030204" charset="0"/>
                              <a:cs typeface="Cambria Math" panose="02040503050406030204" charset="0"/>
                              <a:sym typeface="Symbol" panose="05050102010706020507" charset="2"/>
                            </a:rPr>
                            <m:t>2</m:t>
                          </m:r>
                        </m:sub>
                        <m:sup>
                          <m:r>
                            <a:rPr lang="en-US" sz="2400" i="1" dirty="0">
                              <a:latin typeface="Cambria Math" panose="02040503050406030204" charset="0"/>
                              <a:cs typeface="Cambria Math" panose="02040503050406030204" charset="0"/>
                              <a:sym typeface="Symbol" panose="05050102010706020507" charset="2"/>
                            </a:rPr>
                            <m:t>′</m:t>
                          </m:r>
                        </m:sup>
                      </m:sSubSup>
                      <m:r>
                        <a:rPr lang="en-US" sz="2400" dirty="0">
                          <a:latin typeface="Cambria Math" panose="02040503050406030204" charset="0"/>
                          <a:cs typeface="Cambria Math" panose="02040503050406030204" charset="0"/>
                          <a:sym typeface="Symbol" panose="05050102010706020507" charset="2"/>
                        </a:rPr>
                        <m:t>, ..., </m:t>
                      </m:r>
                      <m:r>
                        <m:rPr>
                          <m:sty m:val="p"/>
                        </m:rPr>
                        <a:rPr lang="en-US" sz="2400" dirty="0">
                          <a:latin typeface="Cambria Math" panose="02040503050406030204" charset="0"/>
                          <a:cs typeface="Cambria Math" panose="02040503050406030204" charset="0"/>
                          <a:sym typeface="Symbol" panose="05050102010706020507" charset="2"/>
                        </a:rPr>
                        <m:t>a</m:t>
                      </m:r>
                      <m:r>
                        <a:rPr lang="en-US" sz="2400" dirty="0">
                          <a:latin typeface="Cambria Math" panose="02040503050406030204" charset="0"/>
                          <a:cs typeface="Cambria Math" panose="02040503050406030204" charset="0"/>
                          <a:sym typeface="Symbol" panose="05050102010706020507" charset="2"/>
                        </a:rPr>
                        <m:t>′</m:t>
                      </m:r>
                      <m:r>
                        <m:rPr>
                          <m:sty m:val="p"/>
                        </m:rPr>
                        <a:rPr lang="en-US" sz="2400" baseline="-25000" dirty="0">
                          <a:latin typeface="Cambria Math" panose="02040503050406030204" charset="0"/>
                          <a:cs typeface="Cambria Math" panose="02040503050406030204" charset="0"/>
                          <a:sym typeface="Symbol" panose="05050102010706020507" charset="2"/>
                        </a:rPr>
                        <m:t>n</m:t>
                      </m:r>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v</m:t>
                      </m:r>
                      <m:r>
                        <a:rPr lang="en-US" sz="2400" dirty="0">
                          <a:latin typeface="Cambria Math" panose="02040503050406030204" charset="0"/>
                          <a:cs typeface="Cambria Math" panose="02040503050406030204" charset="0"/>
                          <a:sym typeface="Symbol" panose="05050102010706020507" charset="2"/>
                        </a:rPr>
                        <m:t>′</m:t>
                      </m:r>
                      <m:r>
                        <m:rPr>
                          <m:sty m:val="p"/>
                        </m:rPr>
                        <a:rPr lang="en-US" sz="2400" baseline="-25000" dirty="0">
                          <a:latin typeface="Cambria Math" panose="02040503050406030204" charset="0"/>
                          <a:cs typeface="Cambria Math" panose="02040503050406030204" charset="0"/>
                          <a:sym typeface="Symbol" panose="05050102010706020507" charset="2"/>
                        </a:rPr>
                        <m:t>n</m:t>
                      </m:r>
                      <m:r>
                        <a:rPr lang="en-US" sz="2400" dirty="0">
                          <a:latin typeface="Cambria Math" panose="02040503050406030204" charset="0"/>
                          <a:cs typeface="Cambria Math" panose="02040503050406030204" charset="0"/>
                          <a:sym typeface="Symbol" panose="05050102010706020507" charset="2"/>
                        </a:rPr>
                        <m:t>)</m:t>
                      </m:r>
                    </m:oMath>
                  </m:oMathPara>
                </a14:m>
                <a:endParaRPr lang="en-US" sz="2400" dirty="0">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1754326"/>
              </a:xfrm>
              <a:prstGeom prst="rect">
                <a:avLst/>
              </a:prstGeom>
              <a:blipFill>
                <a:blip r:embed="rId3"/>
                <a:stretch>
                  <a:fillRect l="-828" b="-719"/>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73</a:t>
            </a:fld>
            <a:endParaRPr kumimoji="1"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214880" cy="583565"/>
          </a:xfrm>
          <a:prstGeom prst="rect">
            <a:avLst/>
          </a:prstGeom>
          <a:noFill/>
        </p:spPr>
        <p:txBody>
          <a:bodyPr wrap="none" rtlCol="0">
            <a:spAutoFit/>
          </a:bodyPr>
          <a:lstStyle/>
          <a:p>
            <a:pPr algn="l"/>
            <a:r>
              <a:rPr kumimoji="1" lang="zh-CN" altLang="en-US" sz="3200" dirty="0">
                <a:latin typeface="+mn-ea"/>
              </a:rPr>
              <a:t>属性图模型</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属性图模型组成元素</a:t>
            </a:r>
            <a:r>
              <a:rPr lang="en-US" altLang="zh-CN" sz="2400" b="1" dirty="0">
                <a:latin typeface="+mn-ea"/>
                <a:sym typeface="+mn-ea"/>
              </a:rPr>
              <a:t>——</a:t>
            </a:r>
            <a:r>
              <a:rPr lang="zh-CN" altLang="en-US" sz="2400" b="1" dirty="0">
                <a:latin typeface="+mn-ea"/>
                <a:sym typeface="+mn-ea"/>
              </a:rPr>
              <a:t>表</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286131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在记录的基础上，一张在列名集合</a:t>
                </a:r>
                <a14:m>
                  <m:oMath xmlns:m="http://schemas.openxmlformats.org/officeDocument/2006/math">
                    <m:r>
                      <a:rPr lang="en-US" sz="2400" dirty="0">
                        <a:latin typeface="Cambria Math" panose="02040503050406030204" charset="0"/>
                        <a:cs typeface="Cambria Math" panose="02040503050406030204" charset="0"/>
                        <a:sym typeface="Symbol" panose="05050102010706020507" charset="2"/>
                      </a:rPr>
                      <m:t>𝒜</m:t>
                    </m:r>
                  </m:oMath>
                </a14:m>
                <a:r>
                  <a:rPr sz="2400" dirty="0">
                    <a:sym typeface="Symbol" panose="05050102010706020507" charset="2"/>
                  </a:rPr>
                  <a:t> 上的表</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被定义为一个记录的包，这个包中每个记录</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u</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的定义域是都是</a:t>
                </a:r>
                <a14:m>
                  <m:oMath xmlns:m="http://schemas.openxmlformats.org/officeDocument/2006/math">
                    <m:r>
                      <a:rPr lang="en-US" sz="2400" dirty="0">
                        <a:latin typeface="Cambria Math" panose="02040503050406030204" charset="0"/>
                        <a:cs typeface="Cambria Math" panose="02040503050406030204" charset="0"/>
                        <a:sym typeface="Symbol" panose="05050102010706020507" charset="2"/>
                      </a:rPr>
                      <m:t>𝒜</m:t>
                    </m:r>
                  </m:oMath>
                </a14:m>
                <a:r>
                  <a:rPr lang="zh-CN" altLang="en-US" sz="2400" dirty="0">
                    <a:latin typeface="Cambria Math" panose="02040503050406030204" charset="0"/>
                    <a:cs typeface="Cambria Math" panose="02040503050406030204" charset="0"/>
                    <a:sym typeface="Symbol" panose="05050102010706020507" charset="2"/>
                  </a:rPr>
                  <a:t>；</a:t>
                </a:r>
                <a:endParaRPr lang="en-US" sz="2400" dirty="0">
                  <a:latin typeface="Cambria Math" panose="02040503050406030204" charset="0"/>
                  <a:cs typeface="Cambria Math" panose="02040503050406030204" charset="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一张没有记录的空表被表示为()</a:t>
                </a:r>
                <a:r>
                  <a:rPr lang="zh-CN" sz="2400" dirty="0">
                    <a:sym typeface="Symbol" panose="05050102010706020507" charset="2"/>
                  </a:rPr>
                  <a:t>；</a:t>
                </a:r>
                <a:endParaRPr sz="2400" dirty="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两张表</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和</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2</m:t>
                    </m:r>
                  </m:oMath>
                </a14:m>
                <a:r>
                  <a:rPr sz="2400" dirty="0">
                    <a:sym typeface="Symbol" panose="05050102010706020507" charset="2"/>
                  </a:rPr>
                  <a:t> 的全连接记为</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1</m:t>
                    </m:r>
                    <m:r>
                      <a:rPr lang="en-US" sz="2400" i="1"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2</m:t>
                    </m:r>
                  </m:oMath>
                </a14:m>
                <a:r>
                  <a:rPr sz="2400" dirty="0">
                    <a:sym typeface="Symbol" panose="05050102010706020507" charset="2"/>
                  </a:rPr>
                  <a:t>，也就是将</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1</m:t>
                    </m:r>
                  </m:oMath>
                </a14:m>
                <a:r>
                  <a:rPr sz="2400" dirty="0">
                    <a:sym typeface="Symbol" panose="05050102010706020507" charset="2"/>
                  </a:rPr>
                  <a:t>中任意一个记录和</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2</m:t>
                    </m:r>
                  </m:oMath>
                </a14:m>
                <a:r>
                  <a:rPr sz="2400" dirty="0">
                    <a:sym typeface="Symbol" panose="05050102010706020507" charset="2"/>
                  </a:rPr>
                  <a:t>中任意一个记录进行连接所形成的记录集合。</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2861310"/>
              </a:xfrm>
              <a:prstGeom prst="rect">
                <a:avLst/>
              </a:prstGeom>
              <a:blipFill rotWithShape="1">
                <a:blip r:embed="rId3"/>
                <a:stretch>
                  <a:fillRect l="-1" t="-3" r="4" b="3"/>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74</a:t>
            </a:fld>
            <a:endParaRPr kumimoji="1"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en-US" altLang="zh-CN" sz="2400" b="1" dirty="0">
                <a:latin typeface="+mn-ea"/>
                <a:sym typeface="+mn-ea"/>
              </a:rPr>
              <a:t>Cypher</a:t>
            </a:r>
            <a:r>
              <a:rPr lang="zh-CN" altLang="en-US" sz="2400" b="1" dirty="0">
                <a:latin typeface="+mn-ea"/>
                <a:sym typeface="+mn-ea"/>
              </a:rPr>
              <a:t>语言查询语义</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2478179"/>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Cypher</a:t>
                </a:r>
                <a:r>
                  <a:rPr lang="zh-CN" sz="2400" dirty="0">
                    <a:sym typeface="Symbol" panose="05050102010706020507" charset="2"/>
                  </a:rPr>
                  <a:t>语言中一个在图</a:t>
                </a:r>
                <a14:m>
                  <m:oMath xmlns:m="http://schemas.openxmlformats.org/officeDocument/2006/math">
                    <m:r>
                      <m:rPr>
                        <m:sty m:val="p"/>
                      </m:rPr>
                      <a:rPr lang="en-US" altLang="zh-CN" sz="2400" dirty="0">
                        <a:latin typeface="Cambria Math" panose="02040503050406030204" charset="0"/>
                        <a:cs typeface="Cambria Math" panose="02040503050406030204" charset="0"/>
                        <a:sym typeface="Symbol" panose="05050102010706020507" charset="2"/>
                      </a:rPr>
                      <m:t>G</m:t>
                    </m:r>
                  </m:oMath>
                </a14:m>
                <a:r>
                  <a:rPr lang="zh-CN" altLang="en-US" sz="2400" dirty="0">
                    <a:sym typeface="Symbol" panose="05050102010706020507" charset="2"/>
                  </a:rPr>
                  <a:t>上</a:t>
                </a:r>
                <a:r>
                  <a:rPr sz="2400" dirty="0">
                    <a:sym typeface="Symbol" panose="05050102010706020507" charset="2"/>
                  </a:rPr>
                  <a:t>的</a:t>
                </a:r>
                <a:r>
                  <a:rPr lang="zh-CN" sz="2400" dirty="0">
                    <a:sym typeface="Symbol" panose="05050102010706020507" charset="2"/>
                  </a:rPr>
                  <a:t>查询</a:t>
                </a:r>
                <a14:m>
                  <m:oMath xmlns:m="http://schemas.openxmlformats.org/officeDocument/2006/math">
                    <m:r>
                      <m:rPr>
                        <m:sty m:val="p"/>
                      </m:rPr>
                      <a:rPr lang="en-US" altLang="zh-CN" sz="2400" dirty="0">
                        <a:latin typeface="Cambria Math" panose="02040503050406030204" charset="0"/>
                        <a:cs typeface="Cambria Math" panose="02040503050406030204" charset="0"/>
                        <a:sym typeface="Symbol" panose="05050102010706020507" charset="2"/>
                      </a:rPr>
                      <m:t>Q</m:t>
                    </m:r>
                  </m:oMath>
                </a14:m>
                <a:r>
                  <a:rPr sz="2400" dirty="0">
                    <a:sym typeface="Symbol" panose="05050102010706020507" charset="2"/>
                  </a:rPr>
                  <a:t>可以认为是从</a:t>
                </a:r>
                <a:r>
                  <a:rPr lang="zh-CN" sz="2400" dirty="0">
                    <a:sym typeface="Symbol" panose="05050102010706020507" charset="2"/>
                  </a:rPr>
                  <a:t>空</a:t>
                </a:r>
                <a:r>
                  <a:rPr sz="2400" dirty="0">
                    <a:sym typeface="Symbol" panose="05050102010706020507" charset="2"/>
                  </a:rPr>
                  <a:t>表到</a:t>
                </a:r>
                <a:r>
                  <a:rPr lang="zh-CN" sz="2400" dirty="0">
                    <a:sym typeface="Symbol" panose="05050102010706020507" charset="2"/>
                  </a:rPr>
                  <a:t>结果</a:t>
                </a:r>
                <a:r>
                  <a:rPr sz="2400" dirty="0" err="1">
                    <a:sym typeface="Symbol" panose="05050102010706020507" charset="2"/>
                  </a:rPr>
                  <a:t>关系表的转换</a:t>
                </a:r>
                <a:endParaRPr lang="en-US" sz="2400" dirty="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endParaRPr sz="2400" dirty="0">
                  <a:sym typeface="Symbol" panose="05050102010706020507" charset="2"/>
                </a:endParaRPr>
              </a:p>
              <a:p>
                <a:pPr lvl="0" indent="0" fontAlgn="auto">
                  <a:lnSpc>
                    <a:spcPct val="150000"/>
                  </a:lnSpc>
                  <a:buFont typeface="Arial" panose="020B0604020202090204" pitchFamily="34" charse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charset="0"/>
                          <a:cs typeface="Cambria Math" panose="02040503050406030204" charset="0"/>
                        </a:rPr>
                        <m:t>()</m:t>
                      </m:r>
                      <m:box>
                        <m:boxPr>
                          <m:noBreak m:val="on"/>
                          <m:ctrlPr>
                            <a:rPr lang="en-US" altLang="zh-CN" sz="2400" i="1">
                              <a:latin typeface="Cambria Math" panose="02040503050406030204" pitchFamily="18" charset="0"/>
                              <a:cs typeface="Cambria Math" panose="02040503050406030204" charset="0"/>
                            </a:rPr>
                          </m:ctrlPr>
                        </m:boxPr>
                        <m:e>
                          <m:groupChr>
                            <m:groupChrPr>
                              <m:chr m:val="→"/>
                              <m:vertJc m:val="bot"/>
                              <m:ctrlPr>
                                <a:rPr lang="en-US" altLang="zh-CN" sz="2400" i="1">
                                  <a:latin typeface="Cambria Math" panose="02040503050406030204" pitchFamily="18" charset="0"/>
                                  <a:cs typeface="Cambria Math" panose="02040503050406030204" charset="0"/>
                                </a:rPr>
                              </m:ctrlPr>
                            </m:groupChrPr>
                            <m:e>
                              <m:sSub>
                                <m:sSubPr>
                                  <m:ctrlPr>
                                    <a:rPr lang="en-US" altLang="zh-CN" sz="2400" i="1">
                                      <a:latin typeface="Cambria Math" panose="02040503050406030204" pitchFamily="18" charset="0"/>
                                      <a:cs typeface="Cambria Math" panose="02040503050406030204" charset="0"/>
                                    </a:rPr>
                                  </m:ctrlPr>
                                </m:sSubPr>
                                <m:e>
                                  <m:d>
                                    <m:dPr>
                                      <m:begChr m:val="⟦"/>
                                      <m:endChr m:val="⟧"/>
                                      <m:ctrlPr>
                                        <a:rPr lang="en-US" altLang="zh-CN" sz="2400" i="1">
                                          <a:latin typeface="Cambria Math" panose="02040503050406030204" pitchFamily="18" charset="0"/>
                                          <a:cs typeface="Cambria Math" panose="02040503050406030204" charset="0"/>
                                        </a:rPr>
                                      </m:ctrlPr>
                                    </m:dPr>
                                    <m:e>
                                      <m:r>
                                        <a:rPr lang="en-US" altLang="zh-CN" sz="2400" i="1">
                                          <a:latin typeface="Cambria Math" panose="02040503050406030204" charset="0"/>
                                          <a:cs typeface="Cambria Math" panose="02040503050406030204" charset="0"/>
                                        </a:rPr>
                                        <m:t>𝑄</m:t>
                                      </m:r>
                                    </m:e>
                                  </m:d>
                                </m:e>
                                <m:sub>
                                  <m:r>
                                    <a:rPr lang="en-US" altLang="zh-CN" sz="2400" i="1">
                                      <a:latin typeface="Cambria Math" panose="02040503050406030204" charset="0"/>
                                      <a:cs typeface="Cambria Math" panose="02040503050406030204" charset="0"/>
                                    </a:rPr>
                                    <m:t>𝐺</m:t>
                                  </m:r>
                                </m:sub>
                              </m:sSub>
                            </m:e>
                          </m:groupChr>
                        </m:e>
                      </m:box>
                      <m:r>
                        <a:rPr lang="en-US" altLang="zh-CN" sz="2400" i="1">
                          <a:latin typeface="Cambria Math" panose="02040503050406030204" charset="0"/>
                          <a:cs typeface="Cambria Math" panose="02040503050406030204" charset="0"/>
                        </a:rPr>
                        <m:t>𝑇</m:t>
                      </m:r>
                    </m:oMath>
                  </m:oMathPara>
                </a14:m>
                <a:endParaRPr sz="2400" dirty="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endParaRPr sz="2400" dirty="0">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2478179"/>
              </a:xfrm>
              <a:prstGeom prst="rect">
                <a:avLst/>
              </a:prstGeom>
              <a:blipFill>
                <a:blip r:embed="rId3"/>
                <a:stretch>
                  <a:fillRect l="-82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75</a:t>
            </a:fld>
            <a:endParaRPr kumimoji="1"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en-US" altLang="zh-CN" sz="2400" b="1" dirty="0">
                <a:latin typeface="+mn-ea"/>
                <a:sym typeface="+mn-ea"/>
              </a:rPr>
              <a:t>Cypher</a:t>
            </a:r>
            <a:r>
              <a:rPr lang="zh-CN" altLang="en-US" sz="2400" b="1" dirty="0">
                <a:latin typeface="+mn-ea"/>
                <a:sym typeface="+mn-ea"/>
              </a:rPr>
              <a:t>语言查询示例</a:t>
            </a:r>
          </a:p>
        </p:txBody>
      </p:sp>
      <p:sp>
        <p:nvSpPr>
          <p:cNvPr id="3" name="文本框 2"/>
          <p:cNvSpPr txBox="1"/>
          <p:nvPr/>
        </p:nvSpPr>
        <p:spPr>
          <a:xfrm>
            <a:off x="884011" y="1741905"/>
            <a:ext cx="10729912" cy="590033"/>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err="1">
                <a:sym typeface="Symbol" panose="05050102010706020507" charset="2"/>
              </a:rPr>
              <a:t>找到属性图中人物的出生地点以及受多少人影响</a:t>
            </a:r>
            <a:r>
              <a:rPr lang="zh-CN" altLang="en-US" sz="2400" dirty="0">
                <a:sym typeface="Symbol" panose="05050102010706020507" charset="2"/>
              </a:rPr>
              <a:t>（包括直接和间接影响）</a:t>
            </a:r>
            <a:endParaRPr sz="2400" dirty="0">
              <a:sym typeface="Symbol" panose="05050102010706020507" charset="2"/>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76</a:t>
            </a:fld>
            <a:endParaRPr kumimoji="1" lang="zh-CN" altLang="en-US"/>
          </a:p>
        </p:txBody>
      </p:sp>
      <p:pic>
        <p:nvPicPr>
          <p:cNvPr id="7" name="图片 6"/>
          <p:cNvPicPr>
            <a:picLocks noChangeAspect="1"/>
          </p:cNvPicPr>
          <p:nvPr/>
        </p:nvPicPr>
        <p:blipFill>
          <a:blip r:embed="rId3"/>
          <a:stretch>
            <a:fillRect/>
          </a:stretch>
        </p:blipFill>
        <p:spPr>
          <a:xfrm>
            <a:off x="1783022" y="3184961"/>
            <a:ext cx="7572375" cy="186245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en-US" altLang="zh-CN" sz="2400" b="1" dirty="0">
                <a:latin typeface="+mn-ea"/>
                <a:sym typeface="+mn-ea"/>
              </a:rPr>
              <a:t>Cypher</a:t>
            </a:r>
            <a:r>
              <a:rPr lang="zh-CN" altLang="en-US" sz="2400" b="1" dirty="0">
                <a:latin typeface="+mn-ea"/>
                <a:sym typeface="+mn-ea"/>
              </a:rPr>
              <a:t>语言查询示例</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175323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在例子</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行的第一个MATCH 子句中的图模式是一个</a:t>
                </a:r>
                <a:r>
                  <a:rPr lang="en-US" sz="2400" dirty="0">
                    <a:sym typeface="Symbol" panose="05050102010706020507" charset="2"/>
                  </a:rPr>
                  <a:t>“</a:t>
                </a:r>
                <a:r>
                  <a:rPr sz="2400" dirty="0">
                    <a:sym typeface="Symbol" panose="05050102010706020507" charset="2"/>
                  </a:rPr>
                  <a:t>点模式</a:t>
                </a:r>
                <a:r>
                  <a:rPr lang="en-US" sz="2400" dirty="0">
                    <a:sym typeface="Symbol" panose="05050102010706020507" charset="2"/>
                  </a:rPr>
                  <a:t>”</a:t>
                </a:r>
                <a:r>
                  <a:rPr sz="2400" dirty="0">
                    <a:sym typeface="Symbol" panose="05050102010706020507" charset="2"/>
                  </a:rPr>
                  <a:t>，该语句是为了找到点标签为Person 的点，将这些节点的标识符(ID) 赋值给变量r</a:t>
                </a:r>
                <a:r>
                  <a:rPr lang="zh-CN" sz="2400" dirty="0">
                    <a:sym typeface="Symbol" panose="05050102010706020507" charset="2"/>
                  </a:rPr>
                  <a:t>，进而空表转换为以下的表</a:t>
                </a:r>
                <a14:m>
                  <m:oMath xmlns:m="http://schemas.openxmlformats.org/officeDocument/2006/math">
                    <m:r>
                      <m:rPr>
                        <m:sty m:val="p"/>
                      </m:rPr>
                      <a:rPr lang="en-US" altLang="zh-CN" sz="2400" dirty="0">
                        <a:latin typeface="Cambria Math" panose="02040503050406030204" charset="0"/>
                        <a:cs typeface="Cambria Math" panose="02040503050406030204" charset="0"/>
                        <a:sym typeface="Symbol" panose="05050102010706020507" charset="2"/>
                      </a:rPr>
                      <m:t>T</m:t>
                    </m:r>
                    <m:r>
                      <a:rPr lang="en-US" altLang="zh-CN" sz="2400" baseline="-25000" dirty="0">
                        <a:latin typeface="Cambria Math" panose="02040503050406030204" charset="0"/>
                        <a:cs typeface="Cambria Math" panose="02040503050406030204" charset="0"/>
                        <a:sym typeface="Symbol" panose="05050102010706020507" charset="2"/>
                      </a:rPr>
                      <m:t>1</m:t>
                    </m:r>
                  </m:oMath>
                </a14:m>
                <a:endParaRPr lang="en-US" altLang="zh-CN" sz="2400" baseline="-25000" dirty="0">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1753235"/>
              </a:xfrm>
              <a:prstGeom prst="rect">
                <a:avLst/>
              </a:prstGeom>
              <a:blipFill rotWithShape="1">
                <a:blip r:embed="rId3"/>
                <a:stretch>
                  <a:fillRect l="-1" t="-6" r="4" b="6"/>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77</a:t>
            </a:fld>
            <a:endParaRPr kumimoji="1" lang="zh-CN" altLang="en-US"/>
          </a:p>
        </p:txBody>
      </p:sp>
      <p:grpSp>
        <p:nvGrpSpPr>
          <p:cNvPr id="9" name="组合 8"/>
          <p:cNvGrpSpPr/>
          <p:nvPr/>
        </p:nvGrpSpPr>
        <p:grpSpPr>
          <a:xfrm>
            <a:off x="7276118" y="4118075"/>
            <a:ext cx="1102995" cy="1303655"/>
            <a:chOff x="1250" y="4148"/>
            <a:chExt cx="1737" cy="2053"/>
          </a:xfrm>
        </p:grpSpPr>
        <p:sp>
          <p:nvSpPr>
            <p:cNvPr id="10" name="文本框 9"/>
            <p:cNvSpPr txBox="1"/>
            <p:nvPr/>
          </p:nvSpPr>
          <p:spPr>
            <a:xfrm>
              <a:off x="1659" y="4148"/>
              <a:ext cx="919" cy="919"/>
            </a:xfrm>
            <a:prstGeom prst="rect">
              <a:avLst/>
            </a:prstGeom>
            <a:noFill/>
          </p:spPr>
          <p:txBody>
            <a:bodyPr wrap="square" rtlCol="0">
              <a:spAutoFit/>
            </a:bodyPr>
            <a:lstStyle/>
            <a:p>
              <a:pPr algn="ctr"/>
              <a:r>
                <a:rPr lang="en-US" altLang="zh-CN" sz="3200">
                  <a:latin typeface="Times New Roman" panose="02020503050405090304" pitchFamily="18" charset="0"/>
                  <a:cs typeface="Times New Roman" panose="02020503050405090304" pitchFamily="18" charset="0"/>
                </a:rPr>
                <a:t>( )</a:t>
              </a:r>
            </a:p>
          </p:txBody>
        </p:sp>
        <p:sp>
          <p:nvSpPr>
            <p:cNvPr id="11" name="文本框 10"/>
            <p:cNvSpPr txBox="1"/>
            <p:nvPr/>
          </p:nvSpPr>
          <p:spPr>
            <a:xfrm>
              <a:off x="1250" y="5476"/>
              <a:ext cx="1737" cy="725"/>
            </a:xfrm>
            <a:prstGeom prst="rect">
              <a:avLst/>
            </a:prstGeom>
            <a:noFill/>
          </p:spPr>
          <p:txBody>
            <a:bodyPr wrap="square" rtlCol="0">
              <a:spAutoFit/>
            </a:bodyPr>
            <a:lstStyle/>
            <a:p>
              <a:pPr algn="ctr"/>
              <a:r>
                <a:rPr lang="zh-CN" altLang="en-US" sz="2400">
                  <a:latin typeface="Times New Roman" panose="02020503050405090304" pitchFamily="18" charset="0"/>
                  <a:cs typeface="Times New Roman" panose="02020503050405090304" pitchFamily="18" charset="0"/>
                </a:rPr>
                <a:t>空表</a:t>
              </a:r>
            </a:p>
          </p:txBody>
        </p:sp>
      </p:grpSp>
      <p:sp>
        <p:nvSpPr>
          <p:cNvPr id="12" name="右箭头 11"/>
          <p:cNvSpPr/>
          <p:nvPr/>
        </p:nvSpPr>
        <p:spPr>
          <a:xfrm>
            <a:off x="8379113" y="4540350"/>
            <a:ext cx="697230" cy="421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176548" y="4179670"/>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1</a:t>
            </a:r>
          </a:p>
        </p:txBody>
      </p:sp>
      <p:graphicFrame>
        <p:nvGraphicFramePr>
          <p:cNvPr id="14" name="表格 13"/>
          <p:cNvGraphicFramePr/>
          <p:nvPr>
            <p:extLst>
              <p:ext uri="{D42A27DB-BD31-4B8C-83A1-F6EECF244321}">
                <p14:modId xmlns:p14="http://schemas.microsoft.com/office/powerpoint/2010/main" val="3410783941"/>
              </p:ext>
            </p:extLst>
          </p:nvPr>
        </p:nvGraphicFramePr>
        <p:xfrm>
          <a:off x="9406543" y="3798670"/>
          <a:ext cx="930910" cy="1981200"/>
        </p:xfrm>
        <a:graphic>
          <a:graphicData uri="http://schemas.openxmlformats.org/drawingml/2006/table">
            <a:tbl>
              <a:tblPr firstRow="1" bandRow="1">
                <a:tableStyleId>{9D7B26C5-4107-4FEC-AEDC-1716B250A1EF}</a:tableStyleId>
              </a:tblPr>
              <a:tblGrid>
                <a:gridCol w="930910">
                  <a:extLst>
                    <a:ext uri="{9D8B030D-6E8A-4147-A177-3AD203B41FA5}">
                      <a16:colId xmlns:a16="http://schemas.microsoft.com/office/drawing/2014/main" val="20000"/>
                    </a:ext>
                  </a:extLst>
                </a:gridCol>
              </a:tblGrid>
              <a:tr h="0">
                <a:tc>
                  <a:txBody>
                    <a:bodyPr/>
                    <a:lstStyle/>
                    <a:p>
                      <a:pPr algn="ctr">
                        <a:buNone/>
                      </a:pPr>
                      <a:r>
                        <a:rPr lang="en-US" altLang="zh-CN" sz="2000">
                          <a:latin typeface="Times New Roman" panose="02020503050405090304" pitchFamily="18" charset="0"/>
                          <a:cs typeface="Times New Roman" panose="02020503050405090304" pitchFamily="18" charset="0"/>
                        </a:rPr>
                        <a:t>r</a:t>
                      </a:r>
                    </a:p>
                  </a:txBody>
                  <a:tcPr/>
                </a:tc>
                <a:extLst>
                  <a:ext uri="{0D108BD9-81ED-4DB2-BD59-A6C34878D82A}">
                    <a16:rowId xmlns:a16="http://schemas.microsoft.com/office/drawing/2014/main" val="10000"/>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extLst>
                  <a:ext uri="{0D108BD9-81ED-4DB2-BD59-A6C34878D82A}">
                    <a16:rowId xmlns:a16="http://schemas.microsoft.com/office/drawing/2014/main" val="10001"/>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2</a:t>
                      </a:r>
                    </a:p>
                  </a:txBody>
                  <a:tcPr/>
                </a:tc>
                <a:extLst>
                  <a:ext uri="{0D108BD9-81ED-4DB2-BD59-A6C34878D82A}">
                    <a16:rowId xmlns:a16="http://schemas.microsoft.com/office/drawing/2014/main" val="10002"/>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extLst>
                  <a:ext uri="{0D108BD9-81ED-4DB2-BD59-A6C34878D82A}">
                    <a16:rowId xmlns:a16="http://schemas.microsoft.com/office/drawing/2014/main" val="10003"/>
                  </a:ext>
                </a:extLst>
              </a:tr>
              <a:tr h="381000">
                <a:tc>
                  <a:txBody>
                    <a:bodyPr/>
                    <a:lstStyle/>
                    <a:p>
                      <a:pPr algn="ctr">
                        <a:buNone/>
                      </a:pPr>
                      <a:r>
                        <a:rPr lang="en-US" altLang="zh-CN" sz="2000" dirty="0">
                          <a:latin typeface="Times New Roman" panose="02020503050405090304" pitchFamily="18" charset="0"/>
                          <a:cs typeface="Times New Roman" panose="02020503050405090304" pitchFamily="18" charset="0"/>
                        </a:rPr>
                        <a:t>n</a:t>
                      </a:r>
                      <a:r>
                        <a:rPr lang="en-US" altLang="zh-CN" sz="2000" baseline="-25000" dirty="0">
                          <a:latin typeface="Times New Roman" panose="02020503050405090304" pitchFamily="18" charset="0"/>
                          <a:cs typeface="Times New Roman" panose="02020503050405090304" pitchFamily="18" charset="0"/>
                        </a:rPr>
                        <a:t>7</a:t>
                      </a:r>
                    </a:p>
                  </a:txBody>
                  <a:tcPr/>
                </a:tc>
                <a:extLst>
                  <a:ext uri="{0D108BD9-81ED-4DB2-BD59-A6C34878D82A}">
                    <a16:rowId xmlns:a16="http://schemas.microsoft.com/office/drawing/2014/main" val="10004"/>
                  </a:ext>
                </a:extLst>
              </a:tr>
            </a:tbl>
          </a:graphicData>
        </a:graphic>
      </p:graphicFrame>
      <p:sp>
        <p:nvSpPr>
          <p:cNvPr id="15" name="文本框 14"/>
          <p:cNvSpPr txBox="1"/>
          <p:nvPr/>
        </p:nvSpPr>
        <p:spPr>
          <a:xfrm>
            <a:off x="9320183" y="5779870"/>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1</a:t>
            </a:r>
          </a:p>
        </p:txBody>
      </p:sp>
      <p:pic>
        <p:nvPicPr>
          <p:cNvPr id="16" name="图片 15">
            <a:extLst>
              <a:ext uri="{FF2B5EF4-FFF2-40B4-BE49-F238E27FC236}">
                <a16:creationId xmlns:a16="http://schemas.microsoft.com/office/drawing/2014/main" id="{AB7956EB-1846-8C49-BDE5-5EB676E8635C}"/>
              </a:ext>
            </a:extLst>
          </p:cNvPr>
          <p:cNvPicPr>
            <a:picLocks noChangeAspect="1"/>
          </p:cNvPicPr>
          <p:nvPr/>
        </p:nvPicPr>
        <p:blipFill>
          <a:blip r:embed="rId4"/>
          <a:stretch>
            <a:fillRect/>
          </a:stretch>
        </p:blipFill>
        <p:spPr>
          <a:xfrm>
            <a:off x="559593" y="3885067"/>
            <a:ext cx="6139180" cy="150995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en-US" altLang="zh-CN" sz="2400" b="1" dirty="0">
                <a:latin typeface="+mn-ea"/>
                <a:sym typeface="+mn-ea"/>
              </a:rPr>
              <a:t>Cypher</a:t>
            </a:r>
            <a:r>
              <a:rPr lang="zh-CN" altLang="en-US" sz="2400" b="1" dirty="0">
                <a:latin typeface="+mn-ea"/>
                <a:sym typeface="+mn-ea"/>
              </a:rPr>
              <a:t>语言查询示例</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175323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MATCH 子句也可以通过OPTIONAL 关键词实现类似于SQL 中的左外连接功能</a:t>
                </a:r>
                <a:endParaRPr lang="zh-CN" sz="2400" dirty="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比如</a:t>
                </a:r>
                <a:r>
                  <a:rPr sz="2400" dirty="0">
                    <a:sym typeface="Symbol" panose="05050102010706020507" charset="2"/>
                  </a:rPr>
                  <a:t>查询</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2</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行的OPTIONAL MATCH 子句会匹配所有人物的出生地点</a:t>
                </a:r>
                <a:r>
                  <a:rPr lang="zh-CN" sz="2400" dirty="0">
                    <a:sym typeface="Symbol" panose="05050102010706020507" charset="2"/>
                  </a:rPr>
                  <a:t>，然后与</a:t>
                </a:r>
                <a:r>
                  <a:rPr sz="2400" dirty="0">
                    <a:sym typeface="Symbol" panose="05050102010706020507" charset="2"/>
                  </a:rPr>
                  <a:t>查询</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1</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行</a:t>
                </a:r>
                <a:r>
                  <a:rPr lang="zh-CN" sz="2400" dirty="0">
                    <a:sym typeface="Symbol" panose="05050102010706020507" charset="2"/>
                  </a:rPr>
                  <a:t>的结果进行</a:t>
                </a:r>
                <a:r>
                  <a:rPr sz="2400" dirty="0">
                    <a:sym typeface="Symbol" panose="05050102010706020507" charset="2"/>
                  </a:rPr>
                  <a:t>左外连接</a:t>
                </a:r>
                <a:endParaRPr lang="zh-CN" sz="2400" dirty="0">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1753235"/>
              </a:xfrm>
              <a:prstGeom prst="rect">
                <a:avLst/>
              </a:prstGeom>
              <a:blipFill rotWithShape="1">
                <a:blip r:embed="rId3"/>
                <a:stretch>
                  <a:fillRect l="-1" t="-6" r="4" b="6"/>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78</a:t>
            </a:fld>
            <a:endParaRPr kumimoji="1" lang="zh-CN" altLang="en-US"/>
          </a:p>
        </p:txBody>
      </p:sp>
      <p:graphicFrame>
        <p:nvGraphicFramePr>
          <p:cNvPr id="7" name="表格 6"/>
          <p:cNvGraphicFramePr/>
          <p:nvPr>
            <p:extLst>
              <p:ext uri="{D42A27DB-BD31-4B8C-83A1-F6EECF244321}">
                <p14:modId xmlns:p14="http://schemas.microsoft.com/office/powerpoint/2010/main" val="3913652281"/>
              </p:ext>
            </p:extLst>
          </p:nvPr>
        </p:nvGraphicFramePr>
        <p:xfrm>
          <a:off x="7076960" y="3724325"/>
          <a:ext cx="930910" cy="1981200"/>
        </p:xfrm>
        <a:graphic>
          <a:graphicData uri="http://schemas.openxmlformats.org/drawingml/2006/table">
            <a:tbl>
              <a:tblPr firstRow="1" bandRow="1">
                <a:tableStyleId>{9D7B26C5-4107-4FEC-AEDC-1716B250A1EF}</a:tableStyleId>
              </a:tblPr>
              <a:tblGrid>
                <a:gridCol w="930910">
                  <a:extLst>
                    <a:ext uri="{9D8B030D-6E8A-4147-A177-3AD203B41FA5}">
                      <a16:colId xmlns:a16="http://schemas.microsoft.com/office/drawing/2014/main" val="20000"/>
                    </a:ext>
                  </a:extLst>
                </a:gridCol>
              </a:tblGrid>
              <a:tr h="0">
                <a:tc>
                  <a:txBody>
                    <a:bodyPr/>
                    <a:lstStyle/>
                    <a:p>
                      <a:pPr algn="ctr">
                        <a:buNone/>
                      </a:pPr>
                      <a:r>
                        <a:rPr lang="en-US" altLang="zh-CN" sz="2000">
                          <a:latin typeface="Times New Roman" panose="02020503050405090304" pitchFamily="18" charset="0"/>
                          <a:cs typeface="Times New Roman" panose="02020503050405090304" pitchFamily="18" charset="0"/>
                        </a:rPr>
                        <a:t>r</a:t>
                      </a:r>
                    </a:p>
                  </a:txBody>
                  <a:tcPr/>
                </a:tc>
                <a:extLst>
                  <a:ext uri="{0D108BD9-81ED-4DB2-BD59-A6C34878D82A}">
                    <a16:rowId xmlns:a16="http://schemas.microsoft.com/office/drawing/2014/main" val="10000"/>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extLst>
                  <a:ext uri="{0D108BD9-81ED-4DB2-BD59-A6C34878D82A}">
                    <a16:rowId xmlns:a16="http://schemas.microsoft.com/office/drawing/2014/main" val="10001"/>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2</a:t>
                      </a:r>
                    </a:p>
                  </a:txBody>
                  <a:tcPr/>
                </a:tc>
                <a:extLst>
                  <a:ext uri="{0D108BD9-81ED-4DB2-BD59-A6C34878D82A}">
                    <a16:rowId xmlns:a16="http://schemas.microsoft.com/office/drawing/2014/main" val="10002"/>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extLst>
                  <a:ext uri="{0D108BD9-81ED-4DB2-BD59-A6C34878D82A}">
                    <a16:rowId xmlns:a16="http://schemas.microsoft.com/office/drawing/2014/main" val="10003"/>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7</a:t>
                      </a:r>
                    </a:p>
                  </a:txBody>
                  <a:tcPr/>
                </a:tc>
                <a:extLst>
                  <a:ext uri="{0D108BD9-81ED-4DB2-BD59-A6C34878D82A}">
                    <a16:rowId xmlns:a16="http://schemas.microsoft.com/office/drawing/2014/main" val="10004"/>
                  </a:ext>
                </a:extLst>
              </a:tr>
            </a:tbl>
          </a:graphicData>
        </a:graphic>
      </p:graphicFrame>
      <p:sp>
        <p:nvSpPr>
          <p:cNvPr id="16" name="文本框 15"/>
          <p:cNvSpPr txBox="1"/>
          <p:nvPr/>
        </p:nvSpPr>
        <p:spPr>
          <a:xfrm>
            <a:off x="6990600" y="5705525"/>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1</a:t>
            </a:r>
          </a:p>
        </p:txBody>
      </p:sp>
      <p:sp>
        <p:nvSpPr>
          <p:cNvPr id="17" name="右箭头 16"/>
          <p:cNvSpPr/>
          <p:nvPr/>
        </p:nvSpPr>
        <p:spPr>
          <a:xfrm>
            <a:off x="8351405" y="4466005"/>
            <a:ext cx="697230" cy="421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148840" y="4105325"/>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2</a:t>
            </a:r>
          </a:p>
        </p:txBody>
      </p:sp>
      <p:graphicFrame>
        <p:nvGraphicFramePr>
          <p:cNvPr id="19" name="表格 18"/>
          <p:cNvGraphicFramePr/>
          <p:nvPr>
            <p:extLst>
              <p:ext uri="{D42A27DB-BD31-4B8C-83A1-F6EECF244321}">
                <p14:modId xmlns:p14="http://schemas.microsoft.com/office/powerpoint/2010/main" val="2778125598"/>
              </p:ext>
            </p:extLst>
          </p:nvPr>
        </p:nvGraphicFramePr>
        <p:xfrm>
          <a:off x="9251835" y="3685590"/>
          <a:ext cx="1804035" cy="1981200"/>
        </p:xfrm>
        <a:graphic>
          <a:graphicData uri="http://schemas.openxmlformats.org/drawingml/2006/table">
            <a:tbl>
              <a:tblPr firstRow="1" bandRow="1">
                <a:tableStyleId>{9D7B26C5-4107-4FEC-AEDC-1716B250A1EF}</a:tableStyleId>
              </a:tblPr>
              <a:tblGrid>
                <a:gridCol w="909955">
                  <a:extLst>
                    <a:ext uri="{9D8B030D-6E8A-4147-A177-3AD203B41FA5}">
                      <a16:colId xmlns:a16="http://schemas.microsoft.com/office/drawing/2014/main" val="20000"/>
                    </a:ext>
                  </a:extLst>
                </a:gridCol>
                <a:gridCol w="894080">
                  <a:extLst>
                    <a:ext uri="{9D8B030D-6E8A-4147-A177-3AD203B41FA5}">
                      <a16:colId xmlns:a16="http://schemas.microsoft.com/office/drawing/2014/main" val="20001"/>
                    </a:ext>
                  </a:extLst>
                </a:gridCol>
              </a:tblGrid>
              <a:tr h="0">
                <a:tc>
                  <a:txBody>
                    <a:bodyPr/>
                    <a:lstStyle/>
                    <a:p>
                      <a:pPr algn="ctr">
                        <a:buNone/>
                      </a:pPr>
                      <a:r>
                        <a:rPr lang="en-US" altLang="zh-CN" sz="2000">
                          <a:latin typeface="Times New Roman" panose="02020503050405090304" pitchFamily="18" charset="0"/>
                          <a:cs typeface="Times New Roman" panose="02020503050405090304" pitchFamily="18" charset="0"/>
                        </a:rPr>
                        <a:t>r</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pl</a:t>
                      </a:r>
                    </a:p>
                  </a:txBody>
                  <a:tcPr/>
                </a:tc>
                <a:extLst>
                  <a:ext uri="{0D108BD9-81ED-4DB2-BD59-A6C34878D82A}">
                    <a16:rowId xmlns:a16="http://schemas.microsoft.com/office/drawing/2014/main" val="10000"/>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extLst>
                  <a:ext uri="{0D108BD9-81ED-4DB2-BD59-A6C34878D82A}">
                    <a16:rowId xmlns:a16="http://schemas.microsoft.com/office/drawing/2014/main" val="10001"/>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2</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2"/>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sym typeface="+mn-ea"/>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3"/>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7</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sym typeface="+mn-ea"/>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4"/>
                  </a:ext>
                </a:extLst>
              </a:tr>
            </a:tbl>
          </a:graphicData>
        </a:graphic>
      </p:graphicFrame>
      <p:sp>
        <p:nvSpPr>
          <p:cNvPr id="20" name="文本框 19"/>
          <p:cNvSpPr txBox="1"/>
          <p:nvPr/>
        </p:nvSpPr>
        <p:spPr>
          <a:xfrm>
            <a:off x="9602355" y="5705525"/>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2</a:t>
            </a:r>
          </a:p>
        </p:txBody>
      </p:sp>
      <p:pic>
        <p:nvPicPr>
          <p:cNvPr id="14" name="图片 13">
            <a:extLst>
              <a:ext uri="{FF2B5EF4-FFF2-40B4-BE49-F238E27FC236}">
                <a16:creationId xmlns:a16="http://schemas.microsoft.com/office/drawing/2014/main" id="{93EF55D6-8095-F442-BBF9-6218D21A9F36}"/>
              </a:ext>
            </a:extLst>
          </p:cNvPr>
          <p:cNvPicPr>
            <a:picLocks noChangeAspect="1"/>
          </p:cNvPicPr>
          <p:nvPr/>
        </p:nvPicPr>
        <p:blipFill>
          <a:blip r:embed="rId4"/>
          <a:stretch>
            <a:fillRect/>
          </a:stretch>
        </p:blipFill>
        <p:spPr>
          <a:xfrm>
            <a:off x="371201" y="4047036"/>
            <a:ext cx="6218785" cy="152953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en-US" altLang="zh-CN" sz="2400" b="1" dirty="0">
                <a:latin typeface="+mn-ea"/>
                <a:sym typeface="+mn-ea"/>
              </a:rPr>
              <a:t>Cypher</a:t>
            </a:r>
            <a:r>
              <a:rPr lang="zh-CN" altLang="en-US" sz="2400" b="1" dirty="0">
                <a:latin typeface="+mn-ea"/>
                <a:sym typeface="+mn-ea"/>
              </a:rPr>
              <a:t>语言查询示例</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230695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WITH 子句用在不同子句之间过渡。经过WITH 子句之后，其前面的结果表将会通过映射操作形成新的表，这个新的表会作为下一个子句的输入</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这一点类似于关系代数中的投影和更名操作</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比如，</a:t>
                </a:r>
                <a:r>
                  <a:rPr sz="2400" dirty="0">
                    <a:sym typeface="Symbol" panose="05050102010706020507" charset="2"/>
                  </a:rPr>
                  <a:t>查询</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3</m:t>
                    </m:r>
                  </m:oMath>
                </a14:m>
                <a:r>
                  <a:rPr sz="2400" dirty="0">
                    <a:sym typeface="Symbol" panose="05050102010706020507" charset="2"/>
                  </a:rPr>
                  <a:t>行的WITH对变量r和pl进行映射，并将列名pl 重命名为birthPlace</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2306955"/>
              </a:xfrm>
              <a:prstGeom prst="rect">
                <a:avLst/>
              </a:prstGeom>
              <a:blipFill rotWithShape="1">
                <a:blip r:embed="rId3"/>
                <a:stretch>
                  <a:fillRect l="-1" t="-4" r="4" b="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79</a:t>
            </a:fld>
            <a:endParaRPr kumimoji="1" lang="zh-CN" altLang="en-US"/>
          </a:p>
        </p:txBody>
      </p:sp>
      <p:graphicFrame>
        <p:nvGraphicFramePr>
          <p:cNvPr id="13" name="表格 12"/>
          <p:cNvGraphicFramePr/>
          <p:nvPr>
            <p:extLst>
              <p:ext uri="{D42A27DB-BD31-4B8C-83A1-F6EECF244321}">
                <p14:modId xmlns:p14="http://schemas.microsoft.com/office/powerpoint/2010/main" val="2769700321"/>
              </p:ext>
            </p:extLst>
          </p:nvPr>
        </p:nvGraphicFramePr>
        <p:xfrm>
          <a:off x="6651510" y="4189080"/>
          <a:ext cx="1804035" cy="1981200"/>
        </p:xfrm>
        <a:graphic>
          <a:graphicData uri="http://schemas.openxmlformats.org/drawingml/2006/table">
            <a:tbl>
              <a:tblPr firstRow="1" bandRow="1">
                <a:tableStyleId>{9D7B26C5-4107-4FEC-AEDC-1716B250A1EF}</a:tableStyleId>
              </a:tblPr>
              <a:tblGrid>
                <a:gridCol w="909955">
                  <a:extLst>
                    <a:ext uri="{9D8B030D-6E8A-4147-A177-3AD203B41FA5}">
                      <a16:colId xmlns:a16="http://schemas.microsoft.com/office/drawing/2014/main" val="20000"/>
                    </a:ext>
                  </a:extLst>
                </a:gridCol>
                <a:gridCol w="894080">
                  <a:extLst>
                    <a:ext uri="{9D8B030D-6E8A-4147-A177-3AD203B41FA5}">
                      <a16:colId xmlns:a16="http://schemas.microsoft.com/office/drawing/2014/main" val="20001"/>
                    </a:ext>
                  </a:extLst>
                </a:gridCol>
              </a:tblGrid>
              <a:tr h="0">
                <a:tc>
                  <a:txBody>
                    <a:bodyPr/>
                    <a:lstStyle/>
                    <a:p>
                      <a:pPr algn="ctr">
                        <a:buNone/>
                      </a:pPr>
                      <a:r>
                        <a:rPr lang="en-US" altLang="zh-CN" sz="2000">
                          <a:latin typeface="Times New Roman" panose="02020503050405090304" pitchFamily="18" charset="0"/>
                          <a:cs typeface="Times New Roman" panose="02020503050405090304" pitchFamily="18" charset="0"/>
                        </a:rPr>
                        <a:t>r</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pl</a:t>
                      </a:r>
                    </a:p>
                  </a:txBody>
                  <a:tcPr/>
                </a:tc>
                <a:extLst>
                  <a:ext uri="{0D108BD9-81ED-4DB2-BD59-A6C34878D82A}">
                    <a16:rowId xmlns:a16="http://schemas.microsoft.com/office/drawing/2014/main" val="10000"/>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extLst>
                  <a:ext uri="{0D108BD9-81ED-4DB2-BD59-A6C34878D82A}">
                    <a16:rowId xmlns:a16="http://schemas.microsoft.com/office/drawing/2014/main" val="10001"/>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2</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2"/>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sym typeface="+mn-ea"/>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3"/>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7</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sym typeface="+mn-ea"/>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4"/>
                  </a:ext>
                </a:extLst>
              </a:tr>
            </a:tbl>
          </a:graphicData>
        </a:graphic>
      </p:graphicFrame>
      <p:sp>
        <p:nvSpPr>
          <p:cNvPr id="14" name="文本框 13"/>
          <p:cNvSpPr txBox="1"/>
          <p:nvPr/>
        </p:nvSpPr>
        <p:spPr>
          <a:xfrm>
            <a:off x="7002030" y="6209015"/>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2</a:t>
            </a:r>
          </a:p>
        </p:txBody>
      </p:sp>
      <p:sp>
        <p:nvSpPr>
          <p:cNvPr id="9" name="右箭头 8"/>
          <p:cNvSpPr/>
          <p:nvPr/>
        </p:nvSpPr>
        <p:spPr>
          <a:xfrm>
            <a:off x="8656205" y="4969495"/>
            <a:ext cx="697230" cy="421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453640" y="4608815"/>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3</a:t>
            </a:r>
          </a:p>
        </p:txBody>
      </p:sp>
      <p:graphicFrame>
        <p:nvGraphicFramePr>
          <p:cNvPr id="11" name="表格 10"/>
          <p:cNvGraphicFramePr/>
          <p:nvPr>
            <p:extLst>
              <p:ext uri="{D42A27DB-BD31-4B8C-83A1-F6EECF244321}">
                <p14:modId xmlns:p14="http://schemas.microsoft.com/office/powerpoint/2010/main" val="1796706697"/>
              </p:ext>
            </p:extLst>
          </p:nvPr>
        </p:nvGraphicFramePr>
        <p:xfrm>
          <a:off x="9556635" y="4189080"/>
          <a:ext cx="2359660" cy="1981200"/>
        </p:xfrm>
        <a:graphic>
          <a:graphicData uri="http://schemas.openxmlformats.org/drawingml/2006/table">
            <a:tbl>
              <a:tblPr firstRow="1" bandRow="1">
                <a:tableStyleId>{9D7B26C5-4107-4FEC-AEDC-1716B250A1EF}</a:tableStyleId>
              </a:tblPr>
              <a:tblGrid>
                <a:gridCol w="989330">
                  <a:extLst>
                    <a:ext uri="{9D8B030D-6E8A-4147-A177-3AD203B41FA5}">
                      <a16:colId xmlns:a16="http://schemas.microsoft.com/office/drawing/2014/main" val="20000"/>
                    </a:ext>
                  </a:extLst>
                </a:gridCol>
                <a:gridCol w="1370330">
                  <a:extLst>
                    <a:ext uri="{9D8B030D-6E8A-4147-A177-3AD203B41FA5}">
                      <a16:colId xmlns:a16="http://schemas.microsoft.com/office/drawing/2014/main" val="20001"/>
                    </a:ext>
                  </a:extLst>
                </a:gridCol>
              </a:tblGrid>
              <a:tr h="0">
                <a:tc>
                  <a:txBody>
                    <a:bodyPr/>
                    <a:lstStyle/>
                    <a:p>
                      <a:pPr algn="ctr">
                        <a:buNone/>
                      </a:pPr>
                      <a:r>
                        <a:rPr lang="en-US" altLang="zh-CN" sz="2000">
                          <a:latin typeface="Times New Roman" panose="02020503050405090304" pitchFamily="18" charset="0"/>
                          <a:cs typeface="Times New Roman" panose="02020503050405090304" pitchFamily="18" charset="0"/>
                        </a:rPr>
                        <a:t>r</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birthPlace</a:t>
                      </a:r>
                    </a:p>
                  </a:txBody>
                  <a:tcPr/>
                </a:tc>
                <a:extLst>
                  <a:ext uri="{0D108BD9-81ED-4DB2-BD59-A6C34878D82A}">
                    <a16:rowId xmlns:a16="http://schemas.microsoft.com/office/drawing/2014/main" val="10000"/>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extLst>
                  <a:ext uri="{0D108BD9-81ED-4DB2-BD59-A6C34878D82A}">
                    <a16:rowId xmlns:a16="http://schemas.microsoft.com/office/drawing/2014/main" val="10001"/>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2</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2"/>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sym typeface="+mn-ea"/>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3"/>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7</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sym typeface="+mn-ea"/>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4"/>
                  </a:ext>
                </a:extLst>
              </a:tr>
            </a:tbl>
          </a:graphicData>
        </a:graphic>
      </p:graphicFrame>
      <p:sp>
        <p:nvSpPr>
          <p:cNvPr id="12" name="文本框 11"/>
          <p:cNvSpPr txBox="1"/>
          <p:nvPr/>
        </p:nvSpPr>
        <p:spPr>
          <a:xfrm>
            <a:off x="10185285" y="6209015"/>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3</a:t>
            </a:r>
          </a:p>
        </p:txBody>
      </p:sp>
      <p:pic>
        <p:nvPicPr>
          <p:cNvPr id="15" name="图片 14">
            <a:extLst>
              <a:ext uri="{FF2B5EF4-FFF2-40B4-BE49-F238E27FC236}">
                <a16:creationId xmlns:a16="http://schemas.microsoft.com/office/drawing/2014/main" id="{A62CCC0F-0B7E-F843-9AE8-ED29D3DFED51}"/>
              </a:ext>
            </a:extLst>
          </p:cNvPr>
          <p:cNvPicPr>
            <a:picLocks noChangeAspect="1"/>
          </p:cNvPicPr>
          <p:nvPr/>
        </p:nvPicPr>
        <p:blipFill>
          <a:blip r:embed="rId4"/>
          <a:stretch>
            <a:fillRect/>
          </a:stretch>
        </p:blipFill>
        <p:spPr>
          <a:xfrm>
            <a:off x="305494" y="4414913"/>
            <a:ext cx="6218785" cy="15295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559593" y="1742111"/>
            <a:ext cx="11397247" cy="3138170"/>
          </a:xfrm>
          <a:prstGeom prst="rect">
            <a:avLst/>
          </a:prstGeom>
          <a:noFill/>
        </p:spPr>
        <p:txBody>
          <a:bodyPr wrap="square" rtlCol="0">
            <a:spAutoFit/>
          </a:bodyPr>
          <a:lstStyle/>
          <a:p>
            <a:pPr marL="342900" indent="-342900" fontAlgn="auto">
              <a:lnSpc>
                <a:spcPct val="150000"/>
              </a:lnSpc>
              <a:buFont typeface="Wingdings" panose="05000000000000000000" charset="0"/>
              <a:buChar char=""/>
            </a:pPr>
            <a:r>
              <a:rPr lang="zh-CN" altLang="en-US" sz="2200" dirty="0">
                <a:sym typeface="+mn-ea"/>
              </a:rPr>
              <a:t>现实世界中每个概念、实体和事件都可以对应一个</a:t>
            </a:r>
            <a:r>
              <a:rPr lang="zh-CN" altLang="en-US" sz="2200" b="1" dirty="0">
                <a:solidFill>
                  <a:srgbClr val="FF0000"/>
                </a:solidFill>
                <a:sym typeface="+mn-ea"/>
              </a:rPr>
              <a:t>资源</a:t>
            </a:r>
            <a:r>
              <a:rPr lang="zh-CN" altLang="en-US" sz="2200" dirty="0">
                <a:sym typeface="+mn-ea"/>
              </a:rPr>
              <a:t>，可以表示具体的事物也可以是抽象的概念，以及属性</a:t>
            </a:r>
            <a:r>
              <a:rPr lang="en-US" altLang="zh-CN" sz="2200" dirty="0">
                <a:sym typeface="+mn-ea"/>
              </a:rPr>
              <a:t>;</a:t>
            </a:r>
            <a:endParaRPr lang="zh-CN" altLang="en-US" sz="2200" dirty="0">
              <a:sym typeface="+mn-ea"/>
            </a:endParaRPr>
          </a:p>
          <a:p>
            <a:pPr marL="342900" indent="-342900" fontAlgn="auto">
              <a:lnSpc>
                <a:spcPct val="150000"/>
              </a:lnSpc>
              <a:buFont typeface="Wingdings" panose="05000000000000000000" charset="0"/>
              <a:buChar char=""/>
            </a:pPr>
            <a:r>
              <a:rPr lang="zh-CN" altLang="en-US" sz="2200" dirty="0">
                <a:sym typeface="+mn-ea"/>
              </a:rPr>
              <a:t>每个资源都用</a:t>
            </a:r>
            <a:r>
              <a:rPr lang="en-US" altLang="zh-CN" sz="2200" b="1" dirty="0">
                <a:solidFill>
                  <a:srgbClr val="FF0000"/>
                </a:solidFill>
                <a:sym typeface="+mn-ea"/>
              </a:rPr>
              <a:t>IRI</a:t>
            </a:r>
            <a:r>
              <a:rPr lang="zh-CN" altLang="en-US" sz="2200" dirty="0">
                <a:sym typeface="+mn-ea"/>
              </a:rPr>
              <a:t>（Internationalized Resource Identifier，国际化资源标识符）进行标识</a:t>
            </a:r>
            <a:r>
              <a:rPr lang="en-US" altLang="zh-CN" sz="2200" dirty="0">
                <a:sym typeface="+mn-ea"/>
              </a:rPr>
              <a:t>;</a:t>
            </a:r>
            <a:endParaRPr lang="zh-CN" altLang="en-US" sz="2200" dirty="0">
              <a:sym typeface="+mn-ea"/>
            </a:endParaRPr>
          </a:p>
          <a:p>
            <a:pPr marL="342900" indent="-342900" fontAlgn="auto">
              <a:lnSpc>
                <a:spcPct val="150000"/>
              </a:lnSpc>
              <a:buFont typeface="Wingdings" panose="05000000000000000000" charset="0"/>
              <a:buChar char=""/>
            </a:pPr>
            <a:r>
              <a:rPr lang="zh-CN" altLang="en-US" sz="2200" dirty="0"/>
              <a:t>RDF 允许引入不包含任何IRI 标示的资源，被称为</a:t>
            </a:r>
            <a:r>
              <a:rPr lang="zh-CN" altLang="en-US" sz="2200" b="1" dirty="0">
                <a:solidFill>
                  <a:srgbClr val="FF0000"/>
                </a:solidFill>
              </a:rPr>
              <a:t>空白结点</a:t>
            </a:r>
            <a:r>
              <a:rPr lang="zh-CN" altLang="en-US" sz="2200" dirty="0"/>
              <a:t>或者</a:t>
            </a:r>
            <a:r>
              <a:rPr lang="zh-CN" altLang="en-US" sz="2200" b="1" dirty="0">
                <a:solidFill>
                  <a:srgbClr val="FF0000"/>
                </a:solidFill>
              </a:rPr>
              <a:t>匿名资源</a:t>
            </a:r>
            <a:r>
              <a:rPr lang="zh-CN" altLang="en-US" sz="2200" dirty="0"/>
              <a:t>，用于标示一种存在变量。空白结点不能用IRI 来全局处理，所以为了区分不同的空白结点，RDF 解析器一般会为每个空白结点分配一个系统生成的内部名。</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altLang="zh-CN" sz="2400" b="1" dirty="0">
                <a:latin typeface="+mn-ea"/>
                <a:sym typeface="+mn-ea"/>
              </a:rPr>
              <a:t>RDF</a:t>
            </a:r>
            <a:r>
              <a:rPr lang="zh-CN" sz="2400" b="1" dirty="0">
                <a:latin typeface="+mn-ea"/>
                <a:sym typeface="+mn-ea"/>
              </a:rPr>
              <a:t>资源</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8</a:t>
            </a:fld>
            <a:endParaRPr kumimoji="1"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en-US" altLang="zh-CN" sz="2400" b="1" dirty="0">
                <a:latin typeface="+mn-ea"/>
                <a:sym typeface="+mn-ea"/>
              </a:rPr>
              <a:t>Cypher</a:t>
            </a:r>
            <a:r>
              <a:rPr lang="zh-CN" altLang="en-US" sz="2400" b="1" dirty="0">
                <a:latin typeface="+mn-ea"/>
                <a:sym typeface="+mn-ea"/>
              </a:rPr>
              <a:t>语言查询示例</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230695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Cypher 支持在图查询模式中存在变长的关系模式</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比如，</a:t>
                </a:r>
                <a:r>
                  <a:rPr sz="2400" dirty="0">
                    <a:sym typeface="Symbol" panose="05050102010706020507" charset="2"/>
                  </a:rPr>
                  <a:t>查询</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4</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行的MATCH 子句就包含了一个变长的关系模式influncedBy，这个表示在计算这个图模式匹配的时候匹配一个或者多个连续的边，它们的边类型均为influncedBy</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2306955"/>
              </a:xfrm>
              <a:prstGeom prst="rect">
                <a:avLst/>
              </a:prstGeom>
              <a:blipFill rotWithShape="1">
                <a:blip r:embed="rId5"/>
                <a:stretch>
                  <a:fillRect l="-1" t="-4" r="4" b="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80</a:t>
            </a:fld>
            <a:endParaRPr kumimoji="1" lang="zh-CN" altLang="en-US"/>
          </a:p>
        </p:txBody>
      </p:sp>
      <p:sp>
        <p:nvSpPr>
          <p:cNvPr id="9" name="右箭头 8"/>
          <p:cNvSpPr/>
          <p:nvPr/>
        </p:nvSpPr>
        <p:spPr>
          <a:xfrm>
            <a:off x="7869674" y="4789270"/>
            <a:ext cx="697230" cy="421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656630" y="4411609"/>
            <a:ext cx="1102995" cy="460375"/>
          </a:xfrm>
          <a:prstGeom prst="rect">
            <a:avLst/>
          </a:prstGeom>
          <a:noFill/>
        </p:spPr>
        <p:txBody>
          <a:bodyPr wrap="square" rtlCol="0">
            <a:spAutoFit/>
          </a:bodyPr>
          <a:lstStyle/>
          <a:p>
            <a:pPr algn="ctr"/>
            <a:r>
              <a:rPr lang="en-US" altLang="zh-CN" sz="2400" dirty="0">
                <a:latin typeface="Times New Roman" panose="02020503050405090304" pitchFamily="18" charset="0"/>
                <a:cs typeface="Times New Roman" panose="02020503050405090304" pitchFamily="18" charset="0"/>
              </a:rPr>
              <a:t>t</a:t>
            </a:r>
            <a:r>
              <a:rPr lang="en-US" altLang="zh-CN" sz="2400" baseline="-25000" dirty="0">
                <a:latin typeface="Times New Roman" panose="02020503050405090304" pitchFamily="18" charset="0"/>
                <a:cs typeface="Times New Roman" panose="02020503050405090304" pitchFamily="18" charset="0"/>
              </a:rPr>
              <a:t>4</a:t>
            </a:r>
          </a:p>
        </p:txBody>
      </p:sp>
      <p:graphicFrame>
        <p:nvGraphicFramePr>
          <p:cNvPr id="11" name="表格 10"/>
          <p:cNvGraphicFramePr/>
          <p:nvPr>
            <p:custDataLst>
              <p:tags r:id="rId1"/>
            </p:custDataLst>
            <p:extLst>
              <p:ext uri="{D42A27DB-BD31-4B8C-83A1-F6EECF244321}">
                <p14:modId xmlns:p14="http://schemas.microsoft.com/office/powerpoint/2010/main" val="2743910441"/>
              </p:ext>
            </p:extLst>
          </p:nvPr>
        </p:nvGraphicFramePr>
        <p:xfrm>
          <a:off x="5445994" y="4008855"/>
          <a:ext cx="2359660" cy="1981200"/>
        </p:xfrm>
        <a:graphic>
          <a:graphicData uri="http://schemas.openxmlformats.org/drawingml/2006/table">
            <a:tbl>
              <a:tblPr firstRow="1" bandRow="1">
                <a:tableStyleId>{9D7B26C5-4107-4FEC-AEDC-1716B250A1EF}</a:tableStyleId>
              </a:tblPr>
              <a:tblGrid>
                <a:gridCol w="989330">
                  <a:extLst>
                    <a:ext uri="{9D8B030D-6E8A-4147-A177-3AD203B41FA5}">
                      <a16:colId xmlns:a16="http://schemas.microsoft.com/office/drawing/2014/main" val="20000"/>
                    </a:ext>
                  </a:extLst>
                </a:gridCol>
                <a:gridCol w="1370330">
                  <a:extLst>
                    <a:ext uri="{9D8B030D-6E8A-4147-A177-3AD203B41FA5}">
                      <a16:colId xmlns:a16="http://schemas.microsoft.com/office/drawing/2014/main" val="20001"/>
                    </a:ext>
                  </a:extLst>
                </a:gridCol>
              </a:tblGrid>
              <a:tr h="0">
                <a:tc>
                  <a:txBody>
                    <a:bodyPr/>
                    <a:lstStyle/>
                    <a:p>
                      <a:pPr algn="ctr">
                        <a:buNone/>
                      </a:pPr>
                      <a:r>
                        <a:rPr lang="en-US" altLang="zh-CN" sz="2000">
                          <a:latin typeface="Times New Roman" panose="02020503050405090304" pitchFamily="18" charset="0"/>
                          <a:cs typeface="Times New Roman" panose="02020503050405090304" pitchFamily="18" charset="0"/>
                        </a:rPr>
                        <a:t>r</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birthPlace</a:t>
                      </a:r>
                    </a:p>
                  </a:txBody>
                  <a:tcPr/>
                </a:tc>
                <a:extLst>
                  <a:ext uri="{0D108BD9-81ED-4DB2-BD59-A6C34878D82A}">
                    <a16:rowId xmlns:a16="http://schemas.microsoft.com/office/drawing/2014/main" val="10000"/>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extLst>
                  <a:ext uri="{0D108BD9-81ED-4DB2-BD59-A6C34878D82A}">
                    <a16:rowId xmlns:a16="http://schemas.microsoft.com/office/drawing/2014/main" val="10001"/>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2</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2"/>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sym typeface="+mn-ea"/>
                        </a:rPr>
                        <a:t>null</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3"/>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7</a:t>
                      </a:r>
                    </a:p>
                  </a:txBody>
                  <a:tcPr/>
                </a:tc>
                <a:tc>
                  <a:txBody>
                    <a:bodyPr/>
                    <a:lstStyle/>
                    <a:p>
                      <a:pPr algn="ctr">
                        <a:buNone/>
                      </a:pPr>
                      <a:r>
                        <a:rPr lang="en-US" altLang="zh-CN" sz="2000" dirty="0">
                          <a:latin typeface="Times New Roman" panose="02020503050405090304" pitchFamily="18" charset="0"/>
                          <a:cs typeface="Times New Roman" panose="02020503050405090304" pitchFamily="18" charset="0"/>
                          <a:sym typeface="+mn-ea"/>
                        </a:rPr>
                        <a:t>null</a:t>
                      </a:r>
                      <a:endParaRPr lang="en-US" altLang="zh-CN" sz="2000" baseline="-25000" dirty="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4"/>
                  </a:ext>
                </a:extLst>
              </a:tr>
            </a:tbl>
          </a:graphicData>
        </a:graphic>
      </p:graphicFrame>
      <p:sp>
        <p:nvSpPr>
          <p:cNvPr id="12" name="文本框 11"/>
          <p:cNvSpPr txBox="1"/>
          <p:nvPr/>
        </p:nvSpPr>
        <p:spPr>
          <a:xfrm>
            <a:off x="6074644" y="6028790"/>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3</a:t>
            </a:r>
          </a:p>
        </p:txBody>
      </p:sp>
      <p:graphicFrame>
        <p:nvGraphicFramePr>
          <p:cNvPr id="22" name="表格 21"/>
          <p:cNvGraphicFramePr/>
          <p:nvPr>
            <p:custDataLst>
              <p:tags r:id="rId2"/>
            </p:custDataLst>
            <p:extLst>
              <p:ext uri="{D42A27DB-BD31-4B8C-83A1-F6EECF244321}">
                <p14:modId xmlns:p14="http://schemas.microsoft.com/office/powerpoint/2010/main" val="1248104256"/>
              </p:ext>
            </p:extLst>
          </p:nvPr>
        </p:nvGraphicFramePr>
        <p:xfrm>
          <a:off x="8610600" y="4048860"/>
          <a:ext cx="3295650" cy="1981200"/>
        </p:xfrm>
        <a:graphic>
          <a:graphicData uri="http://schemas.openxmlformats.org/drawingml/2006/table">
            <a:tbl>
              <a:tblPr firstRow="1" bandRow="1">
                <a:tableStyleId>{9D7B26C5-4107-4FEC-AEDC-1716B250A1EF}</a:tableStyleId>
              </a:tblPr>
              <a:tblGrid>
                <a:gridCol w="932180">
                  <a:extLst>
                    <a:ext uri="{9D8B030D-6E8A-4147-A177-3AD203B41FA5}">
                      <a16:colId xmlns:a16="http://schemas.microsoft.com/office/drawing/2014/main" val="20000"/>
                    </a:ext>
                  </a:extLst>
                </a:gridCol>
                <a:gridCol w="143002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725170">
                  <a:extLst>
                    <a:ext uri="{9D8B030D-6E8A-4147-A177-3AD203B41FA5}">
                      <a16:colId xmlns:a16="http://schemas.microsoft.com/office/drawing/2014/main" val="20003"/>
                    </a:ext>
                  </a:extLst>
                </a:gridCol>
              </a:tblGrid>
              <a:tr h="380365">
                <a:tc>
                  <a:txBody>
                    <a:bodyPr/>
                    <a:lstStyle/>
                    <a:p>
                      <a:pPr algn="ctr">
                        <a:buNone/>
                      </a:pPr>
                      <a:r>
                        <a:rPr lang="en-US" altLang="zh-CN" sz="2000">
                          <a:latin typeface="Times New Roman" panose="02020503050405090304" pitchFamily="18" charset="0"/>
                          <a:cs typeface="Times New Roman" panose="02020503050405090304" pitchFamily="18" charset="0"/>
                        </a:rPr>
                        <a:t>r</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birthPlace</a:t>
                      </a:r>
                    </a:p>
                  </a:txBody>
                  <a:tcPr/>
                </a:tc>
                <a:tc>
                  <a:txBody>
                    <a:bodyPr/>
                    <a:lstStyle/>
                    <a:p>
                      <a:pPr algn="ctr">
                        <a:buNone/>
                      </a:pPr>
                      <a:endParaRPr lang="en-US" altLang="zh-CN" sz="2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p</a:t>
                      </a:r>
                    </a:p>
                  </a:txBody>
                  <a:tcPr/>
                </a:tc>
                <a:extLst>
                  <a:ext uri="{0D108BD9-81ED-4DB2-BD59-A6C34878D82A}">
                    <a16:rowId xmlns:a16="http://schemas.microsoft.com/office/drawing/2014/main" val="10000"/>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2</a:t>
                      </a:r>
                    </a:p>
                  </a:txBody>
                  <a:tcPr/>
                </a:tc>
                <a:extLst>
                  <a:ext uri="{0D108BD9-81ED-4DB2-BD59-A6C34878D82A}">
                    <a16:rowId xmlns:a16="http://schemas.microsoft.com/office/drawing/2014/main" val="10001"/>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extLst>
                  <a:ext uri="{0D108BD9-81ED-4DB2-BD59-A6C34878D82A}">
                    <a16:rowId xmlns:a16="http://schemas.microsoft.com/office/drawing/2014/main" val="10002"/>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7</a:t>
                      </a:r>
                    </a:p>
                  </a:txBody>
                  <a:tcPr/>
                </a:tc>
                <a:extLst>
                  <a:ext uri="{0D108BD9-81ED-4DB2-BD59-A6C34878D82A}">
                    <a16:rowId xmlns:a16="http://schemas.microsoft.com/office/drawing/2014/main" val="10003"/>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null</a:t>
                      </a: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7</a:t>
                      </a:r>
                    </a:p>
                  </a:txBody>
                  <a:tcPr/>
                </a:tc>
                <a:extLst>
                  <a:ext uri="{0D108BD9-81ED-4DB2-BD59-A6C34878D82A}">
                    <a16:rowId xmlns:a16="http://schemas.microsoft.com/office/drawing/2014/main" val="10004"/>
                  </a:ext>
                </a:extLst>
              </a:tr>
            </a:tbl>
          </a:graphicData>
        </a:graphic>
      </p:graphicFrame>
      <p:sp>
        <p:nvSpPr>
          <p:cNvPr id="26" name="文本框 25"/>
          <p:cNvSpPr txBox="1"/>
          <p:nvPr/>
        </p:nvSpPr>
        <p:spPr>
          <a:xfrm>
            <a:off x="9706610" y="6028790"/>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4</a:t>
            </a:r>
          </a:p>
        </p:txBody>
      </p:sp>
      <p:pic>
        <p:nvPicPr>
          <p:cNvPr id="14" name="图片 13">
            <a:extLst>
              <a:ext uri="{FF2B5EF4-FFF2-40B4-BE49-F238E27FC236}">
                <a16:creationId xmlns:a16="http://schemas.microsoft.com/office/drawing/2014/main" id="{04F5C9D8-0EB0-E545-A9AB-83ECCC075374}"/>
              </a:ext>
            </a:extLst>
          </p:cNvPr>
          <p:cNvPicPr>
            <a:picLocks noChangeAspect="1"/>
          </p:cNvPicPr>
          <p:nvPr/>
        </p:nvPicPr>
        <p:blipFill>
          <a:blip r:embed="rId6"/>
          <a:stretch>
            <a:fillRect/>
          </a:stretch>
        </p:blipFill>
        <p:spPr>
          <a:xfrm>
            <a:off x="213166" y="4566427"/>
            <a:ext cx="5232828" cy="1287034"/>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087463"/>
            <a:ext cx="5067935" cy="460375"/>
          </a:xfrm>
          <a:prstGeom prst="rect">
            <a:avLst/>
          </a:prstGeom>
          <a:noFill/>
        </p:spPr>
        <p:txBody>
          <a:bodyPr wrap="square" rtlCol="0">
            <a:spAutoFit/>
          </a:bodyPr>
          <a:lstStyle/>
          <a:p>
            <a:pPr marL="0" lvl="1" algn="l"/>
            <a:r>
              <a:rPr lang="en-US" altLang="zh-CN" sz="2400" b="1" dirty="0">
                <a:latin typeface="+mn-ea"/>
                <a:sym typeface="+mn-ea"/>
              </a:rPr>
              <a:t>Cypher</a:t>
            </a:r>
            <a:r>
              <a:rPr lang="zh-CN" altLang="en-US" sz="2400" b="1" dirty="0">
                <a:latin typeface="+mn-ea"/>
                <a:sym typeface="+mn-ea"/>
              </a:rPr>
              <a:t>语言查询示例</a:t>
            </a:r>
          </a:p>
        </p:txBody>
      </p:sp>
      <mc:AlternateContent xmlns:mc="http://schemas.openxmlformats.org/markup-compatibility/2006" xmlns:a14="http://schemas.microsoft.com/office/drawing/2010/main">
        <mc:Choice Requires="a14">
          <p:sp>
            <p:nvSpPr>
              <p:cNvPr id="3" name="文本框 2"/>
              <p:cNvSpPr txBox="1"/>
              <p:nvPr/>
            </p:nvSpPr>
            <p:spPr>
              <a:xfrm>
                <a:off x="884011" y="1547938"/>
                <a:ext cx="10729912" cy="230695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RETURN 语句功能和WITH 子句类似，也是用来对前面对表进行映射操作，只不过最终得到的表会直接返回给用户，这一点等同于SQL 中的SELECT</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查询</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5</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行的RETURN 子句执行完会得到最终结果返回给用户</a:t>
                </a:r>
                <a:r>
                  <a:rPr lang="zh-CN" sz="2400" dirty="0">
                    <a:sym typeface="Symbol" panose="05050102010706020507" charset="2"/>
                  </a:rPr>
                  <a:t>，</a:t>
                </a:r>
                <a:r>
                  <a:rPr sz="2400" dirty="0">
                    <a:sym typeface="Symbol" panose="05050102010706020507" charset="2"/>
                  </a:rPr>
                  <a:t>查询</a:t>
                </a:r>
                <a14:m>
                  <m:oMath xmlns:m="http://schemas.openxmlformats.org/officeDocument/2006/math">
                    <m:r>
                      <m:rPr>
                        <m:sty m:val="p"/>
                      </m:rPr>
                      <a:rPr lang="en-US" sz="2400" dirty="0">
                        <a:latin typeface="Cambria Math" panose="02040503050406030204" charset="0"/>
                        <a:cs typeface="Cambria Math" panose="02040503050406030204" charset="0"/>
                        <a:sym typeface="Symbol" panose="05050102010706020507" charset="2"/>
                      </a:rPr>
                      <m:t>t</m:t>
                    </m:r>
                    <m:r>
                      <a:rPr lang="en-US" sz="2400" baseline="-25000" dirty="0">
                        <a:latin typeface="Cambria Math" panose="02040503050406030204" charset="0"/>
                        <a:cs typeface="Cambria Math" panose="02040503050406030204" charset="0"/>
                        <a:sym typeface="Symbol" panose="05050102010706020507" charset="2"/>
                      </a:rPr>
                      <m:t>5</m:t>
                    </m:r>
                    <m:r>
                      <a:rPr lang="en-US" sz="2400" dirty="0">
                        <a:latin typeface="Cambria Math" panose="02040503050406030204" charset="0"/>
                        <a:cs typeface="Cambria Math" panose="02040503050406030204" charset="0"/>
                        <a:sym typeface="Symbol" panose="05050102010706020507" charset="2"/>
                      </a:rPr>
                      <m:t> </m:t>
                    </m:r>
                  </m:oMath>
                </a14:m>
                <a:r>
                  <a:rPr sz="2400" dirty="0">
                    <a:sym typeface="Symbol" panose="05050102010706020507" charset="2"/>
                  </a:rPr>
                  <a:t>行RETURN 语句包含一个聚集函数count()</a:t>
                </a:r>
                <a:r>
                  <a:rPr lang="zh-CN" sz="2400" dirty="0">
                    <a:sym typeface="Symbol" panose="05050102010706020507" charset="2"/>
                  </a:rPr>
                  <a:t>，</a:t>
                </a:r>
                <a:r>
                  <a:rPr sz="2400" dirty="0">
                    <a:sym typeface="Symbol" panose="05050102010706020507" charset="2"/>
                  </a:rPr>
                  <a:t>类似于SQL 中的GROUP BY 引导聚集查询</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547938"/>
                <a:ext cx="10729912" cy="2306955"/>
              </a:xfrm>
              <a:prstGeom prst="rect">
                <a:avLst/>
              </a:prstGeom>
              <a:blipFill>
                <a:blip r:embed="rId5"/>
                <a:stretch>
                  <a:fillRect l="-828" r="-592" b="-25683"/>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81</a:t>
            </a:fld>
            <a:endParaRPr kumimoji="1" lang="zh-CN" altLang="en-US"/>
          </a:p>
        </p:txBody>
      </p:sp>
      <p:sp>
        <p:nvSpPr>
          <p:cNvPr id="9" name="右箭头 8"/>
          <p:cNvSpPr/>
          <p:nvPr/>
        </p:nvSpPr>
        <p:spPr>
          <a:xfrm>
            <a:off x="4620895" y="5090795"/>
            <a:ext cx="697230" cy="421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418330" y="4730115"/>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5</a:t>
            </a:r>
          </a:p>
        </p:txBody>
      </p:sp>
      <p:graphicFrame>
        <p:nvGraphicFramePr>
          <p:cNvPr id="22" name="表格 21"/>
          <p:cNvGraphicFramePr/>
          <p:nvPr>
            <p:custDataLst>
              <p:tags r:id="rId1"/>
            </p:custDataLst>
          </p:nvPr>
        </p:nvGraphicFramePr>
        <p:xfrm>
          <a:off x="1134110" y="4310380"/>
          <a:ext cx="3295650" cy="1981200"/>
        </p:xfrm>
        <a:graphic>
          <a:graphicData uri="http://schemas.openxmlformats.org/drawingml/2006/table">
            <a:tbl>
              <a:tblPr firstRow="1" bandRow="1">
                <a:tableStyleId>{9D7B26C5-4107-4FEC-AEDC-1716B250A1EF}</a:tableStyleId>
              </a:tblPr>
              <a:tblGrid>
                <a:gridCol w="932180">
                  <a:extLst>
                    <a:ext uri="{9D8B030D-6E8A-4147-A177-3AD203B41FA5}">
                      <a16:colId xmlns:a16="http://schemas.microsoft.com/office/drawing/2014/main" val="20000"/>
                    </a:ext>
                  </a:extLst>
                </a:gridCol>
                <a:gridCol w="143002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725170">
                  <a:extLst>
                    <a:ext uri="{9D8B030D-6E8A-4147-A177-3AD203B41FA5}">
                      <a16:colId xmlns:a16="http://schemas.microsoft.com/office/drawing/2014/main" val="20003"/>
                    </a:ext>
                  </a:extLst>
                </a:gridCol>
              </a:tblGrid>
              <a:tr h="380365">
                <a:tc>
                  <a:txBody>
                    <a:bodyPr/>
                    <a:lstStyle/>
                    <a:p>
                      <a:pPr algn="ctr">
                        <a:buNone/>
                      </a:pPr>
                      <a:r>
                        <a:rPr lang="en-US" altLang="zh-CN" sz="2000">
                          <a:latin typeface="Times New Roman" panose="02020503050405090304" pitchFamily="18" charset="0"/>
                          <a:cs typeface="Times New Roman" panose="02020503050405090304" pitchFamily="18" charset="0"/>
                        </a:rPr>
                        <a:t>r</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birthPlace</a:t>
                      </a:r>
                    </a:p>
                  </a:txBody>
                  <a:tcPr/>
                </a:tc>
                <a:tc>
                  <a:txBody>
                    <a:bodyPr/>
                    <a:lstStyle/>
                    <a:p>
                      <a:pPr algn="ctr">
                        <a:buNone/>
                      </a:pPr>
                      <a:endParaRPr lang="en-US" altLang="zh-CN" sz="2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p</a:t>
                      </a:r>
                    </a:p>
                  </a:txBody>
                  <a:tcPr/>
                </a:tc>
                <a:extLst>
                  <a:ext uri="{0D108BD9-81ED-4DB2-BD59-A6C34878D82A}">
                    <a16:rowId xmlns:a16="http://schemas.microsoft.com/office/drawing/2014/main" val="10000"/>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2</a:t>
                      </a:r>
                    </a:p>
                  </a:txBody>
                  <a:tcPr/>
                </a:tc>
                <a:extLst>
                  <a:ext uri="{0D108BD9-81ED-4DB2-BD59-A6C34878D82A}">
                    <a16:rowId xmlns:a16="http://schemas.microsoft.com/office/drawing/2014/main" val="10001"/>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extLst>
                  <a:ext uri="{0D108BD9-81ED-4DB2-BD59-A6C34878D82A}">
                    <a16:rowId xmlns:a16="http://schemas.microsoft.com/office/drawing/2014/main" val="10002"/>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1</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5</a:t>
                      </a: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7</a:t>
                      </a:r>
                    </a:p>
                  </a:txBody>
                  <a:tcPr/>
                </a:tc>
                <a:extLst>
                  <a:ext uri="{0D108BD9-81ED-4DB2-BD59-A6C34878D82A}">
                    <a16:rowId xmlns:a16="http://schemas.microsoft.com/office/drawing/2014/main" val="10003"/>
                  </a:ext>
                </a:extLst>
              </a:tr>
              <a:tr h="381000">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3</a:t>
                      </a: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null</a:t>
                      </a: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a:t>
                      </a:r>
                      <a:r>
                        <a:rPr lang="en-US" altLang="zh-CN" sz="2000" baseline="-25000">
                          <a:latin typeface="Times New Roman" panose="02020503050405090304" pitchFamily="18" charset="0"/>
                          <a:cs typeface="Times New Roman" panose="02020503050405090304" pitchFamily="18" charset="0"/>
                        </a:rPr>
                        <a:t>7</a:t>
                      </a:r>
                    </a:p>
                  </a:txBody>
                  <a:tcPr/>
                </a:tc>
                <a:extLst>
                  <a:ext uri="{0D108BD9-81ED-4DB2-BD59-A6C34878D82A}">
                    <a16:rowId xmlns:a16="http://schemas.microsoft.com/office/drawing/2014/main" val="10004"/>
                  </a:ext>
                </a:extLst>
              </a:tr>
            </a:tbl>
          </a:graphicData>
        </a:graphic>
      </p:graphicFrame>
      <p:sp>
        <p:nvSpPr>
          <p:cNvPr id="26" name="文本框 25"/>
          <p:cNvSpPr txBox="1"/>
          <p:nvPr/>
        </p:nvSpPr>
        <p:spPr>
          <a:xfrm>
            <a:off x="2230755" y="6261100"/>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4</a:t>
            </a:r>
          </a:p>
        </p:txBody>
      </p:sp>
      <p:graphicFrame>
        <p:nvGraphicFramePr>
          <p:cNvPr id="29" name="表格 28"/>
          <p:cNvGraphicFramePr/>
          <p:nvPr>
            <p:custDataLst>
              <p:tags r:id="rId2"/>
            </p:custDataLst>
          </p:nvPr>
        </p:nvGraphicFramePr>
        <p:xfrm>
          <a:off x="5386705" y="4693920"/>
          <a:ext cx="5900420" cy="1202055"/>
        </p:xfrm>
        <a:graphic>
          <a:graphicData uri="http://schemas.openxmlformats.org/drawingml/2006/table">
            <a:tbl>
              <a:tblPr firstRow="1" bandRow="1">
                <a:tableStyleId>{9D7B26C5-4107-4FEC-AEDC-1716B250A1EF}</a:tableStyleId>
              </a:tblPr>
              <a:tblGrid>
                <a:gridCol w="1847215">
                  <a:extLst>
                    <a:ext uri="{9D8B030D-6E8A-4147-A177-3AD203B41FA5}">
                      <a16:colId xmlns:a16="http://schemas.microsoft.com/office/drawing/2014/main" val="20000"/>
                    </a:ext>
                  </a:extLst>
                </a:gridCol>
                <a:gridCol w="212852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1716405">
                  <a:extLst>
                    <a:ext uri="{9D8B030D-6E8A-4147-A177-3AD203B41FA5}">
                      <a16:colId xmlns:a16="http://schemas.microsoft.com/office/drawing/2014/main" val="20003"/>
                    </a:ext>
                  </a:extLst>
                </a:gridCol>
              </a:tblGrid>
              <a:tr h="400685">
                <a:tc>
                  <a:txBody>
                    <a:bodyPr/>
                    <a:lstStyle/>
                    <a:p>
                      <a:pPr algn="ctr">
                        <a:buNone/>
                      </a:pPr>
                      <a:r>
                        <a:rPr lang="en-US" altLang="zh-CN" sz="2000">
                          <a:latin typeface="Times New Roman" panose="02020503050405090304" pitchFamily="18" charset="0"/>
                          <a:cs typeface="Times New Roman" panose="02020503050405090304" pitchFamily="18" charset="0"/>
                        </a:rPr>
                        <a:t>r.name</a:t>
                      </a:r>
                      <a:endParaRPr lang="zh-CN" altLang="en-US" sz="2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birthPlace.name</a:t>
                      </a:r>
                    </a:p>
                  </a:txBody>
                  <a:tcPr/>
                </a:tc>
                <a:tc>
                  <a:txBody>
                    <a:bodyPr/>
                    <a:lstStyle/>
                    <a:p>
                      <a:pPr algn="ctr">
                        <a:buNone/>
                      </a:pPr>
                      <a:endParaRPr lang="en-US" altLang="zh-CN" sz="2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influenceNum</a:t>
                      </a:r>
                    </a:p>
                  </a:txBody>
                  <a:tcPr/>
                </a:tc>
                <a:extLst>
                  <a:ext uri="{0D108BD9-81ED-4DB2-BD59-A6C34878D82A}">
                    <a16:rowId xmlns:a16="http://schemas.microsoft.com/office/drawing/2014/main" val="10000"/>
                  </a:ext>
                </a:extLst>
              </a:tr>
              <a:tr h="400685">
                <a:tc>
                  <a:txBody>
                    <a:bodyPr/>
                    <a:lstStyle/>
                    <a:p>
                      <a:pPr algn="ctr">
                        <a:buNone/>
                      </a:pPr>
                      <a:r>
                        <a:rPr lang="en-US" altLang="zh-CN" sz="2000">
                          <a:latin typeface="Times New Roman" panose="02020503050405090304" pitchFamily="18" charset="0"/>
                          <a:cs typeface="Times New Roman" panose="02020503050405090304" pitchFamily="18" charset="0"/>
                        </a:rPr>
                        <a:t>"James Watt</a:t>
                      </a:r>
                      <a:r>
                        <a:rPr lang="en-US" altLang="zh-CN" sz="2000">
                          <a:latin typeface="Times New Roman" panose="02020503050405090304" pitchFamily="18" charset="0"/>
                          <a:cs typeface="Times New Roman" panose="02020503050405090304" pitchFamily="18" charset="0"/>
                          <a:sym typeface="+mn-ea"/>
                        </a:rPr>
                        <a:t>"</a:t>
                      </a:r>
                      <a:endParaRPr lang="en-US" altLang="zh-CN" sz="2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"Greenock</a:t>
                      </a:r>
                      <a:r>
                        <a:rPr lang="en-US" altLang="zh-CN" sz="2000">
                          <a:latin typeface="Times New Roman" panose="02020503050405090304" pitchFamily="18" charset="0"/>
                          <a:cs typeface="Times New Roman" panose="02020503050405090304" pitchFamily="18" charset="0"/>
                          <a:sym typeface="+mn-ea"/>
                        </a:rPr>
                        <a:t>"</a:t>
                      </a:r>
                      <a:endParaRPr lang="en-US" altLang="zh-CN" sz="2000">
                        <a:latin typeface="Times New Roman" panose="02020503050405090304" pitchFamily="18" charset="0"/>
                        <a:cs typeface="Times New Roman" panose="02020503050405090304" pitchFamily="18" charset="0"/>
                      </a:endParaRP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3</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1"/>
                  </a:ext>
                </a:extLst>
              </a:tr>
              <a:tr h="400685">
                <a:tc>
                  <a:txBody>
                    <a:bodyPr/>
                    <a:lstStyle/>
                    <a:p>
                      <a:pPr algn="ctr">
                        <a:buNone/>
                      </a:pPr>
                      <a:r>
                        <a:rPr lang="en-US" altLang="zh-CN" sz="2000">
                          <a:latin typeface="Times New Roman" panose="02020503050405090304" pitchFamily="18" charset="0"/>
                          <a:cs typeface="Times New Roman" panose="02020503050405090304" pitchFamily="18" charset="0"/>
                          <a:sym typeface="+mn-ea"/>
                        </a:rPr>
                        <a:t>"Adam Smith"</a:t>
                      </a:r>
                      <a:endParaRPr lang="en-US" altLang="zh-CN" sz="2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rPr>
                        <a:t>null</a:t>
                      </a:r>
                    </a:p>
                  </a:txBody>
                  <a:tcPr/>
                </a:tc>
                <a:tc>
                  <a:txBody>
                    <a:bodyPr/>
                    <a:lstStyle/>
                    <a:p>
                      <a:pPr algn="ctr">
                        <a:buNone/>
                      </a:pPr>
                      <a:endParaRPr lang="en-US" altLang="zh-CN" sz="2000" baseline="-25000">
                        <a:latin typeface="Times New Roman" panose="02020503050405090304" pitchFamily="18" charset="0"/>
                        <a:cs typeface="Times New Roman" panose="02020503050405090304" pitchFamily="18" charset="0"/>
                      </a:endParaRPr>
                    </a:p>
                  </a:txBody>
                  <a:tcPr/>
                </a:tc>
                <a:tc>
                  <a:txBody>
                    <a:bodyPr/>
                    <a:lstStyle/>
                    <a:p>
                      <a:pPr algn="ctr">
                        <a:buNone/>
                      </a:pPr>
                      <a:r>
                        <a:rPr lang="en-US" altLang="zh-CN" sz="2000">
                          <a:latin typeface="Times New Roman" panose="02020503050405090304" pitchFamily="18" charset="0"/>
                          <a:cs typeface="Times New Roman" panose="02020503050405090304" pitchFamily="18" charset="0"/>
                          <a:sym typeface="+mn-ea"/>
                        </a:rPr>
                        <a:t>1</a:t>
                      </a:r>
                      <a:endParaRPr lang="en-US" altLang="zh-CN" sz="2000" baseline="-25000">
                        <a:latin typeface="Times New Roman" panose="02020503050405090304" pitchFamily="18" charset="0"/>
                        <a:cs typeface="Times New Roman" panose="02020503050405090304" pitchFamily="18" charset="0"/>
                      </a:endParaRPr>
                    </a:p>
                  </a:txBody>
                  <a:tcPr/>
                </a:tc>
                <a:extLst>
                  <a:ext uri="{0D108BD9-81ED-4DB2-BD59-A6C34878D82A}">
                    <a16:rowId xmlns:a16="http://schemas.microsoft.com/office/drawing/2014/main" val="10002"/>
                  </a:ext>
                </a:extLst>
              </a:tr>
            </a:tbl>
          </a:graphicData>
        </a:graphic>
      </p:graphicFrame>
      <p:sp>
        <p:nvSpPr>
          <p:cNvPr id="30" name="文本框 29"/>
          <p:cNvSpPr txBox="1"/>
          <p:nvPr/>
        </p:nvSpPr>
        <p:spPr>
          <a:xfrm>
            <a:off x="7785100" y="5895975"/>
            <a:ext cx="1102995" cy="460375"/>
          </a:xfrm>
          <a:prstGeom prst="rect">
            <a:avLst/>
          </a:prstGeom>
          <a:noFill/>
        </p:spPr>
        <p:txBody>
          <a:bodyPr wrap="square" rtlCol="0">
            <a:spAutoFit/>
          </a:bodyPr>
          <a:lstStyle/>
          <a:p>
            <a:pPr algn="ctr"/>
            <a:r>
              <a:rPr lang="en-US" altLang="zh-CN" sz="2400">
                <a:latin typeface="Times New Roman" panose="02020503050405090304" pitchFamily="18" charset="0"/>
                <a:cs typeface="Times New Roman" panose="02020503050405090304" pitchFamily="18" charset="0"/>
              </a:rPr>
              <a:t>T</a:t>
            </a:r>
            <a:r>
              <a:rPr lang="en-US" altLang="zh-CN" sz="2400" baseline="-25000">
                <a:latin typeface="Times New Roman" panose="02020503050405090304" pitchFamily="18" charset="0"/>
                <a:cs typeface="Times New Roman" panose="02020503050405090304" pitchFamily="18" charset="0"/>
              </a:rPr>
              <a:t>5</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Cypher 查询语言</a:t>
            </a:r>
            <a:r>
              <a:rPr lang="en-US" altLang="zh-CN" sz="2400" b="1" dirty="0">
                <a:latin typeface="+mn-ea"/>
                <a:sym typeface="+mn-ea"/>
              </a:rPr>
              <a:t>——</a:t>
            </a:r>
            <a:r>
              <a:rPr lang="zh-CN" altLang="en-US" sz="2400" b="1" dirty="0">
                <a:latin typeface="+mn-ea"/>
                <a:sym typeface="+mn-ea"/>
              </a:rPr>
              <a:t>语法和语义</a:t>
            </a:r>
          </a:p>
        </p:txBody>
      </p:sp>
      <p:sp>
        <p:nvSpPr>
          <p:cNvPr id="3" name="文本框 2"/>
          <p:cNvSpPr txBox="1"/>
          <p:nvPr/>
        </p:nvSpPr>
        <p:spPr>
          <a:xfrm>
            <a:off x="884011" y="1741905"/>
            <a:ext cx="10729912" cy="1144031"/>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err="1">
                <a:sym typeface="Symbol" panose="05050102010706020507" charset="2"/>
              </a:rPr>
              <a:t>一个Cypher</a:t>
            </a:r>
            <a:r>
              <a:rPr sz="2400" dirty="0">
                <a:sym typeface="Symbol" panose="05050102010706020507" charset="2"/>
              </a:rPr>
              <a:t> </a:t>
            </a:r>
            <a:r>
              <a:rPr sz="2400" dirty="0" err="1">
                <a:sym typeface="Symbol" panose="05050102010706020507" charset="2"/>
              </a:rPr>
              <a:t>查询语言包括四部</a:t>
            </a:r>
            <a:r>
              <a:rPr lang="zh-CN" altLang="en-US" sz="2400" dirty="0">
                <a:sym typeface="Symbol" panose="05050102010706020507" charset="2"/>
              </a:rPr>
              <a:t>分</a:t>
            </a:r>
            <a:r>
              <a:rPr sz="2400" dirty="0">
                <a:sym typeface="Symbol" panose="05050102010706020507" charset="2"/>
              </a:rPr>
              <a:t>：</a:t>
            </a:r>
            <a:r>
              <a:rPr lang="zh-CN" altLang="en-US" sz="2400" dirty="0">
                <a:sym typeface="Symbol" panose="05050102010706020507" charset="2"/>
              </a:rPr>
              <a:t> </a:t>
            </a:r>
            <a:r>
              <a:rPr sz="2400" dirty="0" err="1">
                <a:sym typeface="Symbol" panose="05050102010706020507" charset="2"/>
              </a:rPr>
              <a:t>表达式、图模式、子句和查询</a:t>
            </a:r>
            <a:endParaRPr sz="2400" dirty="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针对一个属性图而言，Cypher 语句既包括查询也包括数据更新和操作等功能</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82</a:t>
            </a:fld>
            <a:endParaRPr kumimoji="1"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Cypher 查询语言语法</a:t>
            </a:r>
          </a:p>
        </p:txBody>
      </p:sp>
      <p:sp>
        <p:nvSpPr>
          <p:cNvPr id="3" name="文本框 2"/>
          <p:cNvSpPr txBox="1"/>
          <p:nvPr/>
        </p:nvSpPr>
        <p:spPr>
          <a:xfrm>
            <a:off x="884011" y="1741905"/>
            <a:ext cx="10729912" cy="119888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所谓</a:t>
            </a:r>
            <a:r>
              <a:rPr sz="2400" b="1" dirty="0">
                <a:solidFill>
                  <a:srgbClr val="FF0000"/>
                </a:solidFill>
                <a:sym typeface="Symbol" panose="05050102010706020507" charset="2"/>
              </a:rPr>
              <a:t>表达式</a:t>
            </a:r>
            <a:r>
              <a:rPr sz="2400" dirty="0">
                <a:sym typeface="Symbol" panose="05050102010706020507" charset="2"/>
              </a:rPr>
              <a:t>，就是出现在Cypher 查询语句中的对于值的操作表达式，包括数值操作、字符串操作、关系操作、链表操作、映射表操作、路径操作等等</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83</a:t>
            </a:fld>
            <a:endParaRPr kumimoji="1" lang="zh-CN" altLang="en-US"/>
          </a:p>
        </p:txBody>
      </p:sp>
      <p:pic>
        <p:nvPicPr>
          <p:cNvPr id="7" name="图片 6"/>
          <p:cNvPicPr>
            <a:picLocks noChangeAspect="1"/>
          </p:cNvPicPr>
          <p:nvPr/>
        </p:nvPicPr>
        <p:blipFill>
          <a:blip r:embed="rId3"/>
          <a:stretch>
            <a:fillRect/>
          </a:stretch>
        </p:blipFill>
        <p:spPr>
          <a:xfrm>
            <a:off x="1250950" y="2940685"/>
            <a:ext cx="9996805" cy="24815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Cypher 查询语言语法</a:t>
            </a:r>
          </a:p>
        </p:txBody>
      </p:sp>
      <p:sp>
        <p:nvSpPr>
          <p:cNvPr id="3" name="文本框 2"/>
          <p:cNvSpPr txBox="1"/>
          <p:nvPr/>
        </p:nvSpPr>
        <p:spPr>
          <a:xfrm>
            <a:off x="884011" y="1741905"/>
            <a:ext cx="10729912" cy="230695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所谓</a:t>
            </a:r>
            <a:r>
              <a:rPr sz="2400" b="1" dirty="0">
                <a:solidFill>
                  <a:srgbClr val="FF0000"/>
                </a:solidFill>
                <a:sym typeface="Symbol" panose="05050102010706020507" charset="2"/>
              </a:rPr>
              <a:t>图模式</a:t>
            </a:r>
            <a:r>
              <a:rPr sz="2400" dirty="0">
                <a:sym typeface="Symbol" panose="05050102010706020507" charset="2"/>
              </a:rPr>
              <a:t>，就是出现在Cypher 查询语句MATCH 子句中查询模式，这个是Cypher 语言的核心</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Cypher 定义了两种基本查询模式：点模式和关系模式</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endParaRPr sz="2400" dirty="0">
              <a:sym typeface="Symbol" panose="05050102010706020507" charset="2"/>
            </a:endParaRP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84</a:t>
            </a:fld>
            <a:endParaRPr kumimoji="1"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Cypher 查询语言语法</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267652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b="1" dirty="0">
                    <a:solidFill>
                      <a:srgbClr val="FF0000"/>
                    </a:solidFill>
                    <a:sym typeface="Symbol" panose="05050102010706020507" charset="2"/>
                  </a:rPr>
                  <a:t>点模式</a:t>
                </a:r>
                <a:r>
                  <a:rPr sz="2400" dirty="0">
                    <a:sym typeface="Symbol" panose="05050102010706020507" charset="2"/>
                  </a:rPr>
                  <a:t>是一个三元组</a:t>
                </a:r>
                <a14:m>
                  <m:oMath xmlns:m="http://schemas.openxmlformats.org/officeDocument/2006/math">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a</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L</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P</m:t>
                    </m:r>
                    <m:r>
                      <a:rPr lang="en-US" sz="2400"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，其中a 为所查询点对应的变量名、L 是所查询的点需要满足的标签集合、P 是所查询的点在属性上所需满足的条件</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点模式的查询语义是找到属性图中的所有满足如下条件的节点:</a:t>
                </a:r>
              </a:p>
              <a:p>
                <a:pPr marL="842010" lvl="1" indent="-457200" fontAlgn="auto">
                  <a:lnSpc>
                    <a:spcPct val="150000"/>
                  </a:lnSpc>
                  <a:buFont typeface="Arial" panose="020B0604020202090204" pitchFamily="34" charset="0"/>
                  <a:buAutoNum type="arabicPeriod"/>
                </a:pPr>
                <a:r>
                  <a:rPr sz="2000" dirty="0">
                    <a:sym typeface="Symbol" panose="05050102010706020507" charset="2"/>
                  </a:rPr>
                  <a:t>这些节点的标签满足L 中的定义；</a:t>
                </a:r>
              </a:p>
              <a:p>
                <a:pPr marL="842010" lvl="1" indent="-457200" fontAlgn="auto">
                  <a:lnSpc>
                    <a:spcPct val="150000"/>
                  </a:lnSpc>
                  <a:buFont typeface="Arial" panose="020B0604020202090204" pitchFamily="34" charset="0"/>
                  <a:buAutoNum type="arabicPeriod"/>
                </a:pPr>
                <a:r>
                  <a:rPr sz="2000" dirty="0">
                    <a:sym typeface="Symbol" panose="05050102010706020507" charset="2"/>
                  </a:rPr>
                  <a:t>这些节点在属性上满足P中定义的属性约束条件；并且把这些节点的标识符赋值给变量a</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2676525"/>
              </a:xfrm>
              <a:prstGeom prst="rect">
                <a:avLst/>
              </a:prstGeom>
              <a:blipFill rotWithShape="1">
                <a:blip r:embed="rId3"/>
                <a:stretch>
                  <a:fillRect l="-1" t="-4" r="4" b="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85</a:t>
            </a:fld>
            <a:endParaRPr kumimoji="1" lang="zh-CN" altLang="en-US"/>
          </a:p>
        </p:txBody>
      </p:sp>
      <p:sp>
        <p:nvSpPr>
          <p:cNvPr id="7" name="文本框 6">
            <a:extLst>
              <a:ext uri="{FF2B5EF4-FFF2-40B4-BE49-F238E27FC236}">
                <a16:creationId xmlns:a16="http://schemas.microsoft.com/office/drawing/2014/main" id="{3581EF80-5E73-184B-BEAC-751D82F77354}"/>
              </a:ext>
            </a:extLst>
          </p:cNvPr>
          <p:cNvSpPr txBox="1"/>
          <p:nvPr/>
        </p:nvSpPr>
        <p:spPr>
          <a:xfrm>
            <a:off x="2498585" y="4856540"/>
            <a:ext cx="4630098" cy="923330"/>
          </a:xfrm>
          <a:prstGeom prst="rect">
            <a:avLst/>
          </a:prstGeom>
          <a:noFill/>
          <a:ln>
            <a:solidFill>
              <a:schemeClr val="tx1"/>
            </a:solidFill>
            <a:prstDash val="sysDot"/>
          </a:ln>
        </p:spPr>
        <p:txBody>
          <a:bodyPr wrap="square" rtlCol="0">
            <a:spAutoFit/>
          </a:bodyPr>
          <a:lstStyle/>
          <a:p>
            <a:r>
              <a:rPr kumimoji="1" lang="en-US" altLang="zh-CN" dirty="0"/>
              <a:t>e.g.</a:t>
            </a:r>
            <a:r>
              <a:rPr kumimoji="1" lang="zh-CN" altLang="en-US" dirty="0"/>
              <a:t> 点模式</a:t>
            </a:r>
            <a:endParaRPr kumimoji="1" lang="en-US" altLang="zh-CN" dirty="0"/>
          </a:p>
          <a:p>
            <a:r>
              <a:rPr kumimoji="1" lang="en-US" altLang="zh-CN" dirty="0"/>
              <a:t>MATCH</a:t>
            </a:r>
            <a:r>
              <a:rPr kumimoji="1" lang="zh-CN" altLang="en-US" dirty="0"/>
              <a:t> </a:t>
            </a:r>
            <a:r>
              <a:rPr kumimoji="1" lang="en-US" altLang="zh-CN" dirty="0"/>
              <a:t>(</a:t>
            </a:r>
            <a:r>
              <a:rPr kumimoji="1" lang="en-US" altLang="zh-CN" dirty="0" err="1"/>
              <a:t>r.Person</a:t>
            </a:r>
            <a:r>
              <a:rPr kumimoji="1" lang="en-US" altLang="zh-CN" dirty="0"/>
              <a:t>)</a:t>
            </a:r>
            <a:r>
              <a:rPr kumimoji="1" lang="zh-CN" altLang="en-US" dirty="0"/>
              <a:t> </a:t>
            </a:r>
            <a:endParaRPr kumimoji="1" lang="en-US" altLang="zh-CN" dirty="0"/>
          </a:p>
          <a:p>
            <a:r>
              <a:rPr kumimoji="1" lang="en-US" altLang="zh-CN" dirty="0"/>
              <a:t>//</a:t>
            </a:r>
            <a:r>
              <a:rPr kumimoji="1" lang="zh-CN" altLang="en-US" dirty="0"/>
              <a:t>找到所有标签为</a:t>
            </a:r>
            <a:r>
              <a:rPr kumimoji="1" lang="en-US" altLang="zh-CN" dirty="0"/>
              <a:t>Person</a:t>
            </a:r>
            <a:r>
              <a:rPr kumimoji="1" lang="zh-CN" altLang="en-US" dirty="0"/>
              <a:t>的节点。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mc:AlternateContent xmlns:mc="http://schemas.openxmlformats.org/markup-compatibility/2006" xmlns:a14="http://schemas.microsoft.com/office/drawing/2010/main">
        <mc:Choice Requires="a14">
          <p:sp>
            <p:nvSpPr>
              <p:cNvPr id="3" name="文本框 2"/>
              <p:cNvSpPr txBox="1"/>
              <p:nvPr/>
            </p:nvSpPr>
            <p:spPr>
              <a:xfrm>
                <a:off x="559593" y="1209092"/>
                <a:ext cx="10729912" cy="461581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b="1" dirty="0">
                    <a:solidFill>
                      <a:srgbClr val="FF0000"/>
                    </a:solidFill>
                    <a:sym typeface="Symbol" panose="05050102010706020507" charset="2"/>
                  </a:rPr>
                  <a:t>关系模式</a:t>
                </a:r>
                <a:r>
                  <a:rPr sz="2400" dirty="0">
                    <a:sym typeface="Symbol" panose="05050102010706020507" charset="2"/>
                  </a:rPr>
                  <a:t>是一个五元组</a:t>
                </a:r>
                <a14:m>
                  <m:oMath xmlns:m="http://schemas.openxmlformats.org/officeDocument/2006/math">
                    <m:r>
                      <a:rPr lang="en-US" sz="2400" dirty="0">
                        <a:latin typeface="Cambria Math" panose="02040503050406030204" charset="0"/>
                        <a:cs typeface="Cambria Math" panose="02040503050406030204" charset="0"/>
                        <a:sym typeface="Symbol" panose="05050102010706020507" charset="2"/>
                      </a:rPr>
                      <m:t>(</m:t>
                    </m:r>
                    <m:r>
                      <m:rPr>
                        <m:sty m:val="p"/>
                      </m:rPr>
                      <a:rPr lang="en-US" sz="2400" dirty="0">
                        <a:latin typeface="Cambria Math" panose="02040503050406030204" charset="0"/>
                        <a:cs typeface="Cambria Math" panose="02040503050406030204" charset="0"/>
                        <a:sym typeface="Symbol" panose="05050102010706020507" charset="2"/>
                      </a:rPr>
                      <m:t>d</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a</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T</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P</m:t>
                    </m:r>
                    <m:r>
                      <a:rPr lang="en-US" sz="2400" dirty="0">
                        <a:latin typeface="Cambria Math" panose="02040503050406030204" charset="0"/>
                        <a:cs typeface="Cambria Math" panose="02040503050406030204" charset="0"/>
                        <a:sym typeface="Symbol" panose="05050102010706020507" charset="2"/>
                      </a:rPr>
                      <m:t>, </m:t>
                    </m:r>
                    <m:r>
                      <m:rPr>
                        <m:sty m:val="p"/>
                      </m:rPr>
                      <a:rPr lang="en-US" sz="2400" dirty="0">
                        <a:latin typeface="Cambria Math" panose="02040503050406030204" charset="0"/>
                        <a:cs typeface="Cambria Math" panose="02040503050406030204" charset="0"/>
                        <a:sym typeface="Symbol" panose="05050102010706020507" charset="2"/>
                      </a:rPr>
                      <m:t>I</m:t>
                    </m:r>
                    <m:r>
                      <a:rPr lang="en-US" sz="2400" dirty="0">
                        <a:latin typeface="Cambria Math" panose="02040503050406030204" charset="0"/>
                        <a:cs typeface="Cambria Math" panose="02040503050406030204" charset="0"/>
                        <a:sym typeface="Symbol" panose="05050102010706020507" charset="2"/>
                      </a:rPr>
                      <m:t>)</m:t>
                    </m:r>
                  </m:oMath>
                </a14:m>
                <a:r>
                  <a:rPr sz="2400" dirty="0">
                    <a:sym typeface="Symbol" panose="05050102010706020507" charset="2"/>
                  </a:rPr>
                  <a:t>，其中d 为关系模式的方向、a 是所查询关系对应的变量名、T 是所查询关系需要满足的边类型集合、P 是所查询关系在边属性上所需满足的条件、I 表示所查询关系的可以对应多少条边</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sz="2400" dirty="0">
                    <a:sym typeface="Symbol" panose="05050102010706020507" charset="2"/>
                  </a:rPr>
                  <a:t>关系模式的查询语义是找到属性图中的满足如下条件的关系边:</a:t>
                </a:r>
              </a:p>
              <a:p>
                <a:pPr marL="842010" lvl="1" indent="-457200" fontAlgn="auto">
                  <a:lnSpc>
                    <a:spcPct val="150000"/>
                  </a:lnSpc>
                  <a:buFont typeface="+mj-lt"/>
                  <a:buAutoNum type="arabicPeriod"/>
                </a:pPr>
                <a:r>
                  <a:rPr sz="2000" dirty="0">
                    <a:sym typeface="Symbol" panose="05050102010706020507" charset="2"/>
                  </a:rPr>
                  <a:t>边的方向符合d 的定义，其中MATCH 语句中</a:t>
                </a:r>
                <a:r>
                  <a:rPr lang="en-US" sz="2000" dirty="0">
                    <a:sym typeface="Symbol" panose="05050102010706020507" charset="2"/>
                  </a:rPr>
                  <a:t>-[]-&gt;</a:t>
                </a:r>
                <a:r>
                  <a:rPr lang="zh-CN" altLang="en-US" sz="2000" dirty="0">
                    <a:sym typeface="Symbol" panose="05050102010706020507" charset="2"/>
                  </a:rPr>
                  <a:t>、</a:t>
                </a:r>
                <a:r>
                  <a:rPr lang="en-US" altLang="zh-CN" sz="2000" dirty="0">
                    <a:sym typeface="Symbol" panose="05050102010706020507" charset="2"/>
                  </a:rPr>
                  <a:t>&lt;-[]-</a:t>
                </a:r>
                <a:r>
                  <a:rPr lang="zh-CN" altLang="en-US" sz="2000" dirty="0">
                    <a:sym typeface="Symbol" panose="05050102010706020507" charset="2"/>
                  </a:rPr>
                  <a:t>、</a:t>
                </a:r>
                <a:r>
                  <a:rPr lang="en-US" altLang="zh-CN" sz="2000" dirty="0">
                    <a:sym typeface="Symbol" panose="05050102010706020507" charset="2"/>
                  </a:rPr>
                  <a:t>-[]-</a:t>
                </a:r>
                <a:r>
                  <a:rPr sz="2000" dirty="0">
                    <a:sym typeface="Symbol" panose="05050102010706020507" charset="2"/>
                  </a:rPr>
                  <a:t>分别表示自左向右</a:t>
                </a:r>
                <a:r>
                  <a:rPr lang="zh-CN" sz="2000" dirty="0">
                    <a:sym typeface="Symbol" panose="05050102010706020507" charset="2"/>
                  </a:rPr>
                  <a:t>、</a:t>
                </a:r>
                <a:r>
                  <a:rPr sz="2000" dirty="0">
                    <a:sym typeface="Symbol" panose="05050102010706020507" charset="2"/>
                  </a:rPr>
                  <a:t>自右向左的有向边和无向边；</a:t>
                </a:r>
              </a:p>
              <a:p>
                <a:pPr marL="842010" lvl="1" indent="-457200" fontAlgn="auto">
                  <a:lnSpc>
                    <a:spcPct val="150000"/>
                  </a:lnSpc>
                  <a:buFont typeface="+mj-lt"/>
                  <a:buAutoNum type="arabicPeriod"/>
                </a:pPr>
                <a:r>
                  <a:rPr sz="2000" dirty="0">
                    <a:sym typeface="Symbol" panose="05050102010706020507" charset="2"/>
                  </a:rPr>
                  <a:t>边的关系类型满足T 中约束;</a:t>
                </a:r>
              </a:p>
              <a:p>
                <a:pPr marL="842010" lvl="1" indent="-457200" fontAlgn="auto">
                  <a:lnSpc>
                    <a:spcPct val="150000"/>
                  </a:lnSpc>
                  <a:buFont typeface="+mj-lt"/>
                  <a:buAutoNum type="arabicPeriod"/>
                </a:pPr>
                <a:r>
                  <a:rPr sz="2000" dirty="0">
                    <a:sym typeface="Symbol" panose="05050102010706020507" charset="2"/>
                  </a:rPr>
                  <a:t>边在属性上满足P 中定义的属性约束条件；</a:t>
                </a:r>
              </a:p>
              <a:p>
                <a:pPr marL="842010" lvl="1" indent="-457200" fontAlgn="auto">
                  <a:lnSpc>
                    <a:spcPct val="150000"/>
                  </a:lnSpc>
                  <a:buFont typeface="+mj-lt"/>
                  <a:buAutoNum type="arabicPeriod"/>
                </a:pPr>
                <a:r>
                  <a:rPr sz="2000" dirty="0">
                    <a:sym typeface="Symbol" panose="05050102010706020507" charset="2"/>
                  </a:rPr>
                  <a:t>I 表示关系边的数量范围。其中[m, n] 表示边的数量范围在m 和n之间</a:t>
                </a:r>
              </a:p>
            </p:txBody>
          </p:sp>
        </mc:Choice>
        <mc:Fallback xmlns="">
          <p:sp>
            <p:nvSpPr>
              <p:cNvPr id="3" name="文本框 2"/>
              <p:cNvSpPr txBox="1">
                <a:spLocks noRot="1" noChangeAspect="1" noMove="1" noResize="1" noEditPoints="1" noAdjustHandles="1" noChangeArrowheads="1" noChangeShapeType="1" noTextEdit="1"/>
              </p:cNvSpPr>
              <p:nvPr/>
            </p:nvSpPr>
            <p:spPr>
              <a:xfrm>
                <a:off x="559593" y="1209092"/>
                <a:ext cx="10729912" cy="4615815"/>
              </a:xfrm>
              <a:prstGeom prst="rect">
                <a:avLst/>
              </a:prstGeom>
              <a:blipFill>
                <a:blip r:embed="rId3"/>
                <a:stretch>
                  <a:fillRect l="-709" r="-236"/>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86</a:t>
            </a:fld>
            <a:endParaRPr kumimoji="1" lang="zh-CN" altLang="en-US"/>
          </a:p>
        </p:txBody>
      </p:sp>
      <p:sp>
        <p:nvSpPr>
          <p:cNvPr id="9" name="文本框 8">
            <a:extLst>
              <a:ext uri="{FF2B5EF4-FFF2-40B4-BE49-F238E27FC236}">
                <a16:creationId xmlns:a16="http://schemas.microsoft.com/office/drawing/2014/main" id="{D08229CF-9974-2E4F-B9BF-D4083C070B54}"/>
              </a:ext>
            </a:extLst>
          </p:cNvPr>
          <p:cNvSpPr txBox="1"/>
          <p:nvPr/>
        </p:nvSpPr>
        <p:spPr>
          <a:xfrm>
            <a:off x="1784502" y="5955868"/>
            <a:ext cx="4630098" cy="646331"/>
          </a:xfrm>
          <a:prstGeom prst="rect">
            <a:avLst/>
          </a:prstGeom>
          <a:noFill/>
          <a:ln>
            <a:solidFill>
              <a:schemeClr val="tx1"/>
            </a:solidFill>
            <a:prstDash val="sysDot"/>
          </a:ln>
        </p:spPr>
        <p:txBody>
          <a:bodyPr wrap="square" rtlCol="0">
            <a:spAutoFit/>
          </a:bodyPr>
          <a:lstStyle/>
          <a:p>
            <a:r>
              <a:rPr kumimoji="1" lang="en-US" altLang="zh-CN" dirty="0"/>
              <a:t>e.g.</a:t>
            </a:r>
            <a:r>
              <a:rPr kumimoji="1" lang="zh-CN" altLang="en-US" dirty="0"/>
              <a:t> 关系模式</a:t>
            </a:r>
            <a:endParaRPr kumimoji="1" lang="en-US" altLang="zh-CN" dirty="0"/>
          </a:p>
          <a:p>
            <a:r>
              <a:rPr kumimoji="1" lang="en-US" altLang="zh-CN" dirty="0"/>
              <a:t>MATCH</a:t>
            </a:r>
            <a:r>
              <a:rPr kumimoji="1" lang="zh-CN" altLang="en-US" dirty="0"/>
              <a:t> </a:t>
            </a:r>
            <a:r>
              <a:rPr kumimoji="1" lang="en-US" altLang="zh-CN" dirty="0"/>
              <a:t>(r)</a:t>
            </a:r>
            <a:r>
              <a:rPr kumimoji="1" lang="zh-CN" altLang="en-US" dirty="0"/>
              <a:t> </a:t>
            </a:r>
            <a:r>
              <a:rPr kumimoji="1" lang="en-US" altLang="zh-CN" dirty="0"/>
              <a:t>–[:</a:t>
            </a:r>
            <a:r>
              <a:rPr kumimoji="1" lang="en-US" altLang="zh-CN" dirty="0" err="1"/>
              <a:t>influencedBy</a:t>
            </a:r>
            <a:r>
              <a:rPr kumimoji="1" lang="zh-CN" altLang="en-US" dirty="0"/>
              <a:t>*</a:t>
            </a:r>
            <a:r>
              <a:rPr kumimoji="1" lang="en-US" altLang="zh-CN" dirty="0"/>
              <a:t>]-&gt;</a:t>
            </a:r>
            <a:r>
              <a:rPr kumimoji="1" lang="zh-CN" altLang="en-US" dirty="0"/>
              <a:t> </a:t>
            </a:r>
            <a:r>
              <a:rPr kumimoji="1" lang="en-US" altLang="zh-CN" dirty="0"/>
              <a:t>(</a:t>
            </a:r>
            <a:r>
              <a:rPr kumimoji="1" lang="en-US" altLang="zh-CN" dirty="0" err="1"/>
              <a:t>p:Person</a:t>
            </a:r>
            <a:r>
              <a:rPr kumimoji="1" lang="en-US" altLang="zh-CN" dirty="0"/>
              <a:t>)</a:t>
            </a:r>
            <a:r>
              <a:rPr kumimoji="1" lang="zh-CN" altLang="en-US" dirty="0"/>
              <a:t> </a:t>
            </a:r>
            <a:endParaRPr kumimoji="1" lang="en-US" altLang="zh-C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Cypher 查询语言语法</a:t>
            </a:r>
          </a:p>
        </p:txBody>
      </p:sp>
      <p:sp>
        <p:nvSpPr>
          <p:cNvPr id="3" name="文本框 2"/>
          <p:cNvSpPr txBox="1"/>
          <p:nvPr/>
        </p:nvSpPr>
        <p:spPr>
          <a:xfrm>
            <a:off x="884011" y="1741905"/>
            <a:ext cx="10729912" cy="64516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b="1" dirty="0">
                <a:solidFill>
                  <a:srgbClr val="FF0000"/>
                </a:solidFill>
                <a:sym typeface="Symbol" panose="05050102010706020507" charset="2"/>
              </a:rPr>
              <a:t>图模式</a:t>
            </a:r>
            <a:r>
              <a:rPr lang="zh-CN" sz="2400" dirty="0">
                <a:sym typeface="Symbol" panose="05050102010706020507" charset="2"/>
              </a:rPr>
              <a:t>的形式化语法如下</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87</a:t>
            </a:fld>
            <a:endParaRPr kumimoji="1" lang="zh-CN" altLang="en-US"/>
          </a:p>
        </p:txBody>
      </p:sp>
      <p:pic>
        <p:nvPicPr>
          <p:cNvPr id="7" name="图片 6" descr="屏幕快照 2020-05-30 下午12.39.47"/>
          <p:cNvPicPr>
            <a:picLocks noChangeAspect="1"/>
          </p:cNvPicPr>
          <p:nvPr/>
        </p:nvPicPr>
        <p:blipFill>
          <a:blip r:embed="rId3"/>
          <a:stretch>
            <a:fillRect/>
          </a:stretch>
        </p:blipFill>
        <p:spPr>
          <a:xfrm>
            <a:off x="1066800" y="2468880"/>
            <a:ext cx="10058400" cy="19202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Cypher 查询语言语法</a:t>
            </a:r>
          </a:p>
        </p:txBody>
      </p:sp>
      <p:sp>
        <p:nvSpPr>
          <p:cNvPr id="3" name="文本框 2"/>
          <p:cNvSpPr txBox="1"/>
          <p:nvPr/>
        </p:nvSpPr>
        <p:spPr>
          <a:xfrm>
            <a:off x="884011" y="1741905"/>
            <a:ext cx="10729912" cy="452310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所谓</a:t>
            </a:r>
            <a:r>
              <a:rPr lang="zh-CN" sz="2400" b="1" dirty="0">
                <a:solidFill>
                  <a:srgbClr val="FF0000"/>
                </a:solidFill>
                <a:sym typeface="Symbol" panose="05050102010706020507" charset="2"/>
              </a:rPr>
              <a:t>子句</a:t>
            </a:r>
            <a:r>
              <a:rPr lang="zh-CN" sz="2400" dirty="0">
                <a:sym typeface="Symbol" panose="05050102010706020507" charset="2"/>
              </a:rPr>
              <a:t>，就是表示一个从表到表到函数</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Cypher 中最主要子句的就是MATCH 子句。MATCH 子句后面跟的就是图模式，可以是点模式，也可以是点模式加关系模式，以及由点模式和关系模式组成的路径模式</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MATCH 子句本身的含义是图模式P 在属性图上的匹配的结果关系表T；如果MATCH 子句前面有关键词</a:t>
            </a:r>
            <a:r>
              <a:rPr lang="en-US" altLang="zh-CN" sz="2400" dirty="0">
                <a:sym typeface="Symbol" panose="05050102010706020507" charset="2"/>
              </a:rPr>
              <a:t>“</a:t>
            </a:r>
            <a:r>
              <a:rPr lang="zh-CN" sz="2400" dirty="0">
                <a:sym typeface="Symbol" panose="05050102010706020507" charset="2"/>
              </a:rPr>
              <a:t>OPTIONAL</a:t>
            </a:r>
            <a:r>
              <a:rPr lang="en-US" altLang="zh-CN" sz="2400" dirty="0">
                <a:sym typeface="Symbol" panose="05050102010706020507" charset="2"/>
              </a:rPr>
              <a:t>”</a:t>
            </a:r>
            <a:r>
              <a:rPr lang="zh-CN" sz="2400" dirty="0">
                <a:sym typeface="Symbol" panose="05050102010706020507" charset="2"/>
              </a:rPr>
              <a:t>，表示的是左外连接；WITH 子句是对查询中间结果的一个映射，同时WITH 子句也可以表达聚集函数的操作；WHERE 子句可以用在MATCH 和WITH 子句中，用于对匹配结果进行过滤</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88</a:t>
            </a:fld>
            <a:endParaRPr kumimoji="1"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Cypher 查询语言语法</a:t>
            </a:r>
          </a:p>
        </p:txBody>
      </p:sp>
      <p:sp>
        <p:nvSpPr>
          <p:cNvPr id="3" name="文本框 2"/>
          <p:cNvSpPr txBox="1"/>
          <p:nvPr/>
        </p:nvSpPr>
        <p:spPr>
          <a:xfrm>
            <a:off x="884011" y="1741905"/>
            <a:ext cx="10729912" cy="64516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b="1" dirty="0">
                <a:solidFill>
                  <a:srgbClr val="FF0000"/>
                </a:solidFill>
                <a:sym typeface="Symbol" panose="05050102010706020507" charset="2"/>
              </a:rPr>
              <a:t>子句</a:t>
            </a:r>
            <a:r>
              <a:rPr lang="zh-CN" sz="2400" dirty="0">
                <a:sym typeface="Symbol" panose="05050102010706020507" charset="2"/>
              </a:rPr>
              <a:t>的形式化语法如下</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89</a:t>
            </a:fld>
            <a:endParaRPr kumimoji="1" lang="zh-CN" altLang="en-US"/>
          </a:p>
        </p:txBody>
      </p:sp>
      <p:pic>
        <p:nvPicPr>
          <p:cNvPr id="9" name="图片 8"/>
          <p:cNvPicPr>
            <a:picLocks noChangeAspect="1"/>
          </p:cNvPicPr>
          <p:nvPr/>
        </p:nvPicPr>
        <p:blipFill>
          <a:blip r:embed="rId3"/>
          <a:stretch>
            <a:fillRect/>
          </a:stretch>
        </p:blipFill>
        <p:spPr>
          <a:xfrm>
            <a:off x="1983105" y="2847975"/>
            <a:ext cx="8225155" cy="11620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840355" cy="583565"/>
          </a:xfrm>
          <a:prstGeom prst="rect">
            <a:avLst/>
          </a:prstGeom>
          <a:noFill/>
        </p:spPr>
        <p:txBody>
          <a:bodyPr wrap="none" rtlCol="0">
            <a:spAutoFit/>
          </a:bodyPr>
          <a:lstStyle/>
          <a:p>
            <a:pPr algn="l"/>
            <a:r>
              <a:rPr kumimoji="1" lang="en-US" altLang="zh-CN" sz="3200" dirty="0">
                <a:latin typeface="+mn-ea"/>
              </a:rPr>
              <a:t>RDF图数据模型</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683" y="1742111"/>
            <a:ext cx="11397247" cy="1106805"/>
          </a:xfrm>
          <a:prstGeom prst="rect">
            <a:avLst/>
          </a:prstGeom>
          <a:noFill/>
        </p:spPr>
        <p:txBody>
          <a:bodyPr wrap="square" rtlCol="0">
            <a:spAutoFit/>
          </a:bodyPr>
          <a:lstStyle/>
          <a:p>
            <a:pPr indent="0" fontAlgn="auto">
              <a:lnSpc>
                <a:spcPct val="150000"/>
              </a:lnSpc>
              <a:buFont typeface="Wingdings" panose="05000000000000000000" charset="0"/>
              <a:buNone/>
            </a:pPr>
            <a:r>
              <a:rPr lang="zh-CN" altLang="en-US" sz="2200" dirty="0">
                <a:sym typeface="+mn-ea"/>
              </a:rPr>
              <a:t>IRI 是一个用来标识资源的字符串，是数据集中资源的一个唯一的身份ID；当原始的IRI长度过长时，为了方便表达可以引入前缀（prefix）命名空间等方式来简化，以下是常见前缀</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altLang="zh-CN" sz="2400" b="1" dirty="0">
                <a:latin typeface="+mn-ea"/>
                <a:sym typeface="+mn-ea"/>
              </a:rPr>
              <a:t>国际化资源标识符IRI</a:t>
            </a:r>
          </a:p>
        </p:txBody>
      </p:sp>
      <p:graphicFrame>
        <p:nvGraphicFramePr>
          <p:cNvPr id="7" name="表格 6"/>
          <p:cNvGraphicFramePr/>
          <p:nvPr>
            <p:custDataLst>
              <p:tags r:id="rId1"/>
            </p:custDataLst>
          </p:nvPr>
        </p:nvGraphicFramePr>
        <p:xfrm>
          <a:off x="1631950" y="3228975"/>
          <a:ext cx="9301480" cy="3246120"/>
        </p:xfrm>
        <a:graphic>
          <a:graphicData uri="http://schemas.openxmlformats.org/drawingml/2006/table">
            <a:tbl>
              <a:tblPr firstRow="1" bandRow="1">
                <a:tableStyleId>{3B4B98B0-60AC-42C2-AFA5-B58CD77FA1E5}</a:tableStyleId>
              </a:tblPr>
              <a:tblGrid>
                <a:gridCol w="1830070">
                  <a:extLst>
                    <a:ext uri="{9D8B030D-6E8A-4147-A177-3AD203B41FA5}">
                      <a16:colId xmlns:a16="http://schemas.microsoft.com/office/drawing/2014/main" val="20000"/>
                    </a:ext>
                  </a:extLst>
                </a:gridCol>
                <a:gridCol w="7471410">
                  <a:extLst>
                    <a:ext uri="{9D8B030D-6E8A-4147-A177-3AD203B41FA5}">
                      <a16:colId xmlns:a16="http://schemas.microsoft.com/office/drawing/2014/main" val="20001"/>
                    </a:ext>
                  </a:extLst>
                </a:gridCol>
              </a:tblGrid>
              <a:tr h="405765">
                <a:tc>
                  <a:txBody>
                    <a:bodyPr/>
                    <a:lstStyle/>
                    <a:p>
                      <a:pPr algn="ctr">
                        <a:buNone/>
                      </a:pPr>
                      <a:r>
                        <a:rPr lang="zh-CN" altLang="en-US">
                          <a:latin typeface="Times New Roman" panose="02020503050405090304" pitchFamily="18" charset="0"/>
                        </a:rPr>
                        <a:t>前缀</a:t>
                      </a:r>
                    </a:p>
                  </a:txBody>
                  <a:tcPr anchor="ctr"/>
                </a:tc>
                <a:tc>
                  <a:txBody>
                    <a:bodyPr/>
                    <a:lstStyle/>
                    <a:p>
                      <a:pPr algn="ctr">
                        <a:buNone/>
                      </a:pPr>
                      <a:r>
                        <a:rPr lang="en-US" altLang="zh-CN">
                          <a:latin typeface="Times New Roman" panose="02020503050405090304" pitchFamily="18" charset="0"/>
                        </a:rPr>
                        <a:t>IRI</a:t>
                      </a:r>
                    </a:p>
                  </a:txBody>
                  <a:tcPr anchor="ctr"/>
                </a:tc>
                <a:extLst>
                  <a:ext uri="{0D108BD9-81ED-4DB2-BD59-A6C34878D82A}">
                    <a16:rowId xmlns:a16="http://schemas.microsoft.com/office/drawing/2014/main" val="10000"/>
                  </a:ext>
                </a:extLst>
              </a:tr>
              <a:tr h="405765">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rdfs:</a:t>
                      </a:r>
                      <a:endParaRPr lang="en-US" altLang="zh-CN">
                        <a:latin typeface="Times New Roman" panose="02020503050405090304" pitchFamily="18" charset="0"/>
                        <a:cs typeface="Times New Roman" panose="02020503050405090304" pitchFamily="18" charset="0"/>
                      </a:endParaRP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http://www.w3.org/2000/01/rdf-schema#</a:t>
                      </a:r>
                    </a:p>
                  </a:txBody>
                  <a:tcPr anchor="ctr"/>
                </a:tc>
                <a:extLst>
                  <a:ext uri="{0D108BD9-81ED-4DB2-BD59-A6C34878D82A}">
                    <a16:rowId xmlns:a16="http://schemas.microsoft.com/office/drawing/2014/main" val="10001"/>
                  </a:ext>
                </a:extLst>
              </a:tr>
              <a:tr h="405765">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rdf:</a:t>
                      </a:r>
                      <a:endParaRPr lang="zh-CN" altLang="en-US">
                        <a:latin typeface="Times New Roman" panose="02020503050405090304" pitchFamily="18" charset="0"/>
                        <a:cs typeface="Times New Roman" panose="02020503050405090304" pitchFamily="18" charset="0"/>
                      </a:endParaRP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http://www.w3.org/1999/02/22-rdf-syntax-ns#</a:t>
                      </a:r>
                    </a:p>
                  </a:txBody>
                  <a:tcPr anchor="ctr"/>
                </a:tc>
                <a:extLst>
                  <a:ext uri="{0D108BD9-81ED-4DB2-BD59-A6C34878D82A}">
                    <a16:rowId xmlns:a16="http://schemas.microsoft.com/office/drawing/2014/main" val="10002"/>
                  </a:ext>
                </a:extLst>
              </a:tr>
              <a:tr h="405765">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xsd:</a:t>
                      </a:r>
                      <a:endParaRPr lang="en-US" altLang="zh-CN">
                        <a:latin typeface="Times New Roman" panose="02020503050405090304" pitchFamily="18" charset="0"/>
                        <a:cs typeface="Times New Roman" panose="02020503050405090304" pitchFamily="18" charset="0"/>
                      </a:endParaRP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http://www.w3.org/2001/XMLSchema#</a:t>
                      </a:r>
                    </a:p>
                  </a:txBody>
                  <a:tcPr anchor="ctr"/>
                </a:tc>
                <a:extLst>
                  <a:ext uri="{0D108BD9-81ED-4DB2-BD59-A6C34878D82A}">
                    <a16:rowId xmlns:a16="http://schemas.microsoft.com/office/drawing/2014/main" val="10003"/>
                  </a:ext>
                </a:extLst>
              </a:tr>
              <a:tr h="405765">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sfn:</a:t>
                      </a:r>
                      <a:endParaRPr lang="zh-CN" altLang="en-US">
                        <a:latin typeface="Times New Roman" panose="02020503050405090304" pitchFamily="18" charset="0"/>
                        <a:cs typeface="Times New Roman" panose="02020503050405090304" pitchFamily="18" charset="0"/>
                      </a:endParaRP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http://www.w3.org/ns/sparql#</a:t>
                      </a:r>
                    </a:p>
                  </a:txBody>
                  <a:tcPr anchor="ctr"/>
                </a:tc>
                <a:extLst>
                  <a:ext uri="{0D108BD9-81ED-4DB2-BD59-A6C34878D82A}">
                    <a16:rowId xmlns:a16="http://schemas.microsoft.com/office/drawing/2014/main" val="10004"/>
                  </a:ext>
                </a:extLst>
              </a:tr>
              <a:tr h="405765">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dbr:</a:t>
                      </a:r>
                      <a:endParaRPr lang="zh-CN" altLang="en-US">
                        <a:latin typeface="Times New Roman" panose="02020503050405090304" pitchFamily="18" charset="0"/>
                        <a:cs typeface="Times New Roman" panose="02020503050405090304" pitchFamily="18" charset="0"/>
                      </a:endParaRP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http://dbpedia.org/resource/</a:t>
                      </a:r>
                    </a:p>
                  </a:txBody>
                  <a:tcPr anchor="ctr"/>
                </a:tc>
                <a:extLst>
                  <a:ext uri="{0D108BD9-81ED-4DB2-BD59-A6C34878D82A}">
                    <a16:rowId xmlns:a16="http://schemas.microsoft.com/office/drawing/2014/main" val="10005"/>
                  </a:ext>
                </a:extLst>
              </a:tr>
              <a:tr h="405765">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dbo:</a:t>
                      </a:r>
                      <a:endParaRPr lang="zh-CN" altLang="en-US">
                        <a:latin typeface="Times New Roman" panose="02020503050405090304" pitchFamily="18" charset="0"/>
                        <a:cs typeface="Times New Roman" panose="02020503050405090304" pitchFamily="18" charset="0"/>
                      </a:endParaRP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http://dbpedia.org/ontology/</a:t>
                      </a:r>
                    </a:p>
                  </a:txBody>
                  <a:tcPr anchor="ctr"/>
                </a:tc>
                <a:extLst>
                  <a:ext uri="{0D108BD9-81ED-4DB2-BD59-A6C34878D82A}">
                    <a16:rowId xmlns:a16="http://schemas.microsoft.com/office/drawing/2014/main" val="10006"/>
                  </a:ext>
                </a:extLst>
              </a:tr>
              <a:tr h="405765">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dbp:</a:t>
                      </a:r>
                      <a:endParaRPr lang="zh-CN" altLang="en-US">
                        <a:latin typeface="Times New Roman" panose="02020503050405090304" pitchFamily="18" charset="0"/>
                        <a:cs typeface="Times New Roman" panose="02020503050405090304" pitchFamily="18" charset="0"/>
                      </a:endParaRP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http://dbpedia.org/property/</a:t>
                      </a:r>
                    </a:p>
                  </a:txBody>
                  <a:tcPr anchor="ctr"/>
                </a:tc>
                <a:extLst>
                  <a:ext uri="{0D108BD9-81ED-4DB2-BD59-A6C34878D82A}">
                    <a16:rowId xmlns:a16="http://schemas.microsoft.com/office/drawing/2014/main" val="10007"/>
                  </a:ext>
                </a:extLst>
              </a:tr>
            </a:tbl>
          </a:graphicData>
        </a:graphic>
      </p:graphicFrame>
      <p:sp>
        <p:nvSpPr>
          <p:cNvPr id="5" name="灯片编号占位符 4"/>
          <p:cNvSpPr>
            <a:spLocks noGrp="1"/>
          </p:cNvSpPr>
          <p:nvPr>
            <p:ph type="sldNum" sz="quarter" idx="12"/>
          </p:nvPr>
        </p:nvSpPr>
        <p:spPr/>
        <p:txBody>
          <a:bodyPr/>
          <a:lstStyle/>
          <a:p>
            <a:fld id="{36A25BD4-2C18-3241-A107-B7FFDDC89A82}" type="slidenum">
              <a:rPr kumimoji="1" lang="zh-CN" altLang="en-US" smtClean="0"/>
              <a:t>9</a:t>
            </a:fld>
            <a:endParaRPr kumimoji="1"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2921000" cy="583565"/>
          </a:xfrm>
          <a:prstGeom prst="rect">
            <a:avLst/>
          </a:prstGeom>
          <a:noFill/>
        </p:spPr>
        <p:txBody>
          <a:bodyPr wrap="none" rtlCol="0">
            <a:spAutoFit/>
          </a:bodyPr>
          <a:lstStyle/>
          <a:p>
            <a:pPr algn="l"/>
            <a:r>
              <a:rPr kumimoji="1" lang="en-US" altLang="zh-CN" sz="3200" dirty="0">
                <a:latin typeface="+mn-ea"/>
              </a:rPr>
              <a:t>Cypher</a:t>
            </a:r>
            <a:r>
              <a:rPr kumimoji="1" lang="zh-CN" altLang="en-US" sz="3200" dirty="0">
                <a:latin typeface="+mn-ea"/>
              </a:rPr>
              <a:t>查询语言</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mn-ea"/>
              </a:rPr>
              <a:t>Cypher 查询语言语法</a:t>
            </a:r>
          </a:p>
        </p:txBody>
      </p:sp>
      <p:sp>
        <p:nvSpPr>
          <p:cNvPr id="3" name="文本框 2"/>
          <p:cNvSpPr txBox="1"/>
          <p:nvPr/>
        </p:nvSpPr>
        <p:spPr>
          <a:xfrm>
            <a:off x="884011" y="1741905"/>
            <a:ext cx="10729912" cy="64516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所谓</a:t>
            </a:r>
            <a:r>
              <a:rPr lang="zh-CN" sz="2400" b="1" dirty="0">
                <a:solidFill>
                  <a:srgbClr val="FF0000"/>
                </a:solidFill>
                <a:sym typeface="Symbol" panose="05050102010706020507" charset="2"/>
              </a:rPr>
              <a:t>查询</a:t>
            </a:r>
            <a:r>
              <a:rPr lang="zh-CN" sz="2400" dirty="0">
                <a:sym typeface="Symbol" panose="05050102010706020507" charset="2"/>
              </a:rPr>
              <a:t>，就是若干子句组合并以RETURN 语句结尾或者多个查询的并</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90</a:t>
            </a:fld>
            <a:endParaRPr kumimoji="1" lang="zh-CN" altLang="en-US"/>
          </a:p>
        </p:txBody>
      </p:sp>
      <p:pic>
        <p:nvPicPr>
          <p:cNvPr id="7" name="图片 6"/>
          <p:cNvPicPr>
            <a:picLocks noChangeAspect="1"/>
          </p:cNvPicPr>
          <p:nvPr/>
        </p:nvPicPr>
        <p:blipFill>
          <a:blip r:embed="rId3"/>
          <a:stretch>
            <a:fillRect/>
          </a:stretch>
        </p:blipFill>
        <p:spPr>
          <a:xfrm>
            <a:off x="2852420" y="2883535"/>
            <a:ext cx="6486525" cy="109093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07920" y="3115310"/>
            <a:ext cx="7376795" cy="1445260"/>
          </a:xfrm>
          <a:prstGeom prst="rect">
            <a:avLst/>
          </a:prstGeom>
          <a:noFill/>
        </p:spPr>
        <p:txBody>
          <a:bodyPr wrap="square" rtlCol="0">
            <a:spAutoFit/>
          </a:bodyPr>
          <a:lstStyle/>
          <a:p>
            <a:pPr algn="ctr" fontAlgn="auto">
              <a:lnSpc>
                <a:spcPct val="100000"/>
              </a:lnSpc>
            </a:pPr>
            <a:r>
              <a:rPr kumimoji="1" lang="zh-CN" altLang="en-US" sz="4400" dirty="0">
                <a:solidFill>
                  <a:srgbClr val="C00000"/>
                </a:solidFill>
                <a:latin typeface="宋体-简" panose="02010800040101010101" pitchFamily="2" charset="-122"/>
                <a:ea typeface="宋体-简" panose="02010800040101010101" pitchFamily="2" charset="-122"/>
              </a:rPr>
              <a:t>TinkerPop图计算框架与Gremlin图遍历语言及遍历机</a:t>
            </a:r>
          </a:p>
        </p:txBody>
      </p:sp>
      <p:sp>
        <p:nvSpPr>
          <p:cNvPr id="3" name="文本框 2"/>
          <p:cNvSpPr txBox="1"/>
          <p:nvPr/>
        </p:nvSpPr>
        <p:spPr>
          <a:xfrm>
            <a:off x="4616267" y="2099571"/>
            <a:ext cx="2505710" cy="1014730"/>
          </a:xfrm>
          <a:prstGeom prst="rect">
            <a:avLst/>
          </a:prstGeom>
          <a:noFill/>
        </p:spPr>
        <p:txBody>
          <a:bodyPr wrap="none" rtlCol="0">
            <a:spAutoFit/>
          </a:bodyPr>
          <a:lstStyle/>
          <a:p>
            <a:r>
              <a:rPr kumimoji="1" lang="en-US" altLang="zh-CN" sz="6000" dirty="0">
                <a:latin typeface="Hiragino Kaku Gothic Std W8" panose="020B0800000000000000" pitchFamily="34" charset="-128"/>
                <a:ea typeface="Hiragino Kaku Gothic Std W8" panose="020B0800000000000000" pitchFamily="34" charset="-128"/>
              </a:rPr>
              <a:t>Part 3</a:t>
            </a:r>
            <a:endParaRPr kumimoji="1" lang="zh-CN" altLang="en-US" sz="6000" dirty="0">
              <a:latin typeface="Hiragino Kaku Gothic Std W8" panose="020B0800000000000000" pitchFamily="34" charset="-128"/>
              <a:ea typeface="Hiragino Kaku Gothic Std W8" panose="020B0800000000000000" pitchFamily="34" charset="-128"/>
            </a:endParaRPr>
          </a:p>
        </p:txBody>
      </p:sp>
      <p:sp>
        <p:nvSpPr>
          <p:cNvPr id="4" name="灯片编号占位符 3"/>
          <p:cNvSpPr>
            <a:spLocks noGrp="1"/>
          </p:cNvSpPr>
          <p:nvPr>
            <p:ph type="sldNum" sz="quarter" idx="12"/>
          </p:nvPr>
        </p:nvSpPr>
        <p:spPr/>
        <p:txBody>
          <a:bodyPr/>
          <a:lstStyle/>
          <a:p>
            <a:fld id="{36A25BD4-2C18-3241-A107-B7FFDDC89A82}" type="slidenum">
              <a:rPr kumimoji="1" lang="zh-CN" altLang="en-US" smtClean="0"/>
              <a:t>91</a:t>
            </a:fld>
            <a:endParaRPr kumimoji="1"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1808480" cy="583565"/>
          </a:xfrm>
          <a:prstGeom prst="rect">
            <a:avLst/>
          </a:prstGeom>
          <a:noFill/>
        </p:spPr>
        <p:txBody>
          <a:bodyPr wrap="none" rtlCol="0">
            <a:spAutoFit/>
          </a:bodyPr>
          <a:lstStyle/>
          <a:p>
            <a:pPr algn="l"/>
            <a:r>
              <a:rPr lang="zh-CN" sz="3200" dirty="0">
                <a:sym typeface="Symbol" panose="05050102010706020507" charset="2"/>
              </a:rPr>
              <a:t>背景知识</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Symbol" panose="05050102010706020507" charset="2"/>
              </a:rPr>
              <a:t>TinkerPop图计算框架</a:t>
            </a:r>
            <a:endParaRPr lang="zh-CN" altLang="en-US" sz="2400" b="1" dirty="0">
              <a:latin typeface="+mn-ea"/>
              <a:sym typeface="+mn-ea"/>
            </a:endParaRPr>
          </a:p>
        </p:txBody>
      </p:sp>
      <p:sp>
        <p:nvSpPr>
          <p:cNvPr id="3" name="文本框 2"/>
          <p:cNvSpPr txBox="1"/>
          <p:nvPr/>
        </p:nvSpPr>
        <p:spPr>
          <a:xfrm>
            <a:off x="884011" y="1741905"/>
            <a:ext cx="10729912" cy="2861310"/>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Apache TinkerPop 是一个由Apache 软件基金会维护的独立于具体图数据库厂商的开源图计算框架</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如果一个图数据库系统使用图数据作为底层数据模型并能支持使用Gremlin 图遍历语言对其进行查询，那么该系统被称为</a:t>
            </a:r>
            <a:r>
              <a:rPr lang="en-US" altLang="zh-CN" sz="2400" b="1" dirty="0">
                <a:solidFill>
                  <a:srgbClr val="FF0000"/>
                </a:solidFill>
                <a:sym typeface="Symbol" panose="05050102010706020507" charset="2"/>
              </a:rPr>
              <a:t>“</a:t>
            </a:r>
            <a:r>
              <a:rPr lang="zh-CN" sz="2400" b="1" dirty="0">
                <a:solidFill>
                  <a:srgbClr val="FF0000"/>
                </a:solidFill>
                <a:sym typeface="Symbol" panose="05050102010706020507" charset="2"/>
              </a:rPr>
              <a:t>支持TinkerPop 框架的</a:t>
            </a:r>
            <a:r>
              <a:rPr lang="en-US" altLang="zh-CN" sz="2400" b="1" dirty="0">
                <a:solidFill>
                  <a:srgbClr val="FF0000"/>
                </a:solidFill>
                <a:sym typeface="Symbol" panose="05050102010706020507" charset="2"/>
              </a:rPr>
              <a:t>”</a:t>
            </a:r>
            <a:r>
              <a:rPr lang="zh-CN" sz="2400" b="1" dirty="0">
                <a:solidFill>
                  <a:srgbClr val="FF0000"/>
                </a:solidFill>
                <a:sym typeface="Symbol" panose="05050102010706020507" charset="2"/>
              </a:rPr>
              <a:t>（TinkerPop-enabled）</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92</a:t>
            </a:fld>
            <a:endParaRPr kumimoji="1"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4" name="矩形 3"/>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59594" y="354888"/>
            <a:ext cx="1808480" cy="583565"/>
          </a:xfrm>
          <a:prstGeom prst="rect">
            <a:avLst/>
          </a:prstGeom>
          <a:noFill/>
        </p:spPr>
        <p:txBody>
          <a:bodyPr wrap="none" rtlCol="0">
            <a:spAutoFit/>
          </a:bodyPr>
          <a:lstStyle/>
          <a:p>
            <a:pPr algn="l"/>
            <a:r>
              <a:rPr kumimoji="1" lang="en-US" altLang="zh-CN" sz="3200" dirty="0">
                <a:latin typeface="+mn-ea"/>
                <a:sym typeface="+mn-ea"/>
              </a:rPr>
              <a:t>背景介绍</a:t>
            </a:r>
            <a:endParaRPr kumimoji="1" lang="zh-CN" altLang="en-US" sz="3200" dirty="0">
              <a:latin typeface="Heiti SC Medium" pitchFamily="2" charset="-128"/>
              <a:ea typeface="Heiti SC Medium" pitchFamily="2" charset="-128"/>
            </a:endParaRPr>
          </a:p>
        </p:txBody>
      </p:sp>
      <p:sp>
        <p:nvSpPr>
          <p:cNvPr id="2" name="文本框 1"/>
          <p:cNvSpPr txBox="1"/>
          <p:nvPr/>
        </p:nvSpPr>
        <p:spPr>
          <a:xfrm>
            <a:off x="771525" y="1281430"/>
            <a:ext cx="6074410" cy="460375"/>
          </a:xfrm>
          <a:prstGeom prst="rect">
            <a:avLst/>
          </a:prstGeom>
          <a:noFill/>
        </p:spPr>
        <p:txBody>
          <a:bodyPr wrap="square" rtlCol="0">
            <a:spAutoFit/>
          </a:bodyPr>
          <a:lstStyle/>
          <a:p>
            <a:pPr algn="l"/>
            <a:r>
              <a:rPr lang="zh-CN" altLang="en-US" sz="2400" b="1" dirty="0">
                <a:latin typeface="+mn-ea"/>
                <a:sym typeface="+mn-ea"/>
              </a:rPr>
              <a:t>常见</a:t>
            </a:r>
            <a:r>
              <a:rPr lang="en-US" sz="2400" b="1" dirty="0">
                <a:latin typeface="+mn-ea"/>
                <a:sym typeface="+mn-ea"/>
              </a:rPr>
              <a:t>“</a:t>
            </a:r>
            <a:r>
              <a:rPr sz="2400" b="1" dirty="0">
                <a:latin typeface="+mn-ea"/>
                <a:sym typeface="+mn-ea"/>
              </a:rPr>
              <a:t>支持TinkerPop 框架的”数据系统</a:t>
            </a:r>
          </a:p>
        </p:txBody>
      </p:sp>
      <p:graphicFrame>
        <p:nvGraphicFramePr>
          <p:cNvPr id="3" name="表格 2"/>
          <p:cNvGraphicFramePr/>
          <p:nvPr>
            <p:custDataLst>
              <p:tags r:id="rId1"/>
            </p:custDataLst>
          </p:nvPr>
        </p:nvGraphicFramePr>
        <p:xfrm>
          <a:off x="1828800" y="2095500"/>
          <a:ext cx="8534400" cy="3048000"/>
        </p:xfrm>
        <a:graphic>
          <a:graphicData uri="http://schemas.openxmlformats.org/drawingml/2006/table">
            <a:tbl>
              <a:tblPr firstRow="1" bandRow="1">
                <a:tableStyleId>{3B4B98B0-60AC-42C2-AFA5-B58CD77FA1E5}</a:tableStyleId>
              </a:tblPr>
              <a:tblGrid>
                <a:gridCol w="42672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81000">
                <a:tc>
                  <a:txBody>
                    <a:bodyPr/>
                    <a:lstStyle/>
                    <a:p>
                      <a:pPr algn="ctr">
                        <a:buNone/>
                      </a:pPr>
                      <a:r>
                        <a:rPr lang="zh-CN" altLang="en-US">
                          <a:latin typeface="Times New Roman" panose="02020503050405090304" pitchFamily="18" charset="0"/>
                        </a:rPr>
                        <a:t>系统名称</a:t>
                      </a:r>
                    </a:p>
                  </a:txBody>
                  <a:tcPr anchor="ctr"/>
                </a:tc>
                <a:tc>
                  <a:txBody>
                    <a:bodyPr/>
                    <a:lstStyle/>
                    <a:p>
                      <a:pPr algn="ctr">
                        <a:buNone/>
                      </a:pPr>
                      <a:r>
                        <a:rPr lang="zh-CN" altLang="en-US">
                          <a:latin typeface="Times New Roman" panose="02020503050405090304" pitchFamily="18" charset="0"/>
                        </a:rPr>
                        <a:t>系统特点</a:t>
                      </a:r>
                    </a:p>
                  </a:txBody>
                  <a:tcPr anchor="ctr"/>
                </a:tc>
                <a:extLst>
                  <a:ext uri="{0D108BD9-81ED-4DB2-BD59-A6C34878D82A}">
                    <a16:rowId xmlns:a16="http://schemas.microsoft.com/office/drawing/2014/main" val="10000"/>
                  </a:ext>
                </a:extLst>
              </a:tr>
              <a:tr h="381000">
                <a:tc>
                  <a:txBody>
                    <a:bodyPr/>
                    <a:lstStyle/>
                    <a:p>
                      <a:pPr algn="ctr">
                        <a:buNone/>
                      </a:pPr>
                      <a:r>
                        <a:rPr lang="en-US" altLang="zh-CN">
                          <a:latin typeface="Times New Roman" panose="02020503050405090304" pitchFamily="18" charset="0"/>
                          <a:cs typeface="Times New Roman" panose="02020503050405090304" pitchFamily="18" charset="0"/>
                        </a:rPr>
                        <a:t>Blazegraph</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RDF 图数据库系统</a:t>
                      </a:r>
                    </a:p>
                  </a:txBody>
                  <a:tcPr anchor="ctr"/>
                </a:tc>
                <a:extLst>
                  <a:ext uri="{0D108BD9-81ED-4DB2-BD59-A6C34878D82A}">
                    <a16:rowId xmlns:a16="http://schemas.microsoft.com/office/drawing/2014/main" val="10001"/>
                  </a:ext>
                </a:extLst>
              </a:tr>
              <a:tr h="381000">
                <a:tc>
                  <a:txBody>
                    <a:bodyPr/>
                    <a:lstStyle/>
                    <a:p>
                      <a:pPr algn="ctr">
                        <a:buNone/>
                      </a:pPr>
                      <a:r>
                        <a:rPr lang="zh-CN" altLang="en-US">
                          <a:latin typeface="Times New Roman" panose="02020503050405090304" pitchFamily="18" charset="0"/>
                          <a:cs typeface="Times New Roman" panose="02020503050405090304" pitchFamily="18" charset="0"/>
                        </a:rPr>
                        <a:t>Neo4j</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属性图数据库系统</a:t>
                      </a:r>
                    </a:p>
                  </a:txBody>
                  <a:tcPr anchor="ctr"/>
                </a:tc>
                <a:extLst>
                  <a:ext uri="{0D108BD9-81ED-4DB2-BD59-A6C34878D82A}">
                    <a16:rowId xmlns:a16="http://schemas.microsoft.com/office/drawing/2014/main" val="10002"/>
                  </a:ext>
                </a:extLst>
              </a:tr>
              <a:tr h="381000">
                <a:tc>
                  <a:txBody>
                    <a:bodyPr/>
                    <a:lstStyle/>
                    <a:p>
                      <a:pPr algn="ctr">
                        <a:buNone/>
                      </a:pPr>
                      <a:r>
                        <a:rPr lang="en-US" altLang="zh-CN">
                          <a:latin typeface="Times New Roman" panose="02020503050405090304" pitchFamily="18" charset="0"/>
                          <a:cs typeface="Times New Roman" panose="02020503050405090304" pitchFamily="18" charset="0"/>
                        </a:rPr>
                        <a:t>JanusGraph</a:t>
                      </a:r>
                    </a:p>
                  </a:txBody>
                  <a:tcPr anchor="ctr"/>
                </a:tc>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属性图数据库系统</a:t>
                      </a:r>
                      <a:endParaRPr lang="zh-CN" altLang="en-US">
                        <a:latin typeface="Times New Roman" panose="02020503050405090304" pitchFamily="18" charset="0"/>
                        <a:cs typeface="Times New Roman" panose="02020503050405090304" pitchFamily="18" charset="0"/>
                      </a:endParaRPr>
                    </a:p>
                  </a:txBody>
                  <a:tcPr anchor="ctr"/>
                </a:tc>
                <a:extLst>
                  <a:ext uri="{0D108BD9-81ED-4DB2-BD59-A6C34878D82A}">
                    <a16:rowId xmlns:a16="http://schemas.microsoft.com/office/drawing/2014/main" val="10003"/>
                  </a:ext>
                </a:extLst>
              </a:tr>
              <a:tr h="381000">
                <a:tc>
                  <a:txBody>
                    <a:bodyPr/>
                    <a:lstStyle/>
                    <a:p>
                      <a:pPr algn="ctr">
                        <a:buNone/>
                      </a:pPr>
                      <a:r>
                        <a:rPr lang="zh-CN" altLang="en-US">
                          <a:latin typeface="Times New Roman" panose="02020503050405090304" pitchFamily="18" charset="0"/>
                          <a:cs typeface="Times New Roman" panose="02020503050405090304" pitchFamily="18" charset="0"/>
                        </a:rPr>
                        <a:t>Titan</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sym typeface="+mn-ea"/>
                        </a:rPr>
                        <a:t>属性图数据库系统</a:t>
                      </a:r>
                      <a:endParaRPr lang="zh-CN" altLang="en-US">
                        <a:latin typeface="Times New Roman" panose="02020503050405090304" pitchFamily="18" charset="0"/>
                        <a:cs typeface="Times New Roman" panose="02020503050405090304" pitchFamily="18" charset="0"/>
                      </a:endParaRPr>
                    </a:p>
                  </a:txBody>
                  <a:tcPr anchor="ctr"/>
                </a:tc>
                <a:extLst>
                  <a:ext uri="{0D108BD9-81ED-4DB2-BD59-A6C34878D82A}">
                    <a16:rowId xmlns:a16="http://schemas.microsoft.com/office/drawing/2014/main" val="10004"/>
                  </a:ext>
                </a:extLst>
              </a:tr>
              <a:tr h="381000">
                <a:tc>
                  <a:txBody>
                    <a:bodyPr/>
                    <a:lstStyle/>
                    <a:p>
                      <a:pPr algn="ctr">
                        <a:buNone/>
                      </a:pPr>
                      <a:r>
                        <a:rPr lang="zh-CN" altLang="en-US">
                          <a:latin typeface="Times New Roman" panose="02020503050405090304" pitchFamily="18" charset="0"/>
                          <a:cs typeface="Times New Roman" panose="02020503050405090304" pitchFamily="18" charset="0"/>
                        </a:rPr>
                        <a:t>阿里巴巴图数据库</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sym typeface="+mn-ea"/>
                        </a:rPr>
                        <a:t>属性图数据库系统</a:t>
                      </a:r>
                      <a:endParaRPr lang="zh-CN" altLang="en-US">
                        <a:latin typeface="Times New Roman" panose="02020503050405090304" pitchFamily="18" charset="0"/>
                        <a:cs typeface="Times New Roman" panose="02020503050405090304" pitchFamily="18" charset="0"/>
                      </a:endParaRPr>
                    </a:p>
                  </a:txBody>
                  <a:tcPr anchor="ctr"/>
                </a:tc>
                <a:extLst>
                  <a:ext uri="{0D108BD9-81ED-4DB2-BD59-A6C34878D82A}">
                    <a16:rowId xmlns:a16="http://schemas.microsoft.com/office/drawing/2014/main" val="10005"/>
                  </a:ext>
                </a:extLst>
              </a:tr>
              <a:tr h="381000">
                <a:tc>
                  <a:txBody>
                    <a:bodyPr/>
                    <a:lstStyle/>
                    <a:p>
                      <a:pPr algn="ctr">
                        <a:buNone/>
                      </a:pPr>
                      <a:r>
                        <a:rPr lang="zh-CN" altLang="en-US">
                          <a:latin typeface="Times New Roman" panose="02020503050405090304" pitchFamily="18" charset="0"/>
                          <a:cs typeface="Times New Roman" panose="02020503050405090304" pitchFamily="18" charset="0"/>
                        </a:rPr>
                        <a:t>Hadoop (Spark)</a:t>
                      </a:r>
                    </a:p>
                  </a:txBody>
                  <a:tcPr anchor="ctr"/>
                </a:tc>
                <a:tc>
                  <a:txBody>
                    <a:bodyPr/>
                    <a:lstStyle/>
                    <a:p>
                      <a:pPr algn="ctr">
                        <a:buNone/>
                      </a:pPr>
                      <a:r>
                        <a:rPr lang="zh-CN" altLang="en-US">
                          <a:latin typeface="Times New Roman" panose="02020503050405090304" pitchFamily="18" charset="0"/>
                          <a:cs typeface="Times New Roman" panose="02020503050405090304" pitchFamily="18" charset="0"/>
                        </a:rPr>
                        <a:t>图计算系统</a:t>
                      </a:r>
                    </a:p>
                  </a:txBody>
                  <a:tcPr anchor="ctr"/>
                </a:tc>
                <a:extLst>
                  <a:ext uri="{0D108BD9-81ED-4DB2-BD59-A6C34878D82A}">
                    <a16:rowId xmlns:a16="http://schemas.microsoft.com/office/drawing/2014/main" val="10006"/>
                  </a:ext>
                </a:extLst>
              </a:tr>
              <a:tr h="381000">
                <a:tc>
                  <a:txBody>
                    <a:bodyPr/>
                    <a:lstStyle/>
                    <a:p>
                      <a:pPr algn="ctr">
                        <a:buNone/>
                      </a:pPr>
                      <a:r>
                        <a:rPr lang="zh-CN" altLang="en-US">
                          <a:latin typeface="Times New Roman" panose="02020503050405090304" pitchFamily="18" charset="0"/>
                          <a:cs typeface="Times New Roman" panose="02020503050405090304" pitchFamily="18" charset="0"/>
                        </a:rPr>
                        <a:t>华为图引擎服务</a:t>
                      </a:r>
                    </a:p>
                  </a:txBody>
                  <a:tcPr anchor="ctr"/>
                </a:tc>
                <a:tc>
                  <a:txBody>
                    <a:bodyPr/>
                    <a:lstStyle/>
                    <a:p>
                      <a:pPr algn="ctr">
                        <a:buNone/>
                      </a:pPr>
                      <a:r>
                        <a:rPr lang="zh-CN" altLang="en-US" sz="1800">
                          <a:latin typeface="Times New Roman" panose="02020503050405090304" pitchFamily="18" charset="0"/>
                          <a:cs typeface="Times New Roman" panose="02020503050405090304" pitchFamily="18" charset="0"/>
                          <a:sym typeface="+mn-ea"/>
                        </a:rPr>
                        <a:t>图计算系统</a:t>
                      </a:r>
                      <a:endParaRPr lang="zh-CN" altLang="en-US">
                        <a:latin typeface="Times New Roman" panose="02020503050405090304" pitchFamily="18" charset="0"/>
                        <a:cs typeface="Times New Roman" panose="02020503050405090304" pitchFamily="18" charset="0"/>
                      </a:endParaRPr>
                    </a:p>
                  </a:txBody>
                  <a:tcPr anchor="ctr"/>
                </a:tc>
                <a:extLst>
                  <a:ext uri="{0D108BD9-81ED-4DB2-BD59-A6C34878D82A}">
                    <a16:rowId xmlns:a16="http://schemas.microsoft.com/office/drawing/2014/main" val="10007"/>
                  </a:ext>
                </a:extLst>
              </a:tr>
            </a:tbl>
          </a:graphicData>
        </a:graphic>
      </p:graphicFrame>
      <p:sp>
        <p:nvSpPr>
          <p:cNvPr id="6" name="灯片编号占位符 5"/>
          <p:cNvSpPr>
            <a:spLocks noGrp="1"/>
          </p:cNvSpPr>
          <p:nvPr>
            <p:ph type="sldNum" sz="quarter" idx="12"/>
          </p:nvPr>
        </p:nvSpPr>
        <p:spPr/>
        <p:txBody>
          <a:bodyPr/>
          <a:lstStyle/>
          <a:p>
            <a:fld id="{36A25BD4-2C18-3241-A107-B7FFDDC89A82}" type="slidenum">
              <a:rPr kumimoji="1" lang="zh-CN" altLang="en-US" smtClean="0"/>
              <a:t>93</a:t>
            </a:fld>
            <a:endParaRPr kumimoji="1"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1808480" cy="583565"/>
          </a:xfrm>
          <a:prstGeom prst="rect">
            <a:avLst/>
          </a:prstGeom>
          <a:noFill/>
        </p:spPr>
        <p:txBody>
          <a:bodyPr wrap="none" rtlCol="0">
            <a:spAutoFit/>
          </a:bodyPr>
          <a:lstStyle/>
          <a:p>
            <a:pPr algn="l"/>
            <a:r>
              <a:rPr lang="zh-CN" sz="3200" dirty="0">
                <a:sym typeface="Symbol" panose="05050102010706020507" charset="2"/>
              </a:rPr>
              <a:t>背景知识</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sym typeface="Symbol" panose="05050102010706020507" charset="2"/>
              </a:rPr>
              <a:t>Gremlin 图遍历语言</a:t>
            </a:r>
            <a:r>
              <a:rPr lang="zh-CN" altLang="en-US" sz="2400" b="1" dirty="0">
                <a:latin typeface="+mn-ea"/>
                <a:sym typeface="+mn-ea"/>
              </a:rPr>
              <a:t>与图遍历机</a:t>
            </a:r>
          </a:p>
        </p:txBody>
      </p:sp>
      <p:sp>
        <p:nvSpPr>
          <p:cNvPr id="3" name="文本框 2"/>
          <p:cNvSpPr txBox="1"/>
          <p:nvPr/>
        </p:nvSpPr>
        <p:spPr>
          <a:xfrm>
            <a:off x="884011" y="1741905"/>
            <a:ext cx="10729912" cy="396938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TinkerPop 框架的核心是Gremlin 图遍历语言</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b="1" dirty="0">
                <a:solidFill>
                  <a:srgbClr val="FF0000"/>
                </a:solidFill>
                <a:sym typeface="Symbol" panose="05050102010706020507" charset="2"/>
              </a:rPr>
              <a:t>Gremlin 图遍历语言</a:t>
            </a:r>
            <a:r>
              <a:rPr lang="zh-CN" sz="2400" dirty="0">
                <a:sym typeface="Symbol" panose="05050102010706020507" charset="2"/>
              </a:rPr>
              <a:t>是一种函数式语言，用来定义Gremlin 图遍历机对图数据进行基于遍历的查询</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b="1" dirty="0">
                <a:solidFill>
                  <a:srgbClr val="FF0000"/>
                </a:solidFill>
                <a:sym typeface="Symbol" panose="05050102010706020507" charset="2"/>
              </a:rPr>
              <a:t>Gremlin 图遍历机</a:t>
            </a:r>
            <a:r>
              <a:rPr lang="zh-CN" sz="2400" dirty="0">
                <a:sym typeface="Symbol" panose="05050102010706020507" charset="2"/>
              </a:rPr>
              <a:t>是一种逻辑上的自动机。该自动机机由若干指令集组成并由执行引擎来执行，执行引擎具体实现独立于编程语言，只要求这个编程语言是支持函数式编程的。目前已经有基于Java、Scala 等多种函数编程语言的执行引擎</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94</a:t>
            </a:fld>
            <a:endParaRPr kumimoji="1"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1808480" cy="583565"/>
          </a:xfrm>
          <a:prstGeom prst="rect">
            <a:avLst/>
          </a:prstGeom>
          <a:noFill/>
        </p:spPr>
        <p:txBody>
          <a:bodyPr wrap="none" rtlCol="0">
            <a:spAutoFit/>
          </a:bodyPr>
          <a:lstStyle/>
          <a:p>
            <a:pPr algn="l"/>
            <a:r>
              <a:rPr lang="zh-CN" sz="3200" dirty="0">
                <a:sym typeface="Symbol" panose="05050102010706020507" charset="2"/>
              </a:rPr>
              <a:t>背景知识</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rPr>
              <a:t>属性图模型</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467931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属性图模型定义与Neo4j 图数据库系统及Cypher 查询语言所使用的属性图模型略有不一样</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Gremlin 中的图并没有要求点和边一定要有标签</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在Gremlin 中，图被定义为三元组</a:t>
                </a:r>
                <a14:m>
                  <m:oMath xmlns:m="http://schemas.openxmlformats.org/officeDocument/2006/math">
                    <m:r>
                      <a:rPr lang="en-US" altLang="zh-CN" sz="2400" dirty="0">
                        <a:latin typeface="Cambria Math" panose="02040503050406030204" charset="0"/>
                        <a:cs typeface="Cambria Math" panose="02040503050406030204" charset="0"/>
                        <a:sym typeface="Symbol" panose="05050102010706020507" charset="2"/>
                      </a:rPr>
                      <m:t>(</m:t>
                    </m:r>
                    <m:r>
                      <m:rPr>
                        <m:sty m:val="p"/>
                      </m:rPr>
                      <a:rPr lang="en-US" altLang="zh-CN" sz="2400" dirty="0">
                        <a:latin typeface="Cambria Math" panose="02040503050406030204" charset="0"/>
                        <a:cs typeface="Cambria Math" panose="02040503050406030204" charset="0"/>
                        <a:sym typeface="Symbol" panose="05050102010706020507" charset="2"/>
                      </a:rPr>
                      <m:t>V</m:t>
                    </m:r>
                    <m:r>
                      <a:rPr lang="en-US" altLang="zh-CN"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E</m:t>
                    </m:r>
                    <m:r>
                      <a:rPr lang="en-US" altLang="zh-CN" sz="2400" dirty="0">
                        <a:latin typeface="Cambria Math" panose="02040503050406030204" charset="0"/>
                        <a:cs typeface="Cambria Math" panose="02040503050406030204" charset="0"/>
                        <a:sym typeface="Symbol" panose="05050102010706020507" charset="2"/>
                      </a:rPr>
                      <m:t>, </m:t>
                    </m:r>
                    <m:r>
                      <m:rPr>
                        <m:sty m:val="p"/>
                      </m:rPr>
                      <a:rPr lang="en-US" altLang="zh-CN" sz="2400" dirty="0">
                        <a:latin typeface="Cambria Math" panose="02040503050406030204" charset="0"/>
                        <a:cs typeface="Cambria Math" panose="02040503050406030204" charset="0"/>
                        <a:sym typeface="Symbol" panose="05050102010706020507" charset="2"/>
                      </a:rPr>
                      <m:t>λ</m:t>
                    </m:r>
                    <m:r>
                      <a:rPr lang="en-US" altLang="zh-CN" sz="2400" dirty="0">
                        <a:latin typeface="Cambria Math" panose="02040503050406030204" charset="0"/>
                        <a:cs typeface="Cambria Math" panose="02040503050406030204" charset="0"/>
                        <a:sym typeface="Symbol" panose="05050102010706020507" charset="2"/>
                      </a:rPr>
                      <m:t>)</m:t>
                    </m:r>
                  </m:oMath>
                </a14:m>
                <a:r>
                  <a:rPr lang="zh-CN" sz="2400" dirty="0">
                    <a:sym typeface="Symbol" panose="05050102010706020507" charset="2"/>
                  </a:rPr>
                  <a:t>。其中，</a:t>
                </a:r>
                <a14:m>
                  <m:oMath xmlns:m="http://schemas.openxmlformats.org/officeDocument/2006/math">
                    <m:r>
                      <m:rPr>
                        <m:sty m:val="p"/>
                      </m:rPr>
                      <a:rPr lang="en-US" altLang="zh-CN" sz="2400" dirty="0">
                        <a:latin typeface="Cambria Math" panose="02040503050406030204" charset="0"/>
                        <a:cs typeface="Cambria Math" panose="02040503050406030204" charset="0"/>
                        <a:sym typeface="Symbol" panose="05050102010706020507" charset="2"/>
                      </a:rPr>
                      <m:t>V</m:t>
                    </m:r>
                    <m:r>
                      <a:rPr lang="en-US" altLang="zh-CN" sz="2400" dirty="0">
                        <a:latin typeface="Cambria Math" panose="02040503050406030204" charset="0"/>
                        <a:cs typeface="Cambria Math" panose="02040503050406030204" charset="0"/>
                        <a:sym typeface="Symbol" panose="05050102010706020507" charset="2"/>
                      </a:rPr>
                      <m:t> </m:t>
                    </m:r>
                  </m:oMath>
                </a14:m>
                <a:r>
                  <a:rPr lang="zh-CN" sz="2400" dirty="0">
                    <a:sym typeface="Symbol" panose="05050102010706020507" charset="2"/>
                  </a:rPr>
                  <a:t>是点集合，</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𝐸</m:t>
                    </m:r>
                    <m:r>
                      <a:rPr lang="en-US" altLang="zh-CN" sz="2400" i="1" dirty="0">
                        <a:latin typeface="Cambria Math" panose="02040503050406030204" charset="0"/>
                        <a:ea typeface="宋体" charset="0"/>
                        <a:cs typeface="Cambria Math" panose="02040503050406030204" charset="0"/>
                        <a:sym typeface="Symbol" panose="05050102010706020507" charset="2"/>
                      </a:rPr>
                      <m:t>=</m:t>
                    </m:r>
                    <m:r>
                      <a:rPr lang="en-US" altLang="zh-CN" sz="2400" i="1" dirty="0">
                        <a:latin typeface="Cambria Math" panose="02040503050406030204" charset="0"/>
                        <a:ea typeface="宋体" charset="0"/>
                        <a:cs typeface="Cambria Math" panose="02040503050406030204" charset="0"/>
                        <a:sym typeface="Symbol" panose="05050102010706020507" charset="2"/>
                      </a:rPr>
                      <m:t>𝑉</m:t>
                    </m:r>
                    <m:r>
                      <a:rPr lang="en-US" altLang="zh-CN" sz="2400" i="1" dirty="0">
                        <a:latin typeface="Cambria Math" panose="02040503050406030204" charset="0"/>
                        <a:ea typeface="宋体" charset="0"/>
                        <a:cs typeface="Cambria Math" panose="02040503050406030204" charset="0"/>
                        <a:sym typeface="Symbol" panose="05050102010706020507" charset="2"/>
                      </a:rPr>
                      <m:t>×</m:t>
                    </m:r>
                    <m:r>
                      <a:rPr lang="en-US" altLang="zh-CN" sz="2400" i="1" dirty="0">
                        <a:latin typeface="Cambria Math" panose="02040503050406030204" charset="0"/>
                        <a:ea typeface="宋体" charset="0"/>
                        <a:cs typeface="Cambria Math" panose="02040503050406030204" charset="0"/>
                        <a:sym typeface="Symbol" panose="05050102010706020507" charset="2"/>
                      </a:rPr>
                      <m:t>𝑉</m:t>
                    </m:r>
                  </m:oMath>
                </a14:m>
                <a:r>
                  <a:rPr lang="zh-CN" sz="2400" dirty="0">
                    <a:sym typeface="Symbol" panose="05050102010706020507" charset="2"/>
                  </a:rPr>
                  <a:t>是边集，</a:t>
                </a:r>
                <a14:m>
                  <m:oMath xmlns:m="http://schemas.openxmlformats.org/officeDocument/2006/math">
                    <m:r>
                      <m:rPr>
                        <m:sty m:val="p"/>
                      </m:rPr>
                      <a:rPr lang="en-US" altLang="zh-CN" sz="2400" dirty="0">
                        <a:latin typeface="Cambria Math" panose="02040503050406030204" charset="0"/>
                        <a:cs typeface="Cambria Math" panose="02040503050406030204" charset="0"/>
                        <a:sym typeface="Symbol" panose="05050102010706020507" charset="2"/>
                      </a:rPr>
                      <m:t>λ</m:t>
                    </m:r>
                    <m:r>
                      <a:rPr lang="en-US" altLang="zh-CN" sz="2400" dirty="0">
                        <a:latin typeface="Cambria Math" panose="02040503050406030204" charset="0"/>
                        <a:cs typeface="Cambria Math" panose="02040503050406030204" charset="0"/>
                        <a:sym typeface="Symbol" panose="05050102010706020507" charset="2"/>
                      </a:rPr>
                      <m:t>:((</m:t>
                    </m:r>
                    <m:r>
                      <m:rPr>
                        <m:sty m:val="p"/>
                      </m:rPr>
                      <a:rPr lang="en-US" altLang="zh-CN" sz="2400" dirty="0">
                        <a:latin typeface="Cambria Math" panose="02040503050406030204" charset="0"/>
                        <a:cs typeface="Cambria Math" panose="02040503050406030204" charset="0"/>
                        <a:sym typeface="Symbol" panose="05050102010706020507" charset="2"/>
                      </a:rPr>
                      <m:t>V</m:t>
                    </m:r>
                    <m:r>
                      <a:rPr lang="en-US" altLang="zh-CN" sz="2400" dirty="0">
                        <a:latin typeface="Cambria Math" panose="02040503050406030204" charset="0"/>
                        <a:cs typeface="Cambria Math" panose="02040503050406030204" charset="0"/>
                        <a:sym typeface="Symbol" panose="05050102010706020507" charset="2"/>
                      </a:rPr>
                      <m:t>∪</m:t>
                    </m:r>
                    <m:r>
                      <m:rPr>
                        <m:sty m:val="p"/>
                      </m:rPr>
                      <a:rPr lang="en-US" altLang="zh-CN" sz="2400" dirty="0">
                        <a:latin typeface="Cambria Math" panose="02040503050406030204" charset="0"/>
                        <a:cs typeface="Cambria Math" panose="02040503050406030204" charset="0"/>
                        <a:sym typeface="Symbol" panose="05050102010706020507" charset="2"/>
                      </a:rPr>
                      <m:t>E</m:t>
                    </m:r>
                    <m:r>
                      <a:rPr lang="en-US" altLang="zh-CN" sz="2400" dirty="0">
                        <a:latin typeface="Cambria Math" panose="02040503050406030204" charset="0"/>
                        <a:cs typeface="Cambria Math" panose="02040503050406030204" charset="0"/>
                        <a:sym typeface="Symbol" panose="05050102010706020507" charset="2"/>
                      </a:rPr>
                      <m:t>)×</m:t>
                    </m:r>
                    <m:sSup>
                      <m:sSupPr>
                        <m:ctrlPr>
                          <a:rPr lang="en-US" altLang="zh-CN" sz="2400" i="1" dirty="0">
                            <a:latin typeface="Cambria Math" panose="02040503050406030204" pitchFamily="18" charset="0"/>
                            <a:cs typeface="Cambria Math" panose="02040503050406030204" charset="0"/>
                            <a:sym typeface="Symbol" panose="05050102010706020507" charset="2"/>
                          </a:rPr>
                        </m:ctrlPr>
                      </m:sSupPr>
                      <m:e>
                        <m:r>
                          <a:rPr lang="en-US" altLang="zh-CN" sz="2400" i="1" dirty="0">
                            <a:latin typeface="Cambria Math" panose="02040503050406030204" charset="0"/>
                            <a:cs typeface="Cambria Math" panose="02040503050406030204" charset="0"/>
                            <a:sym typeface="Symbol" panose="05050102010706020507" charset="2"/>
                          </a:rPr>
                          <m:t>𝛴</m:t>
                        </m:r>
                      </m:e>
                      <m:sup>
                        <m:r>
                          <a:rPr lang="en-US" altLang="zh-CN" sz="2400" i="1" dirty="0">
                            <a:latin typeface="Cambria Math" panose="02040503050406030204" charset="0"/>
                            <a:cs typeface="Cambria Math" panose="02040503050406030204" charset="0"/>
                            <a:sym typeface="Symbol" panose="05050102010706020507" charset="2"/>
                          </a:rPr>
                          <m:t>∗</m:t>
                        </m:r>
                      </m:sup>
                    </m:sSup>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𝑈</m:t>
                    </m:r>
                    <m:r>
                      <a:rPr lang="en-US" altLang="zh-CN" sz="2400" i="1" dirty="0">
                        <a:latin typeface="Cambria Math" panose="02040503050406030204" charset="0"/>
                        <a:cs typeface="Cambria Math" panose="02040503050406030204" charset="0"/>
                        <a:sym typeface="Symbol" panose="05050102010706020507" charset="2"/>
                      </a:rPr>
                      <m:t>\(</m:t>
                    </m:r>
                    <m:r>
                      <m:rPr>
                        <m:sty m:val="p"/>
                      </m:rPr>
                      <a:rPr lang="en-US" altLang="zh-CN" sz="2400" dirty="0">
                        <a:latin typeface="Cambria Math" panose="02040503050406030204" charset="0"/>
                        <a:cs typeface="Cambria Math" panose="02040503050406030204" charset="0"/>
                        <a:sym typeface="Symbol" panose="05050102010706020507" charset="2"/>
                      </a:rPr>
                      <m:t>V</m:t>
                    </m:r>
                    <m:r>
                      <a:rPr lang="en-US" altLang="zh-CN" sz="2400" dirty="0">
                        <a:latin typeface="Cambria Math" panose="02040503050406030204" charset="0"/>
                        <a:cs typeface="Cambria Math" panose="02040503050406030204" charset="0"/>
                        <a:sym typeface="Symbol" panose="05050102010706020507" charset="2"/>
                      </a:rPr>
                      <m:t>∪</m:t>
                    </m:r>
                    <m:r>
                      <m:rPr>
                        <m:sty m:val="p"/>
                      </m:rPr>
                      <a:rPr lang="en-US" altLang="zh-CN" sz="2400" dirty="0">
                        <a:latin typeface="Cambria Math" panose="02040503050406030204" charset="0"/>
                        <a:cs typeface="Cambria Math" panose="02040503050406030204" charset="0"/>
                        <a:sym typeface="Symbol" panose="05050102010706020507" charset="2"/>
                      </a:rPr>
                      <m:t>E</m:t>
                    </m:r>
                    <m:r>
                      <a:rPr lang="en-US" altLang="zh-CN" sz="2400" i="1" dirty="0">
                        <a:latin typeface="Cambria Math" panose="02040503050406030204" charset="0"/>
                        <a:cs typeface="Cambria Math" panose="02040503050406030204" charset="0"/>
                        <a:sym typeface="Symbol" panose="05050102010706020507" charset="2"/>
                      </a:rPr>
                      <m:t>))</m:t>
                    </m:r>
                  </m:oMath>
                </a14:m>
                <a:r>
                  <a:rPr lang="zh-CN" sz="2400" dirty="0">
                    <a:sym typeface="Symbol" panose="05050102010706020507" charset="2"/>
                  </a:rPr>
                  <a:t> 是将点和边及其属性映射到属性值的函数。这里，</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𝛴</m:t>
                    </m:r>
                  </m:oMath>
                </a14:m>
                <a:r>
                  <a:rPr lang="zh-CN" sz="2400" dirty="0">
                    <a:sym typeface="Symbol" panose="05050102010706020507" charset="2"/>
                  </a:rPr>
                  <a:t>是字符集，而</a:t>
                </a:r>
                <a14:m>
                  <m:oMath xmlns:m="http://schemas.openxmlformats.org/officeDocument/2006/math">
                    <m:sSup>
                      <m:sSupPr>
                        <m:ctrlPr>
                          <a:rPr lang="en-US" altLang="zh-CN" sz="2400" i="1" dirty="0">
                            <a:latin typeface="Cambria Math" panose="02040503050406030204" pitchFamily="18" charset="0"/>
                            <a:cs typeface="Cambria Math" panose="02040503050406030204" charset="0"/>
                            <a:sym typeface="Symbol" panose="05050102010706020507" charset="2"/>
                          </a:rPr>
                        </m:ctrlPr>
                      </m:sSupPr>
                      <m:e>
                        <m:r>
                          <a:rPr lang="en-US" altLang="zh-CN" sz="2400" i="1" dirty="0">
                            <a:latin typeface="Cambria Math" panose="02040503050406030204" charset="0"/>
                            <a:cs typeface="Cambria Math" panose="02040503050406030204" charset="0"/>
                            <a:sym typeface="Symbol" panose="05050102010706020507" charset="2"/>
                          </a:rPr>
                          <m:t>𝛴</m:t>
                        </m:r>
                      </m:e>
                      <m:sup>
                        <m:r>
                          <a:rPr lang="en-US" altLang="zh-CN" sz="2400" i="1" dirty="0">
                            <a:latin typeface="Cambria Math" panose="02040503050406030204" charset="0"/>
                            <a:cs typeface="Cambria Math" panose="02040503050406030204" charset="0"/>
                            <a:sym typeface="Symbol" panose="05050102010706020507" charset="2"/>
                          </a:rPr>
                          <m:t>∗</m:t>
                        </m:r>
                      </m:sup>
                    </m:sSup>
                  </m:oMath>
                </a14:m>
                <a:r>
                  <a:rPr lang="zh-CN" sz="2400" dirty="0">
                    <a:sym typeface="Symbol" panose="05050102010706020507" charset="2"/>
                  </a:rPr>
                  <a:t>表示字符串；</a:t>
                </a:r>
                <a14:m>
                  <m:oMath xmlns:m="http://schemas.openxmlformats.org/officeDocument/2006/math">
                    <m:r>
                      <m:rPr>
                        <m:sty m:val="p"/>
                      </m:rPr>
                      <a:rPr lang="en-US" altLang="zh-CN" sz="2400" dirty="0">
                        <a:latin typeface="Cambria Math" panose="02040503050406030204" charset="0"/>
                        <a:cs typeface="Cambria Math" panose="02040503050406030204" charset="0"/>
                        <a:sym typeface="Symbol" panose="05050102010706020507" charset="2"/>
                      </a:rPr>
                      <m:t>U</m:t>
                    </m:r>
                    <m:r>
                      <a:rPr lang="en-US" altLang="zh-CN" sz="2400" dirty="0">
                        <a:latin typeface="Cambria Math" panose="02040503050406030204" charset="0"/>
                        <a:cs typeface="Cambria Math" panose="02040503050406030204" charset="0"/>
                        <a:sym typeface="Symbol" panose="05050102010706020507" charset="2"/>
                      </a:rPr>
                      <m:t> </m:t>
                    </m:r>
                  </m:oMath>
                </a14:m>
                <a:r>
                  <a:rPr lang="zh-CN" sz="2400" dirty="0">
                    <a:sym typeface="Symbol" panose="05050102010706020507" charset="2"/>
                  </a:rPr>
                  <a:t>是全集，任何对象都是可以属于全集U。λ 表示将图上点和边的属性（这个属性就是对应</a:t>
                </a:r>
                <a14:m>
                  <m:oMath xmlns:m="http://schemas.openxmlformats.org/officeDocument/2006/math">
                    <m:sSup>
                      <m:sSupPr>
                        <m:ctrlPr>
                          <a:rPr lang="en-US" altLang="zh-CN" sz="2400" i="1" dirty="0">
                            <a:latin typeface="Cambria Math" panose="02040503050406030204" pitchFamily="18" charset="0"/>
                            <a:cs typeface="Cambria Math" panose="02040503050406030204" charset="0"/>
                            <a:sym typeface="Symbol" panose="05050102010706020507" charset="2"/>
                          </a:rPr>
                        </m:ctrlPr>
                      </m:sSupPr>
                      <m:e>
                        <m:r>
                          <a:rPr lang="en-US" altLang="zh-CN" sz="2400" i="1" dirty="0">
                            <a:latin typeface="Cambria Math" panose="02040503050406030204" charset="0"/>
                            <a:cs typeface="Cambria Math" panose="02040503050406030204" charset="0"/>
                            <a:sym typeface="Symbol" panose="05050102010706020507" charset="2"/>
                          </a:rPr>
                          <m:t>𝛴</m:t>
                        </m:r>
                      </m:e>
                      <m:sup>
                        <m:r>
                          <a:rPr lang="en-US" altLang="zh-CN" sz="2400" i="1" dirty="0">
                            <a:latin typeface="Cambria Math" panose="02040503050406030204" charset="0"/>
                            <a:cs typeface="Cambria Math" panose="02040503050406030204" charset="0"/>
                            <a:sym typeface="Symbol" panose="05050102010706020507" charset="2"/>
                          </a:rPr>
                          <m:t>∗</m:t>
                        </m:r>
                      </m:sup>
                    </m:sSup>
                  </m:oMath>
                </a14:m>
                <a:r>
                  <a:rPr lang="zh-CN" sz="2400" dirty="0">
                    <a:sym typeface="Symbol" panose="05050102010706020507" charset="2"/>
                  </a:rPr>
                  <a:t>中一个字符串）映射到一个点和边以外U 中任意对象作为其属性值</a:t>
                </a: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4679315"/>
              </a:xfrm>
              <a:prstGeom prst="rect">
                <a:avLst/>
              </a:prstGeom>
              <a:blipFill rotWithShape="1">
                <a:blip r:embed="rId3"/>
                <a:stretch>
                  <a:fillRect l="-1" t="-2" r="4" b="2"/>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95</a:t>
            </a:fld>
            <a:endParaRPr kumimoji="1"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1808480" cy="583565"/>
          </a:xfrm>
          <a:prstGeom prst="rect">
            <a:avLst/>
          </a:prstGeom>
          <a:noFill/>
        </p:spPr>
        <p:txBody>
          <a:bodyPr wrap="none" rtlCol="0">
            <a:spAutoFit/>
          </a:bodyPr>
          <a:lstStyle/>
          <a:p>
            <a:pPr algn="l"/>
            <a:r>
              <a:rPr kumimoji="1" lang="en-US" altLang="zh-CN" sz="3200" dirty="0">
                <a:latin typeface="+mn-ea"/>
              </a:rPr>
              <a:t>背景介绍</a:t>
            </a:r>
            <a:endParaRPr kumimoji="1" lang="zh-CN" altLang="en-US" sz="3200" dirty="0">
              <a:latin typeface="+mn-ea"/>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文本框 9"/>
          <p:cNvSpPr txBox="1"/>
          <p:nvPr/>
        </p:nvSpPr>
        <p:spPr>
          <a:xfrm flipH="1">
            <a:off x="771525" y="1741805"/>
            <a:ext cx="6337935" cy="4154170"/>
          </a:xfrm>
          <a:prstGeom prst="rect">
            <a:avLst/>
          </a:prstGeom>
          <a:noFill/>
        </p:spPr>
        <p:txBody>
          <a:bodyPr wrap="square" rtlCol="0">
            <a:spAutoFit/>
          </a:bodyPr>
          <a:lstStyle/>
          <a:p>
            <a:pPr marL="342900" indent="-342900" fontAlgn="auto">
              <a:lnSpc>
                <a:spcPct val="150000"/>
              </a:lnSpc>
              <a:buFont typeface="Arial" panose="020B0604020202090204" pitchFamily="34" charset="0"/>
              <a:buChar char="•"/>
            </a:pPr>
            <a:r>
              <a:rPr lang="zh-CN" sz="2200" dirty="0">
                <a:sym typeface="+mn-ea"/>
              </a:rPr>
              <a:t>使用</a:t>
            </a:r>
            <a:r>
              <a:rPr lang="en-US" altLang="zh-CN" sz="2200" dirty="0">
                <a:sym typeface="+mn-ea"/>
              </a:rPr>
              <a:t>JanusGraph</a:t>
            </a:r>
            <a:r>
              <a:rPr lang="zh-CN" altLang="en-US" sz="2200" dirty="0">
                <a:sym typeface="+mn-ea"/>
              </a:rPr>
              <a:t>作为典</a:t>
            </a:r>
            <a:r>
              <a:rPr lang="zh-CN" sz="2200" dirty="0">
                <a:sym typeface="+mn-ea"/>
              </a:rPr>
              <a:t>型“</a:t>
            </a:r>
            <a:r>
              <a:rPr lang="zh-CN" sz="2200" dirty="0">
                <a:sym typeface="Symbol" panose="05050102010706020507" charset="2"/>
              </a:rPr>
              <a:t>支持TinkerPop 框架的</a:t>
            </a:r>
            <a:r>
              <a:rPr lang="zh-CN" sz="2200" dirty="0">
                <a:sym typeface="+mn-ea"/>
              </a:rPr>
              <a:t>”数据系统来介绍</a:t>
            </a:r>
            <a:r>
              <a:rPr lang="en-US" altLang="zh-CN" sz="2200" dirty="0">
                <a:sym typeface="+mn-ea"/>
              </a:rPr>
              <a:t>Gremlin</a:t>
            </a:r>
            <a:r>
              <a:rPr lang="zh-CN" altLang="en-US" sz="2200" dirty="0">
                <a:sym typeface="+mn-ea"/>
              </a:rPr>
              <a:t>图遍历语言与图遍历机</a:t>
            </a:r>
          </a:p>
          <a:p>
            <a:pPr marL="342900" indent="-342900" fontAlgn="auto">
              <a:lnSpc>
                <a:spcPct val="150000"/>
              </a:lnSpc>
              <a:buFont typeface="Arial" panose="020B0604020202090204" pitchFamily="34" charset="0"/>
              <a:buChar char="•"/>
            </a:pPr>
            <a:r>
              <a:rPr lang="zh-CN" altLang="en-US" sz="2200" dirty="0">
                <a:sym typeface="+mn-ea"/>
              </a:rPr>
              <a:t>JanusGraph 是一个Linux 基金会下的开源分布式图数据库系统并提供Apache2.0 软件许可证</a:t>
            </a:r>
          </a:p>
          <a:p>
            <a:pPr marL="342900" indent="-342900" fontAlgn="auto">
              <a:lnSpc>
                <a:spcPct val="150000"/>
              </a:lnSpc>
              <a:buFont typeface="Arial" panose="020B0604020202090204" pitchFamily="34" charset="0"/>
              <a:buChar char="•"/>
            </a:pPr>
            <a:r>
              <a:rPr lang="zh-CN" altLang="en-US" sz="2200" dirty="0">
                <a:sym typeface="+mn-ea"/>
              </a:rPr>
              <a:t>这里需要注意，在Jeansgraph里面，每个节点只有一个label ，和其他用户自定义的key-value 形式的属性和属性值。</a:t>
            </a:r>
          </a:p>
        </p:txBody>
      </p:sp>
      <p:sp>
        <p:nvSpPr>
          <p:cNvPr id="4" name="文本框 3"/>
          <p:cNvSpPr txBox="1"/>
          <p:nvPr/>
        </p:nvSpPr>
        <p:spPr>
          <a:xfrm>
            <a:off x="771525" y="1281430"/>
            <a:ext cx="5067935" cy="460375"/>
          </a:xfrm>
          <a:prstGeom prst="rect">
            <a:avLst/>
          </a:prstGeom>
          <a:noFill/>
        </p:spPr>
        <p:txBody>
          <a:bodyPr wrap="square" rtlCol="0">
            <a:spAutoFit/>
          </a:bodyPr>
          <a:lstStyle/>
          <a:p>
            <a:pPr algn="l"/>
            <a:r>
              <a:rPr lang="en-US" sz="2400" b="1" dirty="0">
                <a:latin typeface="+mn-ea"/>
                <a:sym typeface="+mn-ea"/>
              </a:rPr>
              <a:t>JanusGraph</a:t>
            </a:r>
            <a:r>
              <a:rPr lang="zh-CN" altLang="en-US" sz="2400" b="1" dirty="0">
                <a:latin typeface="+mn-ea"/>
                <a:sym typeface="+mn-ea"/>
              </a:rPr>
              <a:t>背景</a:t>
            </a:r>
            <a:endParaRPr sz="2400" b="1" dirty="0">
              <a:latin typeface="+mn-ea"/>
            </a:endParaRPr>
          </a:p>
        </p:txBody>
      </p:sp>
      <p:sp>
        <p:nvSpPr>
          <p:cNvPr id="3" name="文本框 2"/>
          <p:cNvSpPr txBox="1"/>
          <p:nvPr/>
        </p:nvSpPr>
        <p:spPr>
          <a:xfrm>
            <a:off x="7503795" y="4980305"/>
            <a:ext cx="3686810" cy="368300"/>
          </a:xfrm>
          <a:prstGeom prst="rect">
            <a:avLst/>
          </a:prstGeom>
          <a:noFill/>
        </p:spPr>
        <p:txBody>
          <a:bodyPr wrap="square" rtlCol="0" anchor="t">
            <a:spAutoFit/>
          </a:bodyPr>
          <a:lstStyle/>
          <a:p>
            <a:pPr algn="ctr"/>
            <a:r>
              <a:rPr lang="zh-CN" altLang="en-US"/>
              <a:t>官网地址：https://janusgraph.org/</a:t>
            </a:r>
          </a:p>
        </p:txBody>
      </p:sp>
      <p:sp>
        <p:nvSpPr>
          <p:cNvPr id="7" name="灯片编号占位符 6"/>
          <p:cNvSpPr>
            <a:spLocks noGrp="1"/>
          </p:cNvSpPr>
          <p:nvPr>
            <p:ph type="sldNum" sz="quarter" idx="12"/>
          </p:nvPr>
        </p:nvSpPr>
        <p:spPr/>
        <p:txBody>
          <a:bodyPr/>
          <a:lstStyle/>
          <a:p>
            <a:fld id="{36A25BD4-2C18-3241-A107-B7FFDDC89A82}" type="slidenum">
              <a:rPr kumimoji="1" lang="zh-CN" altLang="en-US" smtClean="0"/>
              <a:t>96</a:t>
            </a:fld>
            <a:endParaRPr kumimoji="1" lang="zh-CN" altLang="en-US"/>
          </a:p>
        </p:txBody>
      </p:sp>
      <p:pic>
        <p:nvPicPr>
          <p:cNvPr id="9" name="图片 8"/>
          <p:cNvPicPr>
            <a:picLocks noChangeAspect="1"/>
          </p:cNvPicPr>
          <p:nvPr/>
        </p:nvPicPr>
        <p:blipFill>
          <a:blip r:embed="rId3"/>
          <a:stretch>
            <a:fillRect/>
          </a:stretch>
        </p:blipFill>
        <p:spPr>
          <a:xfrm>
            <a:off x="7109460" y="3357245"/>
            <a:ext cx="4294505" cy="143065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1808480" cy="583565"/>
          </a:xfrm>
          <a:prstGeom prst="rect">
            <a:avLst/>
          </a:prstGeom>
          <a:noFill/>
        </p:spPr>
        <p:txBody>
          <a:bodyPr wrap="none" rtlCol="0">
            <a:spAutoFit/>
          </a:bodyPr>
          <a:lstStyle/>
          <a:p>
            <a:pPr algn="l"/>
            <a:r>
              <a:rPr lang="zh-CN" sz="3200" dirty="0">
                <a:sym typeface="Symbol" panose="05050102010706020507" charset="2"/>
              </a:rPr>
              <a:t>背景知识</a:t>
            </a: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en-US" altLang="zh-CN" sz="2400" b="1" dirty="0">
                <a:latin typeface="+mn-ea"/>
              </a:rPr>
              <a:t>JanusGraph</a:t>
            </a:r>
            <a:r>
              <a:rPr lang="zh-CN" altLang="en-US" sz="2400" b="1" dirty="0">
                <a:latin typeface="+mn-ea"/>
              </a:rPr>
              <a:t>属性图示例</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97</a:t>
            </a:fld>
            <a:endParaRPr kumimoji="1" lang="zh-CN" altLang="en-US"/>
          </a:p>
        </p:txBody>
      </p:sp>
      <p:pic>
        <p:nvPicPr>
          <p:cNvPr id="9" name="图片 8"/>
          <p:cNvPicPr>
            <a:picLocks noChangeAspect="1"/>
          </p:cNvPicPr>
          <p:nvPr/>
        </p:nvPicPr>
        <p:blipFill>
          <a:blip r:embed="rId3"/>
          <a:stretch>
            <a:fillRect/>
          </a:stretch>
        </p:blipFill>
        <p:spPr>
          <a:xfrm>
            <a:off x="2167255" y="1741805"/>
            <a:ext cx="7857490" cy="441833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rPr>
              <a:t>Gremlin 图遍历语言简介</a:t>
            </a:r>
          </a:p>
        </p:txBody>
      </p:sp>
      <mc:AlternateContent xmlns:mc="http://schemas.openxmlformats.org/markup-compatibility/2006" xmlns:a14="http://schemas.microsoft.com/office/drawing/2010/main">
        <mc:Choice Requires="a14">
          <p:sp>
            <p:nvSpPr>
              <p:cNvPr id="3" name="文本框 2"/>
              <p:cNvSpPr txBox="1"/>
              <p:nvPr/>
            </p:nvSpPr>
            <p:spPr>
              <a:xfrm>
                <a:off x="884011" y="1741905"/>
                <a:ext cx="10729912" cy="396938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Gremlin 图遍历语言是一种逻辑上的编程语言，所以它的具体实现独立于具体编程语言。只需要一个编程语言是支持函数组合和函数作为对象的函数式编程语言，都可以作为实现Gremlin 的</a:t>
                </a:r>
                <a:r>
                  <a:rPr lang="zh-CN" sz="2400" b="1" dirty="0">
                    <a:solidFill>
                      <a:srgbClr val="FF0000"/>
                    </a:solidFill>
                    <a:sym typeface="Symbol" panose="05050102010706020507" charset="2"/>
                  </a:rPr>
                  <a:t>宿主语言</a:t>
                </a:r>
                <a:endParaRPr lang="zh-CN" sz="2400" dirty="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b="1" dirty="0">
                    <a:solidFill>
                      <a:srgbClr val="FF0000"/>
                    </a:solidFill>
                    <a:sym typeface="Symbol" panose="05050102010706020507" charset="2"/>
                  </a:rPr>
                  <a:t>函数组合</a:t>
                </a:r>
                <a:r>
                  <a:rPr lang="zh-CN" sz="2400" dirty="0">
                    <a:sym typeface="Symbol" panose="05050102010706020507" charset="2"/>
                  </a:rPr>
                  <a:t>可以用来支持链式步骤组合，比如</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𝑓</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𝑔</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h</m:t>
                    </m:r>
                  </m:oMath>
                </a14:m>
                <a:r>
                  <a:rPr lang="zh-CN" sz="2400" dirty="0">
                    <a:sym typeface="Symbol" panose="05050102010706020507" charset="2"/>
                  </a:rPr>
                  <a:t>在面向对象编程语言中可以通过函数组合表示成</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𝑓</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𝑔</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h</m:t>
                    </m:r>
                    <m:r>
                      <a:rPr lang="en-US" altLang="zh-CN" sz="2400" i="1" dirty="0">
                        <a:latin typeface="Cambria Math" panose="02040503050406030204" charset="0"/>
                        <a:cs typeface="Cambria Math" panose="02040503050406030204" charset="0"/>
                        <a:sym typeface="Symbol" panose="05050102010706020507" charset="2"/>
                      </a:rPr>
                      <m:t>()</m:t>
                    </m:r>
                  </m:oMath>
                </a14:m>
                <a:endParaRPr lang="en-US" altLang="zh-CN" sz="2400" i="1" dirty="0">
                  <a:latin typeface="Cambria Math" panose="02040503050406030204" charset="0"/>
                  <a:cs typeface="Cambria Math" panose="02040503050406030204" charset="0"/>
                  <a:sym typeface="Symbol" panose="05050102010706020507" charset="2"/>
                </a:endParaRP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b="1" dirty="0">
                    <a:solidFill>
                      <a:srgbClr val="FF0000"/>
                    </a:solidFill>
                    <a:sym typeface="Symbol" panose="05050102010706020507" charset="2"/>
                  </a:rPr>
                  <a:t>函数作为数据类型</a:t>
                </a:r>
                <a:r>
                  <a:rPr lang="zh-CN" sz="2400" dirty="0">
                    <a:sym typeface="Symbol" panose="05050102010706020507" charset="2"/>
                  </a:rPr>
                  <a:t>用来支持步骤递归式步骤，比如</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𝑓</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𝑔</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h</m:t>
                    </m:r>
                    <m:r>
                      <a:rPr lang="en-US" altLang="zh-CN" sz="2400" i="1" dirty="0">
                        <a:latin typeface="Cambria Math" panose="02040503050406030204" charset="0"/>
                        <a:cs typeface="Cambria Math" panose="02040503050406030204" charset="0"/>
                        <a:sym typeface="Symbol" panose="05050102010706020507" charset="2"/>
                      </a:rPr>
                      <m:t>)</m:t>
                    </m:r>
                  </m:oMath>
                </a14:m>
                <a:r>
                  <a:rPr lang="zh-CN" sz="2400" dirty="0">
                    <a:sym typeface="Symbol" panose="05050102010706020507" charset="2"/>
                  </a:rPr>
                  <a:t>可以表示成</a:t>
                </a:r>
                <a14:m>
                  <m:oMath xmlns:m="http://schemas.openxmlformats.org/officeDocument/2006/math">
                    <m:r>
                      <a:rPr lang="en-US" altLang="zh-CN" sz="2400" i="1" dirty="0">
                        <a:latin typeface="Cambria Math" panose="02040503050406030204" charset="0"/>
                        <a:cs typeface="Cambria Math" panose="02040503050406030204" charset="0"/>
                        <a:sym typeface="Symbol" panose="05050102010706020507" charset="2"/>
                      </a:rPr>
                      <m:t>𝑓</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𝑔</m:t>
                    </m:r>
                    <m:r>
                      <a:rPr lang="en-US" altLang="zh-CN" sz="2400" i="1" dirty="0">
                        <a:latin typeface="Cambria Math" panose="02040503050406030204" charset="0"/>
                        <a:cs typeface="Cambria Math" panose="02040503050406030204" charset="0"/>
                        <a:sym typeface="Symbol" panose="05050102010706020507" charset="2"/>
                      </a:rPr>
                      <m:t>().</m:t>
                    </m:r>
                    <m:r>
                      <a:rPr lang="en-US" altLang="zh-CN" sz="2400" i="1" dirty="0">
                        <a:latin typeface="Cambria Math" panose="02040503050406030204" charset="0"/>
                        <a:cs typeface="Cambria Math" panose="02040503050406030204" charset="0"/>
                        <a:sym typeface="Symbol" panose="05050102010706020507" charset="2"/>
                      </a:rPr>
                      <m:t>h</m:t>
                    </m:r>
                    <m:r>
                      <a:rPr lang="en-US" altLang="zh-CN" sz="2400" i="1" dirty="0">
                        <a:latin typeface="Cambria Math" panose="02040503050406030204" charset="0"/>
                        <a:cs typeface="Cambria Math" panose="02040503050406030204" charset="0"/>
                        <a:sym typeface="Symbol" panose="05050102010706020507" charset="2"/>
                      </a:rPr>
                      <m:t>())</m:t>
                    </m:r>
                  </m:oMath>
                </a14:m>
                <a:endParaRPr lang="zh-CN" sz="2400" dirty="0">
                  <a:sym typeface="Symbol" panose="05050102010706020507" charset="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84011" y="1741905"/>
                <a:ext cx="10729912" cy="3969385"/>
              </a:xfrm>
              <a:prstGeom prst="rect">
                <a:avLst/>
              </a:prstGeom>
              <a:blipFill rotWithShape="1">
                <a:blip r:embed="rId3"/>
                <a:stretch>
                  <a:fillRect l="-1" t="-3" r="4" b="3"/>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36A25BD4-2C18-3241-A107-B7FFDDC89A82}" type="slidenum">
              <a:rPr kumimoji="1" lang="zh-CN" altLang="en-US" smtClean="0"/>
              <a:t>98</a:t>
            </a:fld>
            <a:endParaRPr kumimoji="1"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9594" y="354888"/>
            <a:ext cx="3456305" cy="583565"/>
          </a:xfrm>
          <a:prstGeom prst="rect">
            <a:avLst/>
          </a:prstGeom>
          <a:noFill/>
        </p:spPr>
        <p:txBody>
          <a:bodyPr wrap="none" rtlCol="0">
            <a:spAutoFit/>
          </a:bodyPr>
          <a:lstStyle/>
          <a:p>
            <a:pPr algn="l"/>
            <a:r>
              <a:rPr kumimoji="1" lang="en-US" altLang="zh-CN" sz="3200" dirty="0">
                <a:latin typeface="+mn-ea"/>
                <a:sym typeface="+mn-ea"/>
              </a:rPr>
              <a:t>Gremlin图遍历语言</a:t>
            </a:r>
            <a:endParaRPr lang="zh-CN" sz="3200" dirty="0">
              <a:sym typeface="Symbol" panose="05050102010706020507" charset="2"/>
            </a:endParaRPr>
          </a:p>
        </p:txBody>
      </p:sp>
      <p:cxnSp>
        <p:nvCxnSpPr>
          <p:cNvPr id="8" name="直线连接符 7"/>
          <p:cNvCxnSpPr/>
          <p:nvPr/>
        </p:nvCxnSpPr>
        <p:spPr>
          <a:xfrm>
            <a:off x="559594" y="1078130"/>
            <a:ext cx="10844212"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559593" y="1004539"/>
            <a:ext cx="3877985" cy="1384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4" name="文本框 3"/>
          <p:cNvSpPr txBox="1"/>
          <p:nvPr/>
        </p:nvSpPr>
        <p:spPr>
          <a:xfrm>
            <a:off x="771525" y="1281430"/>
            <a:ext cx="5067935" cy="460375"/>
          </a:xfrm>
          <a:prstGeom prst="rect">
            <a:avLst/>
          </a:prstGeom>
          <a:noFill/>
        </p:spPr>
        <p:txBody>
          <a:bodyPr wrap="square" rtlCol="0">
            <a:spAutoFit/>
          </a:bodyPr>
          <a:lstStyle/>
          <a:p>
            <a:pPr marL="0" lvl="1" algn="l"/>
            <a:r>
              <a:rPr lang="zh-CN" altLang="en-US" sz="2400" b="1" dirty="0">
                <a:latin typeface="+mn-ea"/>
              </a:rPr>
              <a:t>遍历器以及步骤</a:t>
            </a:r>
          </a:p>
        </p:txBody>
      </p:sp>
      <p:sp>
        <p:nvSpPr>
          <p:cNvPr id="3" name="文本框 2"/>
          <p:cNvSpPr txBox="1"/>
          <p:nvPr/>
        </p:nvSpPr>
        <p:spPr>
          <a:xfrm>
            <a:off x="884011" y="1741905"/>
            <a:ext cx="10729912" cy="1753235"/>
          </a:xfrm>
          <a:prstGeom prst="rect">
            <a:avLst/>
          </a:prstGeom>
          <a:noFill/>
        </p:spPr>
        <p:txBody>
          <a:bodyPr wrap="square" rtlCol="0">
            <a:spAutoFit/>
          </a:bodyPr>
          <a:lstStyle/>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Gremlin 以简洁的方式定义一些游标（在Gremlin中被称为</a:t>
            </a:r>
            <a:r>
              <a:rPr lang="zh-CN" sz="2400" b="1" dirty="0">
                <a:solidFill>
                  <a:srgbClr val="FF0000"/>
                </a:solidFill>
                <a:sym typeface="Symbol" panose="05050102010706020507" charset="2"/>
              </a:rPr>
              <a:t>遍历器</a:t>
            </a:r>
            <a:r>
              <a:rPr lang="zh-CN" sz="2400" dirty="0">
                <a:sym typeface="Symbol" panose="05050102010706020507" charset="2"/>
              </a:rPr>
              <a:t>）以及这些遍历器在属性图上进行将进行的遍历操作</a:t>
            </a:r>
          </a:p>
          <a:p>
            <a:pPr marL="217170" lvl="0" indent="-289560" fontAlgn="auto">
              <a:lnSpc>
                <a:spcPct val="150000"/>
              </a:lnSpc>
              <a:buFont typeface="Arial" panose="020B0604020202090204" pitchFamily="34" charset="0"/>
              <a:buChar char="•"/>
              <a:extLst>
                <a:ext uri="{35155182-B16C-46BC-9424-99874614C6A1}">
                  <wpsdc:indentchars xmlns:wpsdc="http://www.wps.cn/officeDocument/2017/drawingmlCustomData" xmlns="" val="-95" checksum="1650380167"/>
                  <wpsdc:marlchars xmlns:wpsdc="http://www.wps.cn/officeDocument/2017/drawingmlCustomData" xmlns="" val="95" checksum="3534689470"/>
                </a:ext>
              </a:extLst>
            </a:pPr>
            <a:r>
              <a:rPr lang="zh-CN" sz="2400" dirty="0">
                <a:sym typeface="Symbol" panose="05050102010706020507" charset="2"/>
              </a:rPr>
              <a:t>在Gremlin 中，每个遍历操作可由多个函数组成，每一个函数也被称为</a:t>
            </a:r>
            <a:r>
              <a:rPr lang="zh-CN" sz="2400" b="1" dirty="0">
                <a:solidFill>
                  <a:srgbClr val="FF0000"/>
                </a:solidFill>
                <a:sym typeface="Symbol" panose="05050102010706020507" charset="2"/>
              </a:rPr>
              <a:t>步骤</a:t>
            </a:r>
            <a:r>
              <a:rPr lang="zh-CN" sz="2400" dirty="0">
                <a:sym typeface="Symbol" panose="05050102010706020507" charset="2"/>
              </a:rPr>
              <a:t>。</a:t>
            </a:r>
          </a:p>
        </p:txBody>
      </p:sp>
      <p:sp>
        <p:nvSpPr>
          <p:cNvPr id="5" name="灯片编号占位符 4"/>
          <p:cNvSpPr>
            <a:spLocks noGrp="1"/>
          </p:cNvSpPr>
          <p:nvPr>
            <p:ph type="sldNum" sz="quarter" idx="12"/>
          </p:nvPr>
        </p:nvSpPr>
        <p:spPr/>
        <p:txBody>
          <a:bodyPr/>
          <a:lstStyle/>
          <a:p>
            <a:fld id="{36A25BD4-2C18-3241-A107-B7FFDDC89A82}" type="slidenum">
              <a:rPr kumimoji="1" lang="zh-CN" altLang="en-US" smtClean="0"/>
              <a:t>99</a:t>
            </a:fld>
            <a:endParaRPr kumimoji="1"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9453202-1aa4-4c62-9606-ff34fe2280cd}"/>
</p:tagLst>
</file>

<file path=ppt/tags/tag10.xml><?xml version="1.0" encoding="utf-8"?>
<p:tagLst xmlns:p="http://schemas.openxmlformats.org/presentationml/2006/main">
  <p:tag name="KSO_WM_UNIT_TABLE_BEAUTIFY" val="smartTable{338ed4ad-422e-4d46-968f-60db081d9283}"/>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3d18bf39-67b7-4c7e-8d08-eaaf2c70609d}"/>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48717030-4389-4822-9acb-5efbf58ce713}"/>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48717030-4389-4822-9acb-5efbf58ce713}"/>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7bccf08a-592b-4ee9-8066-46c95d998fbb}"/>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75c82e90-36c5-40f9-8942-2c45b318cc43}"/>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9453202-1aa4-4c62-9606-ff34fe2280cd}"/>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9453202-1aa4-4c62-9606-ff34fe2280cd}"/>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fae3bdad-a1d0-4875-8287-0cb889b6bb9c}"/>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8cca210b-6b73-4717-95f0-27257a29aca1}"/>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8fb685e2-c097-49f1-aa26-eca7bca5bcfb}"/>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9371bb0a-3c29-41b8-8862-d3eb5873d4e9}"/>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d6de3e66-c79e-419a-ba5d-50da91ab45ba}"/>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338ed4ad-422e-4d46-968f-60db081d928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2036</TotalTime>
  <Words>8846</Words>
  <Application>Microsoft Macintosh PowerPoint</Application>
  <PresentationFormat>宽屏</PresentationFormat>
  <Paragraphs>1666</Paragraphs>
  <Slides>139</Slides>
  <Notes>133</Notes>
  <HiddenSlides>8</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139</vt:i4>
      </vt:variant>
    </vt:vector>
  </HeadingPairs>
  <TitlesOfParts>
    <vt:vector size="162" baseType="lpstr">
      <vt:lpstr>报隶-简</vt:lpstr>
      <vt:lpstr>等线</vt:lpstr>
      <vt:lpstr>等线 Light</vt:lpstr>
      <vt:lpstr>黑体-简</vt:lpstr>
      <vt:lpstr>华文新魏</vt:lpstr>
      <vt:lpstr>宋体</vt:lpstr>
      <vt:lpstr>宋体-简</vt:lpstr>
      <vt:lpstr>Microsoft YaHei</vt:lpstr>
      <vt:lpstr>GeosansLight</vt:lpstr>
      <vt:lpstr>Heiti SC Medium</vt:lpstr>
      <vt:lpstr>Hiragino Kaku Gothic Std W8</vt:lpstr>
      <vt:lpstr>Arial</vt:lpstr>
      <vt:lpstr>Arial Narrow</vt:lpstr>
      <vt:lpstr>Cambria Math</vt:lpstr>
      <vt:lpstr>Helvetica</vt:lpstr>
      <vt:lpstr>Monotype Sorts</vt:lpstr>
      <vt:lpstr>Tahoma</vt:lpstr>
      <vt:lpstr>Times New Roman</vt:lpstr>
      <vt:lpstr>Wingdings</vt:lpstr>
      <vt:lpstr>Office 主题​​</vt:lpstr>
      <vt:lpstr>Equation.3</vt:lpstr>
      <vt:lpstr>文档</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zoulei@pku.edu.cn</cp:lastModifiedBy>
  <cp:revision>1157</cp:revision>
  <cp:lastPrinted>2020-06-02T03:09:07Z</cp:lastPrinted>
  <dcterms:created xsi:type="dcterms:W3CDTF">2020-06-02T03:09:07Z</dcterms:created>
  <dcterms:modified xsi:type="dcterms:W3CDTF">2021-07-01T02:57:12Z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2052-2.3.1.3761</vt:lpwstr>
  </property>
</Properties>
</file>